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8" r:id="rId4"/>
    <p:sldId id="261" r:id="rId5"/>
    <p:sldId id="257" r:id="rId6"/>
    <p:sldId id="258" r:id="rId7"/>
    <p:sldId id="262" r:id="rId8"/>
    <p:sldId id="259" r:id="rId9"/>
    <p:sldId id="260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039043-850C-4C19-82D8-68805BFC63B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406029-289A-4836-81D7-7367164E3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jcc.aacnjournals.org/content/13/6/448.full" TargetMode="External"/><Relationship Id="rId2" Type="http://schemas.openxmlformats.org/officeDocument/2006/relationships/hyperlink" Target="http://currentnursing.com/nursing_theory/Patricia_Benner_From_Novice_to_Exper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ursingworld.org/MainMenuCategories/ANAMarketplace/ANAPeriodicals/OJIN/TableofContents/Vol152010/No3-Sept-2010/Articles-Previously-Topic/Improving-Quality-and-Patient-Safety-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Novice to expert</a:t>
            </a:r>
          </a:p>
          <a:p>
            <a:r>
              <a:rPr lang="en-US" dirty="0" smtClean="0"/>
              <a:t>By:</a:t>
            </a:r>
          </a:p>
          <a:p>
            <a:r>
              <a:rPr lang="en-US" dirty="0" smtClean="0"/>
              <a:t>Brittany </a:t>
            </a:r>
            <a:r>
              <a:rPr lang="en-US" dirty="0" err="1" smtClean="0"/>
              <a:t>Arrigoni</a:t>
            </a:r>
            <a:endParaRPr lang="en-US" dirty="0" smtClean="0"/>
          </a:p>
          <a:p>
            <a:r>
              <a:rPr lang="en-US" dirty="0" smtClean="0"/>
              <a:t>Hannah Clark</a:t>
            </a:r>
          </a:p>
          <a:p>
            <a:r>
              <a:rPr lang="en-US" dirty="0" err="1" smtClean="0"/>
              <a:t>Charsie</a:t>
            </a:r>
            <a:r>
              <a:rPr lang="en-US" dirty="0" smtClean="0"/>
              <a:t> </a:t>
            </a:r>
            <a:r>
              <a:rPr lang="en-US" dirty="0" err="1" smtClean="0"/>
              <a:t>haygood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295400"/>
          </a:xfrm>
        </p:spPr>
        <p:txBody>
          <a:bodyPr/>
          <a:lstStyle/>
          <a:p>
            <a:r>
              <a:rPr lang="en-US" dirty="0" smtClean="0"/>
              <a:t>Patricia Benner</a:t>
            </a:r>
            <a:endParaRPr lang="en-US" dirty="0"/>
          </a:p>
        </p:txBody>
      </p:sp>
      <p:pic>
        <p:nvPicPr>
          <p:cNvPr id="4" name="Picture 3" descr="ffbenn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4287754"/>
            <a:ext cx="1676400" cy="20844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Competent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Organizes, plans, differentiates, and coordinates multiple tasks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Proficient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See’s overall picture, speedy, flexible and understanding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Expert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Quick to solve problems, intuition and critical thinking skills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u="sng" dirty="0" smtClean="0"/>
              <a:t>Pattern recognition to advancement through stages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Expert Nurses mentor other nurses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Textbooks cannot teach mastery of skills, experience can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u="sng" dirty="0" smtClean="0"/>
              <a:t>Transition Shock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dirty="0" smtClean="0"/>
              <a:t>New Graduates “</a:t>
            </a:r>
            <a:r>
              <a:rPr lang="en-US" sz="2400" dirty="0" err="1" smtClean="0"/>
              <a:t>buddied</a:t>
            </a:r>
            <a:r>
              <a:rPr lang="en-US" sz="2400" dirty="0" smtClean="0"/>
              <a:t>” for 2 shifts, let go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dirty="0" smtClean="0"/>
              <a:t>Mentoring builds knowledge and confidence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dirty="0" smtClean="0"/>
              <a:t>Flexibility, efficacy, better patient care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u="sng" dirty="0" smtClean="0"/>
              <a:t>Retirement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400" dirty="0" smtClean="0"/>
              <a:t>Expert nurses leaving field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400" dirty="0" smtClean="0"/>
              <a:t>Why does it matter to nursing?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Does All This Mean To Nursing</a:t>
            </a:r>
            <a:r>
              <a:rPr lang="en-US" sz="3600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Lifelong Learning 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We never stop learning, and the more knowledge, and experience= better patient care</a:t>
            </a:r>
          </a:p>
          <a:p>
            <a:pPr lvl="1"/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Importance of remembering where we started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How difficult it was at first, how it felt</a:t>
            </a:r>
          </a:p>
          <a:p>
            <a:pPr lvl="1"/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Implementing Mentoring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Allows for sharing of knowledge, experience, and growth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800" dirty="0" smtClean="0">
                <a:hlinkClick r:id="rId2"/>
              </a:rPr>
              <a:t>http://currentnursing.com/nursing_theory/Patricia_Benner_From_Novice_to_Expert.html</a:t>
            </a:r>
            <a:r>
              <a:rPr lang="en-US" sz="2800" dirty="0" smtClean="0"/>
              <a:t>. From Novice to Expert. (</a:t>
            </a:r>
            <a:r>
              <a:rPr lang="en-US" sz="2800" dirty="0" err="1" smtClean="0"/>
              <a:t>september</a:t>
            </a:r>
            <a:r>
              <a:rPr lang="en-US" sz="2800" dirty="0" smtClean="0"/>
              <a:t> 2011)</a:t>
            </a:r>
          </a:p>
          <a:p>
            <a:endParaRPr lang="en-US" sz="2800" dirty="0" smtClean="0"/>
          </a:p>
          <a:p>
            <a:r>
              <a:rPr lang="en-US" sz="2800" dirty="0" smtClean="0"/>
              <a:t>Brown, C. &amp; </a:t>
            </a:r>
            <a:r>
              <a:rPr lang="en-US" sz="2800" dirty="0" err="1" smtClean="0"/>
              <a:t>Dracup</a:t>
            </a:r>
            <a:r>
              <a:rPr lang="en-US" sz="2800" dirty="0" smtClean="0"/>
              <a:t>, K. (2004). From Novice to Expert to Mentor: Shaping The Future. </a:t>
            </a:r>
            <a:r>
              <a:rPr lang="en-US" sz="2800" i="1" dirty="0" smtClean="0"/>
              <a:t>AJCC</a:t>
            </a:r>
            <a:r>
              <a:rPr lang="en-US" sz="2800" dirty="0" smtClean="0"/>
              <a:t>    Retrieved From: </a:t>
            </a:r>
            <a:r>
              <a:rPr lang="en-US" sz="2800" dirty="0" smtClean="0">
                <a:hlinkClick r:id="rId3"/>
              </a:rPr>
              <a:t>http://ajcc.aacnjournals.org/content/13/6/448.full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Hill,K</a:t>
            </a:r>
            <a:r>
              <a:rPr lang="en-US" sz="2800" dirty="0" smtClean="0"/>
              <a:t>. (2010). Improving Quality and Patient Safety by Retaining Nursing Expertise. </a:t>
            </a:r>
            <a:r>
              <a:rPr lang="en-US" sz="2800" i="1" dirty="0" smtClean="0"/>
              <a:t>OJIN    Retrieved From: </a:t>
            </a:r>
            <a:r>
              <a:rPr lang="en-US" sz="2800" i="1" dirty="0" smtClean="0">
                <a:hlinkClick r:id="rId4"/>
              </a:rPr>
              <a:t>http://www.nursingworld.org/MainMenuCategories/ANAMarketplace/ANAPeriodicals/OJIN/TableofContents/Vol152010/No3-Sept-2010/Articles-Previously-Topic/Improving-Quality-and-Patient-Safety-.html</a:t>
            </a:r>
            <a:endParaRPr lang="en-US" sz="2800" i="1" dirty="0" smtClean="0"/>
          </a:p>
          <a:p>
            <a:endParaRPr lang="en-US" sz="2800" i="1" dirty="0" smtClean="0"/>
          </a:p>
          <a:p>
            <a:r>
              <a:rPr lang="en-US" sz="2800" dirty="0" err="1" smtClean="0"/>
              <a:t>Duchscher,J</a:t>
            </a:r>
            <a:r>
              <a:rPr lang="en-US" sz="2800" dirty="0" smtClean="0"/>
              <a:t>. (2008). Transition Shock: The initial Stage of role adaptation for newly graduated Registered Nurses.</a:t>
            </a:r>
            <a:r>
              <a:rPr lang="en-US" sz="2800" i="1" dirty="0" smtClean="0"/>
              <a:t> JAN.  Retrieved From: http://www.letthelearningbegin.com/documents/pdfs/shock.pdf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</a:t>
            </a:r>
            <a:r>
              <a:rPr lang="en-US" dirty="0" smtClean="0"/>
              <a:t>Life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638800" y="1600200"/>
            <a:ext cx="2882683" cy="3657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1447800"/>
            <a:ext cx="457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Bachelor </a:t>
            </a:r>
            <a:r>
              <a:rPr lang="en-US" sz="2400" dirty="0" smtClean="0"/>
              <a:t>of Arts degree in nursing from Pasadena College in </a:t>
            </a:r>
            <a:r>
              <a:rPr lang="en-US" sz="2400" dirty="0" smtClean="0"/>
              <a:t>1964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Master </a:t>
            </a:r>
            <a:r>
              <a:rPr lang="en-US" sz="2400" dirty="0" smtClean="0"/>
              <a:t>of Science in Medical-Surgical Nursing from the </a:t>
            </a:r>
            <a:endParaRPr lang="en-US" sz="2400" dirty="0" smtClean="0"/>
          </a:p>
          <a:p>
            <a:r>
              <a:rPr lang="en-US" sz="2400" dirty="0" smtClean="0"/>
              <a:t>University </a:t>
            </a:r>
            <a:r>
              <a:rPr lang="en-US" sz="2400" dirty="0" smtClean="0"/>
              <a:t>of California at San Francisco in 1970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Ph.D</a:t>
            </a:r>
            <a:r>
              <a:rPr lang="en-US" sz="2400" dirty="0" smtClean="0"/>
              <a:t>. from the University of California at Berkeley in 1982.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Working </a:t>
            </a:r>
            <a:r>
              <a:rPr lang="en-US" sz="3600" dirty="0" smtClean="0"/>
              <a:t>Career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Head Nurse of the Coronary Care Unit at the Kansas City General </a:t>
            </a:r>
            <a:r>
              <a:rPr lang="en-US" sz="2800" dirty="0" smtClean="0"/>
              <a:t>Hospital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/>
              <a:t>Intensive Care Staff Nurse at the Stanford University Hospital and Medical </a:t>
            </a:r>
            <a:r>
              <a:rPr lang="en-US" sz="2800" dirty="0" smtClean="0"/>
              <a:t>Center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University </a:t>
            </a:r>
            <a:r>
              <a:rPr lang="en-US" dirty="0" smtClean="0"/>
              <a:t>of San Francisco  researching  </a:t>
            </a:r>
            <a:r>
              <a:rPr lang="en-US" dirty="0" err="1" smtClean="0"/>
              <a:t>intraprofessional</a:t>
            </a:r>
            <a:r>
              <a:rPr lang="en-US" dirty="0" smtClean="0"/>
              <a:t> consensus, assessment, and evaluation.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Dreyfus Model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Benner based her theory on this model </a:t>
            </a:r>
          </a:p>
          <a:p>
            <a:r>
              <a:rPr lang="en-US" dirty="0" smtClean="0"/>
              <a:t>Developed from students to the nursing practice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Novice To Expert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Head of the AMICAE Project</a:t>
            </a:r>
          </a:p>
          <a:p>
            <a:endParaRPr lang="en-US" dirty="0" smtClean="0"/>
          </a:p>
        </p:txBody>
      </p:sp>
      <p:pic>
        <p:nvPicPr>
          <p:cNvPr id="4" name="Picture 3" descr="be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2238374"/>
            <a:ext cx="3019425" cy="3171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Levels of Proficiency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Novice/beginner</a:t>
            </a:r>
          </a:p>
          <a:p>
            <a:r>
              <a:rPr lang="en-US" dirty="0" smtClean="0"/>
              <a:t>Advanced beginner</a:t>
            </a:r>
          </a:p>
          <a:p>
            <a:r>
              <a:rPr lang="en-US" dirty="0" smtClean="0"/>
              <a:t>Competent </a:t>
            </a:r>
          </a:p>
          <a:p>
            <a:r>
              <a:rPr lang="en-US" dirty="0" smtClean="0"/>
              <a:t>Proficient</a:t>
            </a:r>
          </a:p>
          <a:p>
            <a:r>
              <a:rPr lang="en-US" dirty="0" smtClean="0"/>
              <a:t>Expert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Between the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Clinical Scenario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would a novice level nurse respond to the scenario?</a:t>
            </a:r>
          </a:p>
          <a:p>
            <a:endParaRPr lang="en-US" dirty="0" smtClean="0"/>
          </a:p>
          <a:p>
            <a:r>
              <a:rPr lang="en-US" dirty="0" smtClean="0"/>
              <a:t>How would an expert level </a:t>
            </a:r>
            <a:r>
              <a:rPr lang="en-US" smtClean="0"/>
              <a:t>nurse respond?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Makes Perfect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Empirics</a:t>
            </a:r>
          </a:p>
          <a:p>
            <a:r>
              <a:rPr lang="en-US" dirty="0" smtClean="0"/>
              <a:t>Ethics </a:t>
            </a:r>
          </a:p>
          <a:p>
            <a:r>
              <a:rPr lang="en-US" dirty="0" smtClean="0"/>
              <a:t>Personal knowledge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Benner’s Theory Mean to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5100" u="sng" dirty="0" smtClean="0"/>
              <a:t>Novice to Advanced Beginner 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Start out as Novice, Graduate as Advance Beginner, back to Novice</a:t>
            </a:r>
          </a:p>
          <a:p>
            <a:pPr lvl="1"/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5100" u="sng" dirty="0" smtClean="0"/>
              <a:t>Novice Nurse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Focus on task at hand, lack critical thinking, prioritization, and determining interventions</a:t>
            </a:r>
          </a:p>
          <a:p>
            <a:pPr lvl="1"/>
            <a:endParaRPr lang="en-US" dirty="0" smtClean="0"/>
          </a:p>
          <a:p>
            <a:endParaRPr lang="en-US" sz="51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5100" u="sng" dirty="0" smtClean="0"/>
              <a:t>Advanced Beginner Nurse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Recognize recurring patterns of care, start making clinical judgment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114</TotalTime>
  <Words>460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Patricia Benner</vt:lpstr>
      <vt:lpstr>Early Life</vt:lpstr>
      <vt:lpstr>Working Career </vt:lpstr>
      <vt:lpstr>Dreyfus Model </vt:lpstr>
      <vt:lpstr>From Novice To Expert</vt:lpstr>
      <vt:lpstr>Five Levels of Proficiency </vt:lpstr>
      <vt:lpstr>Differences Between the Levels</vt:lpstr>
      <vt:lpstr>Practice Makes Perfect </vt:lpstr>
      <vt:lpstr>What Does Benner’s Theory Mean to Nursing?</vt:lpstr>
      <vt:lpstr>Slide 10</vt:lpstr>
      <vt:lpstr>Slide 11</vt:lpstr>
      <vt:lpstr>What Does All This Mean To Nursing?</vt:lpstr>
      <vt:lpstr> Resources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Patricia Benner</dc:title>
  <dc:creator>Brittany</dc:creator>
  <cp:lastModifiedBy>Brittany</cp:lastModifiedBy>
  <cp:revision>3</cp:revision>
  <dcterms:created xsi:type="dcterms:W3CDTF">2012-04-09T18:22:20Z</dcterms:created>
  <dcterms:modified xsi:type="dcterms:W3CDTF">2012-04-16T16:11:12Z</dcterms:modified>
</cp:coreProperties>
</file>