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4" r:id="rId7"/>
    <p:sldId id="265" r:id="rId8"/>
    <p:sldId id="262" r:id="rId9"/>
    <p:sldId id="263" r:id="rId10"/>
    <p:sldId id="266" r:id="rId11"/>
    <p:sldId id="267" r:id="rId12"/>
    <p:sldId id="268" r:id="rId13"/>
    <p:sldId id="270" r:id="rId14"/>
    <p:sldId id="271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90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E47D618-C1BF-4AAA-9ED5-F5FD7A441424}" type="datetimeFigureOut">
              <a:rPr lang="en-US" smtClean="0"/>
              <a:pPr/>
              <a:t>4/17/2011</a:t>
            </a:fld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92758FE-A746-4BBE-89FA-0D561E95FF7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47D618-C1BF-4AAA-9ED5-F5FD7A441424}" type="datetimeFigureOut">
              <a:rPr lang="en-US" smtClean="0"/>
              <a:pPr/>
              <a:t>4/17/2011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2758FE-A746-4BBE-89FA-0D561E95FF7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0E47D618-C1BF-4AAA-9ED5-F5FD7A441424}" type="datetimeFigureOut">
              <a:rPr lang="en-US" smtClean="0"/>
              <a:pPr/>
              <a:t>4/17/2011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92758FE-A746-4BBE-89FA-0D561E95FF7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47D618-C1BF-4AAA-9ED5-F5FD7A441424}" type="datetimeFigureOut">
              <a:rPr lang="en-US" smtClean="0"/>
              <a:pPr/>
              <a:t>4/17/2011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2758FE-A746-4BBE-89FA-0D561E95FF7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E47D618-C1BF-4AAA-9ED5-F5FD7A441424}" type="datetimeFigureOut">
              <a:rPr lang="en-US" smtClean="0"/>
              <a:pPr/>
              <a:t>4/17/2011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E92758FE-A746-4BBE-89FA-0D561E95FF7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47D618-C1BF-4AAA-9ED5-F5FD7A441424}" type="datetimeFigureOut">
              <a:rPr lang="en-US" smtClean="0"/>
              <a:pPr/>
              <a:t>4/17/2011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2758FE-A746-4BBE-89FA-0D561E95FF7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47D618-C1BF-4AAA-9ED5-F5FD7A441424}" type="datetimeFigureOut">
              <a:rPr lang="en-US" smtClean="0"/>
              <a:pPr/>
              <a:t>4/17/2011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2758FE-A746-4BBE-89FA-0D561E95FF7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47D618-C1BF-4AAA-9ED5-F5FD7A441424}" type="datetimeFigureOut">
              <a:rPr lang="en-US" smtClean="0"/>
              <a:pPr/>
              <a:t>4/17/2011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2758FE-A746-4BBE-89FA-0D561E95FF7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E47D618-C1BF-4AAA-9ED5-F5FD7A441424}" type="datetimeFigureOut">
              <a:rPr lang="en-US" smtClean="0"/>
              <a:pPr/>
              <a:t>4/17/2011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2758FE-A746-4BBE-89FA-0D561E95FF7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47D618-C1BF-4AAA-9ED5-F5FD7A441424}" type="datetimeFigureOut">
              <a:rPr lang="en-US" smtClean="0"/>
              <a:pPr/>
              <a:t>4/17/2011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2758FE-A746-4BBE-89FA-0D561E95FF7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47D618-C1BF-4AAA-9ED5-F5FD7A441424}" type="datetimeFigureOut">
              <a:rPr lang="en-US" smtClean="0"/>
              <a:pPr/>
              <a:t>4/17/2011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2758FE-A746-4BBE-89FA-0D561E95FF7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0E47D618-C1BF-4AAA-9ED5-F5FD7A441424}" type="datetimeFigureOut">
              <a:rPr lang="en-US" smtClean="0"/>
              <a:pPr/>
              <a:t>4/17/2011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E92758FE-A746-4BBE-89FA-0D561E95FF7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rds.yahoo.com/_ylt=A0PDoS2Un6pNyCcA4b2JzbkF;_ylu=X3oDMTBqNzBzNzJ2BHBvcwM1NgRzZWMDc3IEdnRpZAM-/SIG=1nmkljkof/EXP=1303056404/**http:/images.search.yahoo.com/images/view?back=http://images.search.yahoo.com/search/images?_adv_prop=image&amp;b=43&amp;ni=21&amp;va=intensive+care+unit&amp;xargs=0&amp;pstart=1&amp;fr=mcafee&amp;w=421&amp;h=291&amp;imgurl=www.hartonmedicalcenter.com/Resources/50/FileRepository/ICU.jpg&amp;rurl=http://www.hartonmedicalcenter.com/Services/Specialties-Services/Intensive-Care-Unit-Progressive-Care-Unit/Default.aspx&amp;size=85KB&amp;name=Intensive+Care+U...&amp;p=intensive+care+unit&amp;oid=4ca8387c0d990a826ec061aa0aaf1692&amp;fr2=&amp;no=56&amp;tt=75800&amp;b=43&amp;ni=21&amp;sigr=13nfo7suv&amp;sigi=11vepq5oi&amp;sigb=13pk4m8s4&amp;.crumb=e9nG8BBYEJZ" TargetMode="External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sheila\AppData\Local\Microsoft\Windows\Temporary%20Internet%20Files\Content.IE5\A69ON2L7\MS900441667%5b1%5d.wav" TargetMode="External"/><Relationship Id="rId6" Type="http://schemas.openxmlformats.org/officeDocument/2006/relationships/image" Target="../media/image19.png"/><Relationship Id="rId5" Type="http://schemas.openxmlformats.org/officeDocument/2006/relationships/image" Target="../media/image18.wmf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rds.yahoo.com/_ylt=A0PDoS0ogKpNwzQAppKjzbkF/SIG=136i7qh4n/EXP=1303048360/**http:/publications.nigms.nih.gov/findings/mar07/otto_files/textmostly/slide9.html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rds.yahoo.com/_ylt=A0PDoTEHg6pN8QMANJ6JzbkF;_ylu=X3oDMTBpZTByOGFiBHBvcwMyBHNlYwNzcgR2dGlkAw--/SIG=1no0eligm/EXP=1303049095/**http:/images.search.yahoo.com/images/view?back=http://images.search.yahoo.com/search/images?_adv_prop=image&amp;va=intensive+care+unit&amp;fr=mcafee&amp;w=2560&amp;h=1920&amp;imgurl=www.bannerhealth.com/NR/rdonlyres/6CFD4524-C743-4680-909F-4FC22F7D427F/24275/EICUStaff2.jpg&amp;rurl=http://www.bannerhealth.com/Locations/Colorado/North+Colorado+Medical+Center/Programs+and+Services/iCare+Intensive+Care+Unit.htm&amp;size=1MB&amp;name=iCare+Intensive+...&amp;p=intensive+care+unit&amp;oid=3d22bec265684a42e9b07179c08e1749&amp;fr2=&amp;no=2&amp;tt=75800&amp;sigr=1406pbmbn&amp;sigi=12rujld13&amp;sigb=12t2tl9jv&amp;.crumb=e9nG8BBYEJZ" TargetMode="Externa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heraldsun.com.au/newsgallery-e...69?page=1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52800" y="1447800"/>
            <a:ext cx="5105400" cy="1371600"/>
          </a:xfrm>
        </p:spPr>
        <p:txBody>
          <a:bodyPr/>
          <a:lstStyle/>
          <a:p>
            <a:r>
              <a:rPr lang="en-US" sz="4000" dirty="0" smtClean="0"/>
              <a:t>Palliative Care ICU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Palliative Care</a:t>
            </a:r>
          </a:p>
          <a:p>
            <a:r>
              <a:rPr lang="en-US" dirty="0" smtClean="0"/>
              <a:t>RN306</a:t>
            </a:r>
          </a:p>
          <a:p>
            <a:r>
              <a:rPr lang="en-US" dirty="0" smtClean="0"/>
              <a:t>Sheila Roth, RN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57200" y="6096000"/>
            <a:ext cx="2535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/>
              <a:t> </a:t>
            </a:r>
            <a:endParaRPr lang="en-US" dirty="0"/>
          </a:p>
        </p:txBody>
      </p:sp>
      <p:pic>
        <p:nvPicPr>
          <p:cNvPr id="15366" name="Picture 6" descr="Go to fullsize imag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8273" y="3200400"/>
            <a:ext cx="2521527" cy="17335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/>
          <p:cNvSpPr/>
          <p:nvPr/>
        </p:nvSpPr>
        <p:spPr>
          <a:xfrm>
            <a:off x="3886200" y="5029200"/>
            <a:ext cx="19550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i="1" dirty="0" smtClean="0"/>
              <a:t>hartonmedicalcenter.com</a:t>
            </a:r>
            <a:endParaRPr lang="en-US" sz="1200" dirty="0"/>
          </a:p>
        </p:txBody>
      </p:sp>
      <p:pic>
        <p:nvPicPr>
          <p:cNvPr id="7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Family and surrogate decision makers (cont’d)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905000"/>
            <a:ext cx="7671011" cy="36740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  <a:buBlip>
                <a:blip r:embed="rId2"/>
              </a:buBlip>
            </a:pPr>
            <a:r>
              <a:rPr lang="en-US" sz="1700" dirty="0" smtClean="0"/>
              <a:t>  Conflicts withhold/withdraw life-support common</a:t>
            </a:r>
          </a:p>
          <a:p>
            <a:pPr>
              <a:lnSpc>
                <a:spcPct val="200000"/>
              </a:lnSpc>
              <a:buBlip>
                <a:blip r:embed="rId2"/>
              </a:buBlip>
            </a:pPr>
            <a:r>
              <a:rPr lang="en-US" sz="1700" dirty="0"/>
              <a:t> </a:t>
            </a:r>
            <a:r>
              <a:rPr lang="en-US" sz="1700" dirty="0" smtClean="0"/>
              <a:t> Conflicts occur between family and medical team</a:t>
            </a:r>
          </a:p>
          <a:p>
            <a:pPr>
              <a:lnSpc>
                <a:spcPct val="200000"/>
              </a:lnSpc>
              <a:buBlip>
                <a:blip r:embed="rId2"/>
              </a:buBlip>
            </a:pPr>
            <a:r>
              <a:rPr lang="en-US" sz="1700" dirty="0"/>
              <a:t> </a:t>
            </a:r>
            <a:r>
              <a:rPr lang="en-US" sz="1700" dirty="0" smtClean="0"/>
              <a:t> Misunderstanding, forgetting, mix ups information</a:t>
            </a:r>
            <a:r>
              <a:rPr lang="en-US" sz="1700" dirty="0" smtClean="0">
                <a:sym typeface="Wingdings" pitchFamily="2" charset="2"/>
              </a:rPr>
              <a:t> </a:t>
            </a:r>
            <a:r>
              <a:rPr lang="en-US" sz="1700" dirty="0" smtClean="0">
                <a:sym typeface="Wingdings" pitchFamily="2" charset="2"/>
              </a:rPr>
              <a:t>explanations needed</a:t>
            </a:r>
            <a:endParaRPr lang="en-US" sz="1700" dirty="0" smtClean="0">
              <a:sym typeface="Wingdings" pitchFamily="2" charset="2"/>
            </a:endParaRPr>
          </a:p>
          <a:p>
            <a:pPr>
              <a:lnSpc>
                <a:spcPct val="200000"/>
              </a:lnSpc>
              <a:buBlip>
                <a:blip r:embed="rId2"/>
              </a:buBlip>
            </a:pPr>
            <a:r>
              <a:rPr lang="en-US" sz="1700" dirty="0">
                <a:sym typeface="Wingdings" pitchFamily="2" charset="2"/>
              </a:rPr>
              <a:t> </a:t>
            </a:r>
            <a:r>
              <a:rPr lang="en-US" sz="1700" dirty="0" smtClean="0">
                <a:sym typeface="Wingdings" pitchFamily="2" charset="2"/>
              </a:rPr>
              <a:t> Need reassurance pain and distressing symptoms alleviated</a:t>
            </a:r>
          </a:p>
          <a:p>
            <a:pPr>
              <a:lnSpc>
                <a:spcPct val="200000"/>
              </a:lnSpc>
              <a:buBlip>
                <a:blip r:embed="rId2"/>
              </a:buBlip>
            </a:pPr>
            <a:r>
              <a:rPr lang="en-US" sz="1700" dirty="0">
                <a:sym typeface="Wingdings" pitchFamily="2" charset="2"/>
              </a:rPr>
              <a:t> </a:t>
            </a:r>
            <a:r>
              <a:rPr lang="en-US" sz="1700" dirty="0" smtClean="0">
                <a:sym typeface="Wingdings" pitchFamily="2" charset="2"/>
              </a:rPr>
              <a:t> Facilitate communication among family members</a:t>
            </a:r>
          </a:p>
          <a:p>
            <a:pPr>
              <a:lnSpc>
                <a:spcPct val="200000"/>
              </a:lnSpc>
              <a:buBlip>
                <a:blip r:embed="rId2"/>
              </a:buBlip>
            </a:pPr>
            <a:r>
              <a:rPr lang="en-US" sz="1700" dirty="0">
                <a:sym typeface="Wingdings" pitchFamily="2" charset="2"/>
              </a:rPr>
              <a:t> </a:t>
            </a:r>
            <a:r>
              <a:rPr lang="en-US" sz="1700" dirty="0" smtClean="0">
                <a:sym typeface="Wingdings" pitchFamily="2" charset="2"/>
              </a:rPr>
              <a:t> Alleviate burden of decision making</a:t>
            </a:r>
          </a:p>
          <a:p>
            <a:pPr>
              <a:lnSpc>
                <a:spcPct val="200000"/>
              </a:lnSpc>
              <a:buBlip>
                <a:blip r:embed="rId2"/>
              </a:buBlip>
            </a:pPr>
            <a:r>
              <a:rPr lang="en-US" sz="1700" dirty="0">
                <a:sym typeface="Wingdings" pitchFamily="2" charset="2"/>
              </a:rPr>
              <a:t> </a:t>
            </a:r>
            <a:r>
              <a:rPr lang="en-US" sz="1700" dirty="0" smtClean="0">
                <a:sym typeface="Wingdings" pitchFamily="2" charset="2"/>
              </a:rPr>
              <a:t> Place decision making into group </a:t>
            </a:r>
            <a:r>
              <a:rPr lang="en-US" sz="1700" dirty="0" smtClean="0"/>
              <a:t>(Hawyrluck, 2007)</a:t>
            </a:r>
            <a:endParaRPr lang="en-US" sz="1700" dirty="0"/>
          </a:p>
        </p:txBody>
      </p:sp>
      <p:pic>
        <p:nvPicPr>
          <p:cNvPr id="23554" name="Picture 2" descr="C:\Users\sheila\AppData\Local\Microsoft\Windows\Temporary Internet Files\Content.IE5\KGEU29OU\MP900439287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4800600"/>
            <a:ext cx="1752600" cy="1752600"/>
          </a:xfrm>
          <a:prstGeom prst="roundRect">
            <a:avLst>
              <a:gd name="adj" fmla="val 16667"/>
            </a:avLst>
          </a:prstGeom>
          <a:ln>
            <a:solidFill>
              <a:schemeClr val="bg2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Caring for the family while letting the patient go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1600200"/>
            <a:ext cx="67818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Blip>
                <a:blip r:embed="rId2"/>
              </a:buBlip>
            </a:pPr>
            <a:r>
              <a:rPr lang="en-US" sz="1600" dirty="0" smtClean="0"/>
              <a:t>  </a:t>
            </a:r>
            <a:r>
              <a:rPr lang="en-US" sz="1700" dirty="0" smtClean="0"/>
              <a:t>Withdrawing life-sustaining treatment…family</a:t>
            </a:r>
          </a:p>
          <a:p>
            <a:pPr lvl="1">
              <a:lnSpc>
                <a:spcPct val="200000"/>
              </a:lnSpc>
              <a:buBlip>
                <a:blip r:embed="rId2"/>
              </a:buBlip>
            </a:pPr>
            <a:r>
              <a:rPr lang="en-US" sz="1700" dirty="0"/>
              <a:t> </a:t>
            </a:r>
            <a:r>
              <a:rPr lang="en-US" sz="1700" dirty="0" smtClean="0"/>
              <a:t> Explain what is happening as it happens</a:t>
            </a:r>
          </a:p>
          <a:p>
            <a:pPr lvl="1">
              <a:lnSpc>
                <a:spcPct val="200000"/>
              </a:lnSpc>
              <a:buBlip>
                <a:blip r:embed="rId2"/>
              </a:buBlip>
            </a:pPr>
            <a:r>
              <a:rPr lang="en-US" sz="1700" dirty="0"/>
              <a:t> </a:t>
            </a:r>
            <a:r>
              <a:rPr lang="en-US" sz="1700" dirty="0" smtClean="0"/>
              <a:t> Explain how life-sustaining intervention will stop</a:t>
            </a:r>
          </a:p>
          <a:p>
            <a:pPr lvl="1">
              <a:lnSpc>
                <a:spcPct val="200000"/>
              </a:lnSpc>
              <a:buBlip>
                <a:blip r:embed="rId2"/>
              </a:buBlip>
            </a:pPr>
            <a:r>
              <a:rPr lang="en-US" sz="1700" dirty="0"/>
              <a:t> </a:t>
            </a:r>
            <a:r>
              <a:rPr lang="en-US" sz="1700" dirty="0" smtClean="0"/>
              <a:t> Explain other distress symptoms will be alleviated</a:t>
            </a:r>
          </a:p>
          <a:p>
            <a:pPr lvl="1">
              <a:lnSpc>
                <a:spcPct val="200000"/>
              </a:lnSpc>
              <a:buBlip>
                <a:blip r:embed="rId2"/>
              </a:buBlip>
            </a:pPr>
            <a:r>
              <a:rPr lang="en-US" sz="1700" dirty="0"/>
              <a:t> </a:t>
            </a:r>
            <a:r>
              <a:rPr lang="en-US" sz="1700" dirty="0" smtClean="0"/>
              <a:t> Family can help/ being with is necessary (Hawryluck, 2007)</a:t>
            </a:r>
          </a:p>
        </p:txBody>
      </p:sp>
      <p:pic>
        <p:nvPicPr>
          <p:cNvPr id="6" name="Picture 3" descr="C:\Users\sheila\AppData\Local\Microsoft\Windows\Temporary Internet Files\Content.IE5\KGEU29OU\MP900443215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4495800"/>
            <a:ext cx="2438400" cy="1981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3">
                <a:lumMod val="20000"/>
                <a:lumOff val="8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healthcare team responsibilities during Withdrawal of support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1676400"/>
            <a:ext cx="7622279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  <a:buBlip>
                <a:blip r:embed="rId2"/>
              </a:buBlip>
            </a:pPr>
            <a:r>
              <a:rPr lang="en-US" dirty="0" smtClean="0"/>
              <a:t>  Explain changes family will see in loved one</a:t>
            </a:r>
          </a:p>
          <a:p>
            <a:pPr>
              <a:lnSpc>
                <a:spcPct val="200000"/>
              </a:lnSpc>
              <a:buBlip>
                <a:blip r:embed="rId2"/>
              </a:buBlip>
            </a:pPr>
            <a:r>
              <a:rPr lang="en-US" dirty="0"/>
              <a:t> </a:t>
            </a:r>
            <a:r>
              <a:rPr lang="en-US" dirty="0" smtClean="0"/>
              <a:t> Reassure signs of discomfort will be alleviated</a:t>
            </a:r>
          </a:p>
          <a:p>
            <a:pPr>
              <a:lnSpc>
                <a:spcPct val="200000"/>
              </a:lnSpc>
              <a:buBlip>
                <a:blip r:embed="rId2"/>
              </a:buBlip>
            </a:pPr>
            <a:r>
              <a:rPr lang="en-US" dirty="0"/>
              <a:t> </a:t>
            </a:r>
            <a:r>
              <a:rPr lang="en-US" dirty="0" smtClean="0"/>
              <a:t> Changes are normal part of dying process</a:t>
            </a:r>
          </a:p>
          <a:p>
            <a:pPr>
              <a:lnSpc>
                <a:spcPct val="200000"/>
              </a:lnSpc>
              <a:buBlip>
                <a:blip r:embed="rId2"/>
              </a:buBlip>
            </a:pPr>
            <a:r>
              <a:rPr lang="en-US" dirty="0"/>
              <a:t> </a:t>
            </a:r>
            <a:r>
              <a:rPr lang="en-US" dirty="0" smtClean="0"/>
              <a:t> Reassure ICU team’s presence throughout dying process</a:t>
            </a:r>
          </a:p>
          <a:p>
            <a:pPr>
              <a:lnSpc>
                <a:spcPct val="200000"/>
              </a:lnSpc>
              <a:buBlip>
                <a:blip r:embed="rId2"/>
              </a:buBlip>
            </a:pPr>
            <a:r>
              <a:rPr lang="en-US" dirty="0"/>
              <a:t> </a:t>
            </a:r>
            <a:r>
              <a:rPr lang="en-US" dirty="0" smtClean="0"/>
              <a:t> Encourage questions and expression of fears</a:t>
            </a:r>
          </a:p>
          <a:p>
            <a:pPr>
              <a:lnSpc>
                <a:spcPct val="200000"/>
              </a:lnSpc>
              <a:buBlip>
                <a:blip r:embed="rId2"/>
              </a:buBlip>
            </a:pPr>
            <a:r>
              <a:rPr lang="en-US" dirty="0"/>
              <a:t> </a:t>
            </a:r>
            <a:r>
              <a:rPr lang="en-US" dirty="0" smtClean="0"/>
              <a:t> Provide emotional, psychological, spiritual support</a:t>
            </a:r>
          </a:p>
          <a:p>
            <a:pPr>
              <a:lnSpc>
                <a:spcPct val="200000"/>
              </a:lnSpc>
              <a:buBlip>
                <a:blip r:embed="rId2"/>
              </a:buBlip>
            </a:pPr>
            <a:r>
              <a:rPr lang="en-US" dirty="0"/>
              <a:t> </a:t>
            </a:r>
            <a:r>
              <a:rPr lang="en-US" dirty="0" smtClean="0"/>
              <a:t> Support family after death/ funeral arrangements (Hawyrluck, 2007)</a:t>
            </a:r>
            <a:endParaRPr lang="en-US" dirty="0"/>
          </a:p>
        </p:txBody>
      </p:sp>
      <p:pic>
        <p:nvPicPr>
          <p:cNvPr id="26628" name="Picture 4" descr="C:\Users\sheila\AppData\Local\Microsoft\Windows\Temporary Internet Files\Content.IE5\7QC0BDVM\MC90031272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2209800"/>
            <a:ext cx="1822399" cy="11356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Taking Care of you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1676400"/>
            <a:ext cx="4730462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  <a:buBlip>
                <a:blip r:embed="rId2"/>
              </a:buBlip>
            </a:pPr>
            <a:r>
              <a:rPr lang="en-US" dirty="0" smtClean="0"/>
              <a:t>  To care for patients/care for self</a:t>
            </a:r>
          </a:p>
          <a:p>
            <a:pPr>
              <a:lnSpc>
                <a:spcPct val="200000"/>
              </a:lnSpc>
              <a:buBlip>
                <a:blip r:embed="rId2"/>
              </a:buBlip>
            </a:pPr>
            <a:r>
              <a:rPr lang="en-US" dirty="0" smtClean="0"/>
              <a:t>  Energy and compassion will ebb and flow</a:t>
            </a:r>
          </a:p>
          <a:p>
            <a:pPr>
              <a:lnSpc>
                <a:spcPct val="200000"/>
              </a:lnSpc>
              <a:buBlip>
                <a:blip r:embed="rId2"/>
              </a:buBlip>
            </a:pPr>
            <a:r>
              <a:rPr lang="en-US" dirty="0" smtClean="0"/>
              <a:t>  Step back and take breather</a:t>
            </a:r>
          </a:p>
          <a:p>
            <a:pPr lvl="1">
              <a:lnSpc>
                <a:spcPct val="200000"/>
              </a:lnSpc>
              <a:buBlip>
                <a:blip r:embed="rId2"/>
              </a:buBlip>
            </a:pPr>
            <a:r>
              <a:rPr lang="en-US" dirty="0" smtClean="0"/>
              <a:t>  Meditate</a:t>
            </a:r>
          </a:p>
          <a:p>
            <a:pPr lvl="1">
              <a:lnSpc>
                <a:spcPct val="200000"/>
              </a:lnSpc>
              <a:buBlip>
                <a:blip r:embed="rId2"/>
              </a:buBlip>
            </a:pPr>
            <a:r>
              <a:rPr lang="en-US" dirty="0" smtClean="0"/>
              <a:t>  Relax</a:t>
            </a:r>
          </a:p>
          <a:p>
            <a:pPr lvl="1">
              <a:lnSpc>
                <a:spcPct val="200000"/>
              </a:lnSpc>
              <a:buBlip>
                <a:blip r:embed="rId2"/>
              </a:buBlip>
            </a:pPr>
            <a:r>
              <a:rPr lang="en-US" dirty="0" smtClean="0"/>
              <a:t>  See spiritual council</a:t>
            </a:r>
          </a:p>
          <a:p>
            <a:pPr lvl="1">
              <a:lnSpc>
                <a:spcPct val="200000"/>
              </a:lnSpc>
              <a:buBlip>
                <a:blip r:embed="rId2"/>
              </a:buBlip>
            </a:pPr>
            <a:r>
              <a:rPr lang="en-US" dirty="0" smtClean="0"/>
              <a:t>  Journal</a:t>
            </a:r>
          </a:p>
          <a:p>
            <a:pPr lvl="1">
              <a:lnSpc>
                <a:spcPct val="200000"/>
              </a:lnSpc>
              <a:buBlip>
                <a:blip r:embed="rId2"/>
              </a:buBlip>
            </a:pPr>
            <a:r>
              <a:rPr lang="en-US" dirty="0" smtClean="0"/>
              <a:t>  Exercise (Norlander, 2008)</a:t>
            </a:r>
            <a:endParaRPr lang="en-US" dirty="0"/>
          </a:p>
        </p:txBody>
      </p:sp>
      <p:pic>
        <p:nvPicPr>
          <p:cNvPr id="1026" name="Picture 2" descr="C:\Users\sheila\AppData\Local\Microsoft\Windows\Temporary Internet Files\Content.IE5\G3D8KAVP\MP900425541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3505200"/>
            <a:ext cx="2057400" cy="2057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Taking care of you (cont’d)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1600200"/>
            <a:ext cx="6833409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  <a:buBlip>
                <a:blip r:embed="rId3"/>
              </a:buBlip>
            </a:pPr>
            <a:r>
              <a:rPr lang="en-US" dirty="0" smtClean="0"/>
              <a:t>  Remember the good with each patient.</a:t>
            </a:r>
          </a:p>
          <a:p>
            <a:pPr>
              <a:lnSpc>
                <a:spcPct val="200000"/>
              </a:lnSpc>
              <a:buBlip>
                <a:blip r:embed="rId3"/>
              </a:buBlip>
            </a:pPr>
            <a:r>
              <a:rPr lang="en-US" dirty="0" smtClean="0"/>
              <a:t>  Give credit to self</a:t>
            </a:r>
          </a:p>
          <a:p>
            <a:pPr>
              <a:lnSpc>
                <a:spcPct val="200000"/>
              </a:lnSpc>
              <a:buBlip>
                <a:blip r:embed="rId3"/>
              </a:buBlip>
            </a:pPr>
            <a:r>
              <a:rPr lang="en-US" dirty="0" smtClean="0"/>
              <a:t>  Allow self to move on</a:t>
            </a:r>
          </a:p>
          <a:p>
            <a:pPr>
              <a:lnSpc>
                <a:spcPct val="200000"/>
              </a:lnSpc>
              <a:buBlip>
                <a:blip r:embed="rId3"/>
              </a:buBlip>
            </a:pPr>
            <a:r>
              <a:rPr lang="en-US" dirty="0" smtClean="0"/>
              <a:t>  Learn from the past</a:t>
            </a:r>
          </a:p>
          <a:p>
            <a:pPr>
              <a:lnSpc>
                <a:spcPct val="200000"/>
              </a:lnSpc>
              <a:buBlip>
                <a:blip r:embed="rId3"/>
              </a:buBlip>
            </a:pPr>
            <a:r>
              <a:rPr lang="en-US" dirty="0" smtClean="0"/>
              <a:t>  Lessons learned use for future patients</a:t>
            </a:r>
          </a:p>
          <a:p>
            <a:pPr>
              <a:lnSpc>
                <a:spcPct val="200000"/>
              </a:lnSpc>
              <a:buBlip>
                <a:blip r:embed="rId3"/>
              </a:buBlip>
            </a:pPr>
            <a:r>
              <a:rPr lang="en-US" dirty="0" smtClean="0"/>
              <a:t>  Laughter and joy effective medicine</a:t>
            </a:r>
          </a:p>
          <a:p>
            <a:pPr>
              <a:lnSpc>
                <a:spcPct val="200000"/>
              </a:lnSpc>
              <a:buBlip>
                <a:blip r:embed="rId3"/>
              </a:buBlip>
            </a:pPr>
            <a:r>
              <a:rPr lang="en-US" dirty="0" smtClean="0"/>
              <a:t>  Those dying are also living…laugh together  (Norlander, 2008)</a:t>
            </a:r>
            <a:endParaRPr lang="en-US" dirty="0"/>
          </a:p>
        </p:txBody>
      </p:sp>
      <p:pic>
        <p:nvPicPr>
          <p:cNvPr id="11" name="MS900441667[1]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6553200" y="3886200"/>
            <a:ext cx="304800" cy="304800"/>
          </a:xfrm>
          <a:prstGeom prst="rect">
            <a:avLst/>
          </a:prstGeom>
        </p:spPr>
      </p:pic>
      <p:pic>
        <p:nvPicPr>
          <p:cNvPr id="2051" name="Picture 3" descr="C:\Users\sheila\AppData\Local\Microsoft\Windows\Temporary Internet Files\Content.IE5\7QC0BDVM\MC900232983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6400" y="2286000"/>
            <a:ext cx="2014396" cy="1382162"/>
          </a:xfrm>
          <a:prstGeom prst="rect">
            <a:avLst/>
          </a:prstGeom>
          <a:noFill/>
        </p:spPr>
      </p:pic>
      <p:pic>
        <p:nvPicPr>
          <p:cNvPr id="9" name="MS900441667[1]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6553200" y="3886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2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682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600200"/>
            <a:ext cx="7696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dirty="0" smtClean="0"/>
              <a:t>Hawryluck, L. (2007). Palliative care in the intensive care unit. In 	</a:t>
            </a:r>
            <a:r>
              <a:rPr lang="en-US" i="1" dirty="0" smtClean="0"/>
              <a:t>Palliative care:  Core skills and clinical competencies (</a:t>
            </a:r>
            <a:r>
              <a:rPr lang="en-US" dirty="0" smtClean="0"/>
              <a:t>pp. 441-	457). Philadelphia, PA: Saunders Elsevier.</a:t>
            </a:r>
          </a:p>
          <a:p>
            <a:pPr>
              <a:lnSpc>
                <a:spcPct val="200000"/>
              </a:lnSpc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3276600"/>
            <a:ext cx="762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dirty="0" smtClean="0"/>
              <a:t>Yahoo </a:t>
            </a:r>
            <a:r>
              <a:rPr lang="en-US" dirty="0"/>
              <a:t>(2011). Intensive Care Unit. Retrieved April 17, 2011, </a:t>
            </a:r>
            <a:r>
              <a:rPr lang="en-US" dirty="0" smtClean="0"/>
              <a:t>from 	http://images.search.yahoo/com/search/images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4419600"/>
            <a:ext cx="716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dirty="0" smtClean="0"/>
              <a:t>Norlander, L. (2008). </a:t>
            </a:r>
            <a:r>
              <a:rPr lang="en-US" i="1" dirty="0" smtClean="0"/>
              <a:t>To comfort always:  A nurses guide to end-of-	life care. </a:t>
            </a:r>
            <a:r>
              <a:rPr lang="en-US" dirty="0" smtClean="0"/>
              <a:t>Indianapolis, IN: Sigma Theta Tau International.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 of Intensive care medicine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3193366"/>
          </a:xfrm>
        </p:spPr>
        <p:txBody>
          <a:bodyPr>
            <a:normAutofit lnSpcReduction="10000"/>
          </a:bodyPr>
          <a:lstStyle/>
          <a:p>
            <a:pPr>
              <a:lnSpc>
                <a:spcPct val="200000"/>
              </a:lnSpc>
            </a:pPr>
            <a:r>
              <a:rPr lang="en-US" sz="1700" dirty="0" smtClean="0"/>
              <a:t>Primary goal:   	</a:t>
            </a:r>
          </a:p>
          <a:p>
            <a:pPr>
              <a:lnSpc>
                <a:spcPct val="200000"/>
              </a:lnSpc>
            </a:pPr>
            <a:r>
              <a:rPr lang="en-US" sz="1600" dirty="0" smtClean="0"/>
              <a:t>	*  To try to save a life</a:t>
            </a:r>
          </a:p>
          <a:p>
            <a:pPr>
              <a:lnSpc>
                <a:spcPct val="200000"/>
              </a:lnSpc>
            </a:pPr>
            <a:r>
              <a:rPr lang="en-US" sz="1600" dirty="0" smtClean="0"/>
              <a:t>	*  Support and normalize  	   the physiology of an 	   acutely ill person</a:t>
            </a:r>
          </a:p>
          <a:p>
            <a:pPr>
              <a:lnSpc>
                <a:spcPct val="200000"/>
              </a:lnSpc>
            </a:pPr>
            <a:r>
              <a:rPr lang="en-US" sz="1600" dirty="0" smtClean="0"/>
              <a:t>	  (Hawyrluck, 2007)</a:t>
            </a:r>
          </a:p>
          <a:p>
            <a:r>
              <a:rPr lang="en-US" sz="1600" dirty="0" smtClean="0"/>
              <a:t>	</a:t>
            </a:r>
            <a:endParaRPr lang="en-US" sz="1600" dirty="0"/>
          </a:p>
        </p:txBody>
      </p:sp>
      <p:pic>
        <p:nvPicPr>
          <p:cNvPr id="5" name="Picture Placeholder 4" descr="image11.pn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2502" r="12502"/>
          <a:stretch>
            <a:fillRect/>
          </a:stretch>
        </p:blipFill>
        <p:spPr>
          <a:xfrm>
            <a:off x="762000" y="1066800"/>
            <a:ext cx="4206240" cy="4206240"/>
          </a:xfrm>
          <a:ln>
            <a:solidFill>
              <a:schemeClr val="tx2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381000" y="5715001"/>
            <a:ext cx="533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3" tooltip="http://publications.nigms.nih.gov/findings/mar07/otto_files/textmostly/slide9.html"/>
              </a:rPr>
              <a:t>publicati...s.nih.gov/findingsmar07/otto_files/textmostly/slide9.html</a:t>
            </a:r>
            <a:endParaRPr lang="en-US" sz="1200" dirty="0" smtClean="0"/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Remember… in the icu…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828800"/>
            <a:ext cx="60198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en-US" dirty="0" smtClean="0"/>
              <a:t>  </a:t>
            </a:r>
            <a:r>
              <a:rPr lang="en-US" sz="1600" dirty="0" smtClean="0"/>
              <a:t>Care includes the patient and the family.</a:t>
            </a:r>
          </a:p>
          <a:p>
            <a:endParaRPr lang="en-US" sz="1600" dirty="0" smtClean="0"/>
          </a:p>
          <a:p>
            <a:pPr>
              <a:buBlip>
                <a:blip r:embed="rId2"/>
              </a:buBlip>
            </a:pPr>
            <a:r>
              <a:rPr lang="en-US" sz="1600" dirty="0"/>
              <a:t> </a:t>
            </a:r>
            <a:r>
              <a:rPr lang="en-US" sz="1600" dirty="0" smtClean="0"/>
              <a:t> Promptly instruct patient and family:</a:t>
            </a:r>
          </a:p>
          <a:p>
            <a:endParaRPr lang="en-US" sz="1600" dirty="0" smtClean="0"/>
          </a:p>
          <a:p>
            <a:pPr lvl="1">
              <a:buBlip>
                <a:blip r:embed="rId2"/>
              </a:buBlip>
            </a:pPr>
            <a:r>
              <a:rPr lang="en-US" sz="1600" dirty="0"/>
              <a:t> </a:t>
            </a:r>
            <a:r>
              <a:rPr lang="en-US" sz="1600" dirty="0" smtClean="0"/>
              <a:t> Several teams of healthcare professionals will be involved.</a:t>
            </a:r>
          </a:p>
          <a:p>
            <a:pPr lvl="1"/>
            <a:endParaRPr lang="en-US" sz="1600" dirty="0" smtClean="0"/>
          </a:p>
          <a:p>
            <a:pPr lvl="1">
              <a:buBlip>
                <a:blip r:embed="rId2"/>
              </a:buBlip>
            </a:pPr>
            <a:r>
              <a:rPr lang="en-US" sz="1600" dirty="0"/>
              <a:t> </a:t>
            </a:r>
            <a:r>
              <a:rPr lang="en-US" sz="1600" dirty="0" smtClean="0"/>
              <a:t> Many teams may make communication challenging.</a:t>
            </a:r>
          </a:p>
          <a:p>
            <a:pPr lvl="1"/>
            <a:endParaRPr lang="en-US" sz="1600" dirty="0" smtClean="0"/>
          </a:p>
          <a:p>
            <a:pPr lvl="1">
              <a:buBlip>
                <a:blip r:embed="rId2"/>
              </a:buBlip>
            </a:pPr>
            <a:r>
              <a:rPr lang="en-US" sz="1600" dirty="0"/>
              <a:t> </a:t>
            </a:r>
            <a:r>
              <a:rPr lang="en-US" sz="1600" dirty="0" smtClean="0"/>
              <a:t> Information may be described in different ways.</a:t>
            </a:r>
          </a:p>
          <a:p>
            <a:pPr lvl="1"/>
            <a:endParaRPr lang="en-US" sz="1600" dirty="0" smtClean="0"/>
          </a:p>
          <a:p>
            <a:pPr lvl="1">
              <a:buBlip>
                <a:blip r:embed="rId2"/>
              </a:buBlip>
            </a:pPr>
            <a:r>
              <a:rPr lang="en-US" sz="1600" dirty="0"/>
              <a:t> </a:t>
            </a:r>
            <a:r>
              <a:rPr lang="en-US" sz="1600" dirty="0" smtClean="0"/>
              <a:t> Be sure to ask questions for clarity. (Hawyrluck, 2007)</a:t>
            </a:r>
          </a:p>
          <a:p>
            <a:pPr lvl="1">
              <a:buBlip>
                <a:blip r:embed="rId2"/>
              </a:buBlip>
            </a:pP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6" name="Picture 4" descr="Go to fullsize imag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4419600"/>
            <a:ext cx="2317044" cy="1787434"/>
          </a:xfrm>
          <a:prstGeom prst="rect">
            <a:avLst/>
          </a:prstGeom>
          <a:ln w="38100" cap="sq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7010400" y="6400800"/>
            <a:ext cx="144943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i="1" dirty="0" smtClean="0"/>
              <a:t>bannerhealth.com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Remember…in the icu…(cont’d)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1752601"/>
            <a:ext cx="7620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en-US" dirty="0" smtClean="0"/>
              <a:t>  Families and patients should be informed:</a:t>
            </a:r>
          </a:p>
          <a:p>
            <a:pPr lvl="1">
              <a:lnSpc>
                <a:spcPct val="200000"/>
              </a:lnSpc>
              <a:buBlip>
                <a:blip r:embed="rId2"/>
              </a:buBlip>
            </a:pPr>
            <a:r>
              <a:rPr lang="en-US" dirty="0"/>
              <a:t> </a:t>
            </a:r>
            <a:r>
              <a:rPr lang="en-US" dirty="0" smtClean="0"/>
              <a:t> Course of illness will not be predictable.</a:t>
            </a:r>
          </a:p>
          <a:p>
            <a:pPr lvl="1">
              <a:lnSpc>
                <a:spcPct val="200000"/>
              </a:lnSpc>
              <a:buBlip>
                <a:blip r:embed="rId2"/>
              </a:buBlip>
            </a:pPr>
            <a:r>
              <a:rPr lang="en-US" dirty="0"/>
              <a:t> </a:t>
            </a:r>
            <a:r>
              <a:rPr lang="en-US" dirty="0" smtClean="0"/>
              <a:t> Focus on hope and survival</a:t>
            </a:r>
          </a:p>
          <a:p>
            <a:pPr lvl="1">
              <a:lnSpc>
                <a:spcPct val="200000"/>
              </a:lnSpc>
              <a:buBlip>
                <a:blip r:embed="rId2"/>
              </a:buBlip>
            </a:pPr>
            <a:r>
              <a:rPr lang="en-US" dirty="0"/>
              <a:t> </a:t>
            </a:r>
            <a:r>
              <a:rPr lang="en-US" dirty="0" smtClean="0"/>
              <a:t> Constant / consistent battle between life and death</a:t>
            </a:r>
          </a:p>
          <a:p>
            <a:pPr lvl="1">
              <a:lnSpc>
                <a:spcPct val="200000"/>
              </a:lnSpc>
              <a:buBlip>
                <a:blip r:embed="rId2"/>
              </a:buBlip>
            </a:pPr>
            <a:r>
              <a:rPr lang="en-US" dirty="0"/>
              <a:t>  </a:t>
            </a:r>
            <a:r>
              <a:rPr lang="en-US" dirty="0" smtClean="0"/>
              <a:t>Tell the truth and reality of situation (Hawyrluck, 2007)</a:t>
            </a:r>
          </a:p>
          <a:p>
            <a:pPr lvl="1">
              <a:lnSpc>
                <a:spcPct val="200000"/>
              </a:lnSpc>
            </a:pPr>
            <a:endParaRPr lang="en-US" dirty="0"/>
          </a:p>
        </p:txBody>
      </p:sp>
      <p:pic>
        <p:nvPicPr>
          <p:cNvPr id="4" name="Content Placeholder 3" descr="138448-rch-intensive-care-uni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09800" y="4343400"/>
            <a:ext cx="3048000" cy="2284107"/>
          </a:xfrm>
          <a:prstGeom prst="roundRect">
            <a:avLst>
              <a:gd name="adj" fmla="val 16667"/>
            </a:avLst>
          </a:prstGeom>
          <a:ln>
            <a:solidFill>
              <a:schemeClr val="accent2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5257800" y="6400800"/>
            <a:ext cx="31242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hlinkClick r:id="rId4" tooltip="http://www.heraldsun.com.au/news/gallery-e6frf7jo-1225795143669?page=1"/>
              </a:rPr>
              <a:t>www.heraldsun.com.au/newsgallery-e...69?page=1</a:t>
            </a:r>
            <a:endParaRPr lang="en-US" sz="1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Nurses role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676400"/>
            <a:ext cx="86868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en-US" dirty="0" smtClean="0"/>
              <a:t> Nurses have obligation to:</a:t>
            </a:r>
          </a:p>
          <a:p>
            <a:pPr lvl="1">
              <a:lnSpc>
                <a:spcPct val="200000"/>
              </a:lnSpc>
              <a:buBlip>
                <a:blip r:embed="rId2"/>
              </a:buBlip>
            </a:pPr>
            <a:r>
              <a:rPr lang="en-US" dirty="0"/>
              <a:t> </a:t>
            </a:r>
            <a:r>
              <a:rPr lang="en-US" dirty="0" smtClean="0"/>
              <a:t> Demonstrate compassion while communicating                       </a:t>
            </a:r>
          </a:p>
          <a:p>
            <a:pPr lvl="1">
              <a:lnSpc>
                <a:spcPct val="200000"/>
              </a:lnSpc>
              <a:buBlip>
                <a:blip r:embed="rId2"/>
              </a:buBlip>
            </a:pPr>
            <a:r>
              <a:rPr lang="en-US" dirty="0" smtClean="0"/>
              <a:t>  Acknowledge patients life before illness/accident</a:t>
            </a:r>
          </a:p>
          <a:p>
            <a:pPr lvl="1">
              <a:lnSpc>
                <a:spcPct val="200000"/>
              </a:lnSpc>
              <a:buBlip>
                <a:blip r:embed="rId2"/>
              </a:buBlip>
            </a:pPr>
            <a:r>
              <a:rPr lang="en-US" dirty="0"/>
              <a:t> </a:t>
            </a:r>
            <a:r>
              <a:rPr lang="en-US" dirty="0" smtClean="0"/>
              <a:t> Talk honestly about severity of situation</a:t>
            </a:r>
          </a:p>
          <a:p>
            <a:pPr lvl="1">
              <a:lnSpc>
                <a:spcPct val="200000"/>
              </a:lnSpc>
              <a:buBlip>
                <a:blip r:embed="rId2"/>
              </a:buBlip>
            </a:pPr>
            <a:r>
              <a:rPr lang="en-US" dirty="0"/>
              <a:t> </a:t>
            </a:r>
            <a:r>
              <a:rPr lang="en-US" dirty="0" smtClean="0"/>
              <a:t> Explain emotions normal for patient / family</a:t>
            </a:r>
          </a:p>
          <a:p>
            <a:pPr lvl="1">
              <a:lnSpc>
                <a:spcPct val="200000"/>
              </a:lnSpc>
              <a:buBlip>
                <a:blip r:embed="rId2"/>
              </a:buBlip>
            </a:pPr>
            <a:r>
              <a:rPr lang="en-US" dirty="0"/>
              <a:t> </a:t>
            </a:r>
            <a:r>
              <a:rPr lang="en-US" dirty="0" smtClean="0"/>
              <a:t> Allow families time/understanding with decisions</a:t>
            </a:r>
          </a:p>
          <a:p>
            <a:pPr lvl="1">
              <a:lnSpc>
                <a:spcPct val="200000"/>
              </a:lnSpc>
              <a:buBlip>
                <a:blip r:embed="rId2"/>
              </a:buBlip>
            </a:pPr>
            <a:r>
              <a:rPr lang="en-US" dirty="0"/>
              <a:t> </a:t>
            </a:r>
            <a:r>
              <a:rPr lang="en-US" dirty="0" smtClean="0"/>
              <a:t> Allow patient to participate in decision making  (Hawyrluck, 2007)</a:t>
            </a:r>
          </a:p>
          <a:p>
            <a:pPr lvl="1">
              <a:lnSpc>
                <a:spcPct val="200000"/>
              </a:lnSpc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4" descr="model_released_intensive_care_patient_woman_f00111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77000" y="304800"/>
            <a:ext cx="2170007" cy="2743200"/>
          </a:xfrm>
          <a:prstGeom prst="roundRect">
            <a:avLst>
              <a:gd name="adj" fmla="val 16667"/>
            </a:avLst>
          </a:prstGeom>
          <a:ln>
            <a:solidFill>
              <a:schemeClr val="tx2"/>
            </a:solidFill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6781800" y="2971800"/>
            <a:ext cx="14542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i="1" dirty="0" smtClean="0"/>
              <a:t>visualphotos.com</a:t>
            </a:r>
            <a:r>
              <a:rPr lang="en-US" i="1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Nurses Role (cont’d)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752600"/>
            <a:ext cx="679352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Blip>
                <a:blip r:embed="rId2"/>
              </a:buBlip>
            </a:pPr>
            <a:r>
              <a:rPr lang="en-US" dirty="0" smtClean="0"/>
              <a:t>  Explain to the patient and family:</a:t>
            </a:r>
          </a:p>
          <a:p>
            <a:pPr lvl="1">
              <a:lnSpc>
                <a:spcPct val="200000"/>
              </a:lnSpc>
              <a:buBlip>
                <a:blip r:embed="rId2"/>
              </a:buBlip>
            </a:pPr>
            <a:r>
              <a:rPr lang="en-US" dirty="0"/>
              <a:t> </a:t>
            </a:r>
            <a:r>
              <a:rPr lang="en-US" dirty="0" smtClean="0"/>
              <a:t> Explain illness that brought patient to ICU</a:t>
            </a:r>
          </a:p>
          <a:p>
            <a:pPr lvl="1">
              <a:lnSpc>
                <a:spcPct val="200000"/>
              </a:lnSpc>
              <a:buBlip>
                <a:blip r:embed="rId2"/>
              </a:buBlip>
            </a:pPr>
            <a:r>
              <a:rPr lang="en-US" dirty="0"/>
              <a:t> </a:t>
            </a:r>
            <a:r>
              <a:rPr lang="en-US" dirty="0" smtClean="0"/>
              <a:t> Explain treatment and response to that point</a:t>
            </a:r>
          </a:p>
          <a:p>
            <a:pPr lvl="1">
              <a:lnSpc>
                <a:spcPct val="200000"/>
              </a:lnSpc>
              <a:buBlip>
                <a:blip r:embed="rId2"/>
              </a:buBlip>
            </a:pPr>
            <a:r>
              <a:rPr lang="en-US" dirty="0"/>
              <a:t> </a:t>
            </a:r>
            <a:r>
              <a:rPr lang="en-US" dirty="0" smtClean="0"/>
              <a:t> What life-sustaining interventions are available</a:t>
            </a:r>
          </a:p>
          <a:p>
            <a:pPr lvl="1">
              <a:lnSpc>
                <a:spcPct val="200000"/>
              </a:lnSpc>
              <a:buBlip>
                <a:blip r:embed="rId2"/>
              </a:buBlip>
            </a:pPr>
            <a:r>
              <a:rPr lang="en-US" dirty="0"/>
              <a:t> </a:t>
            </a:r>
            <a:r>
              <a:rPr lang="en-US" dirty="0" smtClean="0"/>
              <a:t> What interventions involve/ positive/negative outcomes</a:t>
            </a:r>
          </a:p>
          <a:p>
            <a:pPr lvl="1">
              <a:lnSpc>
                <a:spcPct val="200000"/>
              </a:lnSpc>
              <a:buBlip>
                <a:blip r:embed="rId2"/>
              </a:buBlip>
            </a:pPr>
            <a:r>
              <a:rPr lang="en-US" dirty="0"/>
              <a:t> </a:t>
            </a:r>
            <a:r>
              <a:rPr lang="en-US" dirty="0" smtClean="0"/>
              <a:t> Present and future goals of therapy (Hawyrluck, 2007)</a:t>
            </a:r>
          </a:p>
          <a:p>
            <a:pPr lvl="1"/>
            <a:endParaRPr lang="en-US" dirty="0"/>
          </a:p>
        </p:txBody>
      </p:sp>
      <p:pic>
        <p:nvPicPr>
          <p:cNvPr id="21507" name="Picture 3" descr="C:\Users\sheila\AppData\Local\Microsoft\Windows\Temporary Internet Files\Content.IE5\7QC0BDVM\MP900422773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4495800"/>
            <a:ext cx="2133600" cy="2133600"/>
          </a:xfrm>
          <a:prstGeom prst="ellipse">
            <a:avLst/>
          </a:prstGeom>
          <a:ln w="63500" cap="rnd">
            <a:solidFill>
              <a:schemeClr val="bg2">
                <a:lumMod val="5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Nurses role (cont’d)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01" y="1524000"/>
            <a:ext cx="853439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Blip>
                <a:blip r:embed="rId2"/>
              </a:buBlip>
            </a:pPr>
            <a:r>
              <a:rPr lang="en-US" dirty="0" smtClean="0"/>
              <a:t>  </a:t>
            </a:r>
            <a:r>
              <a:rPr lang="en-US" sz="1700" dirty="0" smtClean="0"/>
              <a:t>Explain to the patient and family: </a:t>
            </a:r>
          </a:p>
          <a:p>
            <a:pPr lvl="1">
              <a:lnSpc>
                <a:spcPct val="200000"/>
              </a:lnSpc>
              <a:buBlip>
                <a:blip r:embed="rId2"/>
              </a:buBlip>
            </a:pPr>
            <a:r>
              <a:rPr lang="en-US" sz="1700" dirty="0" smtClean="0"/>
              <a:t>  Any alternatives with treatment therapy</a:t>
            </a:r>
          </a:p>
          <a:p>
            <a:pPr lvl="1">
              <a:lnSpc>
                <a:spcPct val="200000"/>
              </a:lnSpc>
              <a:buBlip>
                <a:blip r:embed="rId2"/>
              </a:buBlip>
            </a:pPr>
            <a:r>
              <a:rPr lang="en-US" sz="1700" dirty="0" smtClean="0"/>
              <a:t>  Likelihood of success</a:t>
            </a:r>
          </a:p>
          <a:p>
            <a:pPr lvl="1">
              <a:lnSpc>
                <a:spcPct val="200000"/>
              </a:lnSpc>
              <a:buBlip>
                <a:blip r:embed="rId2"/>
              </a:buBlip>
            </a:pPr>
            <a:r>
              <a:rPr lang="en-US" sz="1700" dirty="0" smtClean="0"/>
              <a:t>  Reasoning behind recommendations for future course treatment</a:t>
            </a:r>
          </a:p>
          <a:p>
            <a:pPr lvl="1">
              <a:lnSpc>
                <a:spcPct val="200000"/>
              </a:lnSpc>
              <a:buBlip>
                <a:blip r:embed="rId2"/>
              </a:buBlip>
            </a:pPr>
            <a:r>
              <a:rPr lang="en-US" sz="1700" dirty="0" smtClean="0"/>
              <a:t>  Include discussion withholding/withdrawing life-sustaining treatments   							     (Hawyrluck, 2007)</a:t>
            </a:r>
          </a:p>
          <a:p>
            <a:pPr lvl="1">
              <a:lnSpc>
                <a:spcPct val="200000"/>
              </a:lnSpc>
            </a:pPr>
            <a:r>
              <a:rPr lang="en-US" sz="1700" dirty="0" smtClean="0"/>
              <a:t>                                                                                           </a:t>
            </a:r>
            <a:endParaRPr lang="en-US" sz="1700" dirty="0"/>
          </a:p>
        </p:txBody>
      </p:sp>
      <p:pic>
        <p:nvPicPr>
          <p:cNvPr id="22530" name="Picture 2" descr="C:\Users\sheila\AppData\Local\Microsoft\Windows\Temporary Internet Files\Content.IE5\G3D8KAVP\MP900409709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4724400"/>
            <a:ext cx="2283137" cy="1747837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Nurses role (cont’d)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1676400"/>
            <a:ext cx="7467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Blip>
                <a:blip r:embed="rId2"/>
              </a:buBlip>
            </a:pPr>
            <a:r>
              <a:rPr lang="en-US" dirty="0" smtClean="0"/>
              <a:t>  Discuss goals both long and short term</a:t>
            </a:r>
          </a:p>
          <a:p>
            <a:pPr>
              <a:lnSpc>
                <a:spcPct val="200000"/>
              </a:lnSpc>
              <a:buBlip>
                <a:blip r:embed="rId2"/>
              </a:buBlip>
            </a:pPr>
            <a:r>
              <a:rPr lang="en-US" dirty="0"/>
              <a:t> </a:t>
            </a:r>
            <a:r>
              <a:rPr lang="en-US" dirty="0" smtClean="0"/>
              <a:t> Discuss decisions made affecting quality of life</a:t>
            </a:r>
          </a:p>
          <a:p>
            <a:pPr>
              <a:lnSpc>
                <a:spcPct val="200000"/>
              </a:lnSpc>
              <a:buBlip>
                <a:blip r:embed="rId2"/>
              </a:buBlip>
            </a:pPr>
            <a:r>
              <a:rPr lang="en-US" dirty="0"/>
              <a:t> </a:t>
            </a:r>
            <a:r>
              <a:rPr lang="en-US" dirty="0" smtClean="0"/>
              <a:t> Use goals to present options to patient and family</a:t>
            </a:r>
          </a:p>
          <a:p>
            <a:pPr>
              <a:lnSpc>
                <a:spcPct val="200000"/>
              </a:lnSpc>
              <a:buBlip>
                <a:blip r:embed="rId2"/>
              </a:buBlip>
            </a:pPr>
            <a:r>
              <a:rPr lang="en-US" dirty="0" smtClean="0"/>
              <a:t>  Explain treatments, risks/benefits clearly</a:t>
            </a:r>
          </a:p>
          <a:p>
            <a:pPr>
              <a:lnSpc>
                <a:spcPct val="200000"/>
              </a:lnSpc>
              <a:buBlip>
                <a:blip r:embed="rId2"/>
              </a:buBlip>
            </a:pPr>
            <a:r>
              <a:rPr lang="en-US" dirty="0"/>
              <a:t> </a:t>
            </a:r>
            <a:r>
              <a:rPr lang="en-US" dirty="0" smtClean="0"/>
              <a:t> Evaluate understanding of decisions made</a:t>
            </a:r>
          </a:p>
          <a:p>
            <a:pPr>
              <a:lnSpc>
                <a:spcPct val="200000"/>
              </a:lnSpc>
              <a:buBlip>
                <a:blip r:embed="rId2"/>
              </a:buBlip>
            </a:pPr>
            <a:r>
              <a:rPr lang="en-US" dirty="0"/>
              <a:t> </a:t>
            </a:r>
            <a:r>
              <a:rPr lang="en-US" dirty="0" smtClean="0"/>
              <a:t> Share families thoughts, plans, emotions / medical team</a:t>
            </a:r>
          </a:p>
          <a:p>
            <a:pPr>
              <a:lnSpc>
                <a:spcPct val="200000"/>
              </a:lnSpc>
              <a:buBlip>
                <a:blip r:embed="rId2"/>
              </a:buBlip>
            </a:pPr>
            <a:r>
              <a:rPr lang="en-US" dirty="0"/>
              <a:t> </a:t>
            </a:r>
            <a:r>
              <a:rPr lang="en-US" dirty="0" smtClean="0"/>
              <a:t> Continually assess symptoms and address quickly (Hawyrluck, 2007)</a:t>
            </a:r>
            <a:endParaRPr lang="en-US" dirty="0"/>
          </a:p>
        </p:txBody>
      </p:sp>
      <p:pic>
        <p:nvPicPr>
          <p:cNvPr id="18433" name="Picture 1" descr="C:\Users\sheila\AppData\Local\Microsoft\Windows\Temporary Internet Files\Content.IE5\G3D8KAVP\MP900400939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1981200"/>
            <a:ext cx="1074420" cy="2133600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Family and surrogate decision makers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1828800"/>
            <a:ext cx="72390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Blip>
                <a:blip r:embed="rId2"/>
              </a:buBlip>
            </a:pPr>
            <a:r>
              <a:rPr lang="en-US" sz="1700" dirty="0"/>
              <a:t> </a:t>
            </a:r>
            <a:r>
              <a:rPr lang="en-US" sz="1700" dirty="0" smtClean="0"/>
              <a:t> Anxiety and depression among family high</a:t>
            </a:r>
          </a:p>
          <a:p>
            <a:pPr>
              <a:lnSpc>
                <a:spcPct val="200000"/>
              </a:lnSpc>
              <a:buBlip>
                <a:blip r:embed="rId2"/>
              </a:buBlip>
            </a:pPr>
            <a:r>
              <a:rPr lang="en-US" sz="1700" dirty="0"/>
              <a:t> </a:t>
            </a:r>
            <a:r>
              <a:rPr lang="en-US" sz="1700" dirty="0" smtClean="0"/>
              <a:t> Distress affects decision makers ability to decide</a:t>
            </a:r>
          </a:p>
          <a:p>
            <a:pPr>
              <a:lnSpc>
                <a:spcPct val="200000"/>
              </a:lnSpc>
              <a:buBlip>
                <a:blip r:embed="rId2"/>
              </a:buBlip>
            </a:pPr>
            <a:r>
              <a:rPr lang="en-US" sz="1700" dirty="0"/>
              <a:t> </a:t>
            </a:r>
            <a:r>
              <a:rPr lang="en-US" sz="1700" dirty="0" smtClean="0"/>
              <a:t> Surrogates decision often made after family talk</a:t>
            </a:r>
          </a:p>
          <a:p>
            <a:pPr>
              <a:lnSpc>
                <a:spcPct val="200000"/>
              </a:lnSpc>
              <a:buBlip>
                <a:blip r:embed="rId2"/>
              </a:buBlip>
            </a:pPr>
            <a:r>
              <a:rPr lang="en-US" sz="1700" dirty="0"/>
              <a:t> </a:t>
            </a:r>
            <a:r>
              <a:rPr lang="en-US" sz="1700" dirty="0" smtClean="0"/>
              <a:t> Families require increased amounts of information</a:t>
            </a:r>
          </a:p>
          <a:p>
            <a:pPr>
              <a:lnSpc>
                <a:spcPct val="200000"/>
              </a:lnSpc>
              <a:buBlip>
                <a:blip r:embed="rId2"/>
              </a:buBlip>
            </a:pPr>
            <a:r>
              <a:rPr lang="en-US" sz="1700" dirty="0"/>
              <a:t> </a:t>
            </a:r>
            <a:r>
              <a:rPr lang="en-US" sz="1700" dirty="0" smtClean="0"/>
              <a:t> Families need main physician to guide decision</a:t>
            </a:r>
          </a:p>
          <a:p>
            <a:pPr>
              <a:lnSpc>
                <a:spcPct val="200000"/>
              </a:lnSpc>
              <a:buBlip>
                <a:blip r:embed="rId2"/>
              </a:buBlip>
            </a:pPr>
            <a:r>
              <a:rPr lang="en-US" sz="1700" dirty="0"/>
              <a:t> </a:t>
            </a:r>
            <a:r>
              <a:rPr lang="en-US" sz="1700" dirty="0" smtClean="0"/>
              <a:t> Bond established between main physician/family comfort</a:t>
            </a:r>
          </a:p>
          <a:p>
            <a:pPr>
              <a:lnSpc>
                <a:spcPct val="200000"/>
              </a:lnSpc>
              <a:buBlip>
                <a:blip r:embed="rId2"/>
              </a:buBlip>
            </a:pPr>
            <a:r>
              <a:rPr lang="en-US" sz="1700" dirty="0"/>
              <a:t> </a:t>
            </a:r>
            <a:r>
              <a:rPr lang="en-US" sz="1700" dirty="0" smtClean="0"/>
              <a:t> No bonding between MD/family </a:t>
            </a:r>
            <a:r>
              <a:rPr lang="en-US" sz="1700" dirty="0" smtClean="0">
                <a:sym typeface="Wingdings" pitchFamily="2" charset="2"/>
              </a:rPr>
              <a:t></a:t>
            </a:r>
            <a:r>
              <a:rPr lang="en-US" sz="1700" dirty="0" smtClean="0"/>
              <a:t> lack of caring (Hawyrluck, 2007)</a:t>
            </a:r>
            <a:endParaRPr lang="en-US" sz="1700" dirty="0"/>
          </a:p>
        </p:txBody>
      </p:sp>
      <p:pic>
        <p:nvPicPr>
          <p:cNvPr id="24578" name="Picture 2" descr="C:\Users\sheila\AppData\Local\Microsoft\Windows\Temporary Internet Files\Content.IE5\A69ON2L7\MP900443525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1676400"/>
            <a:ext cx="1474937" cy="2209800"/>
          </a:xfrm>
          <a:prstGeom prst="ellipse">
            <a:avLst/>
          </a:prstGeom>
          <a:ln w="63500" cap="rnd"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535</TotalTime>
  <Words>744</Words>
  <Application>Microsoft Office PowerPoint</Application>
  <PresentationFormat>On-screen Show (4:3)</PresentationFormat>
  <Paragraphs>117</Paragraphs>
  <Slides>15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Opulent</vt:lpstr>
      <vt:lpstr>Palliative Care ICU</vt:lpstr>
      <vt:lpstr>Goal of Intensive care medicine</vt:lpstr>
      <vt:lpstr>Remember… in the icu…</vt:lpstr>
      <vt:lpstr>Remember…in the icu…(cont’d)</vt:lpstr>
      <vt:lpstr>Nurses role</vt:lpstr>
      <vt:lpstr>Nurses Role (cont’d)</vt:lpstr>
      <vt:lpstr>Nurses role (cont’d)</vt:lpstr>
      <vt:lpstr>Nurses role (cont’d)</vt:lpstr>
      <vt:lpstr>Family and surrogate decision makers</vt:lpstr>
      <vt:lpstr>Family and surrogate decision makers (cont’d)</vt:lpstr>
      <vt:lpstr>Caring for the family while letting the patient go</vt:lpstr>
      <vt:lpstr>healthcare team responsibilities during Withdrawal of support</vt:lpstr>
      <vt:lpstr>Taking Care of you</vt:lpstr>
      <vt:lpstr>Taking care of you (cont’d)</vt:lpstr>
      <vt:lpstr>References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Palliative Care ICU</dc:title>
  <dc:creator>sheila roth</dc:creator>
  <cp:lastModifiedBy>sheila roth</cp:lastModifiedBy>
  <cp:revision>103</cp:revision>
  <dcterms:created xsi:type="dcterms:W3CDTF">2011-04-17T03:29:26Z</dcterms:created>
  <dcterms:modified xsi:type="dcterms:W3CDTF">2011-04-17T12:40:38Z</dcterms:modified>
</cp:coreProperties>
</file>