
<file path=[Content_Types].xml><?xml version="1.0" encoding="utf-8"?>
<Types xmlns="http://schemas.openxmlformats.org/package/2006/content-types">
  <Override PartName="/ppt/slides/slide18.xml" ContentType="application/vnd.openxmlformats-officedocument.presentationml.slide+xml"/>
  <Override PartName="/ppt/slideLayouts/slideLayout15.xml" ContentType="application/vnd.openxmlformats-officedocument.presentationml.slideLayout+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slideLayouts/slideLayout16.xml" ContentType="application/vnd.openxmlformats-officedocument.presentationml.slideLayout+xml"/>
  <Override PartName="/ppt/tableStyles.xml" ContentType="application/vnd.openxmlformats-officedocument.presentationml.tableStyles+xml"/>
  <Override PartName="/ppt/notesSlides/notesSlide5.xml" ContentType="application/vnd.openxmlformats-officedocument.presentationml.notesSlide+xml"/>
  <Override PartName="/ppt/slides/slide15.xml" ContentType="application/vnd.openxmlformats-officedocument.presentationml.slide+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slideLayouts/slideLayout13.xml" ContentType="application/vnd.openxmlformats-officedocument.presentationml.slideLayout+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slideLayouts/slideLayout14.xml" ContentType="application/vnd.openxmlformats-officedocument.presentationml.slideLayout+xml"/>
  <Override PartName="/ppt/notesSlides/notesSlide3.xml" ContentType="application/vnd.openxmlformats-officedocument.presentationml.notesSlide+xml"/>
  <Override PartName="/ppt/slides/slide8.xml" ContentType="application/vnd.openxmlformats-officedocument.presentationml.slide+xml"/>
  <Override PartName="/ppt/notesSlides/notesSlide10.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03" r:id="rId1"/>
  </p:sldMasterIdLst>
  <p:notesMasterIdLst>
    <p:notesMasterId r:id="rId27"/>
  </p:notesMasterIdLst>
  <p:sldIdLst>
    <p:sldId id="256" r:id="rId2"/>
    <p:sldId id="257" r:id="rId3"/>
    <p:sldId id="258" r:id="rId4"/>
    <p:sldId id="260" r:id="rId5"/>
    <p:sldId id="275" r:id="rId6"/>
    <p:sldId id="259" r:id="rId7"/>
    <p:sldId id="274" r:id="rId8"/>
    <p:sldId id="261" r:id="rId9"/>
    <p:sldId id="262" r:id="rId10"/>
    <p:sldId id="263" r:id="rId11"/>
    <p:sldId id="264" r:id="rId12"/>
    <p:sldId id="277" r:id="rId13"/>
    <p:sldId id="278" r:id="rId14"/>
    <p:sldId id="265" r:id="rId15"/>
    <p:sldId id="266" r:id="rId16"/>
    <p:sldId id="267" r:id="rId17"/>
    <p:sldId id="269" r:id="rId18"/>
    <p:sldId id="270" r:id="rId19"/>
    <p:sldId id="276" r:id="rId20"/>
    <p:sldId id="271" r:id="rId21"/>
    <p:sldId id="268" r:id="rId22"/>
    <p:sldId id="272" r:id="rId23"/>
    <p:sldId id="273" r:id="rId24"/>
    <p:sldId id="279" r:id="rId25"/>
    <p:sldId id="28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77799" autoAdjust="0"/>
  </p:normalViewPr>
  <p:slideViewPr>
    <p:cSldViewPr snapToObjects="1">
      <p:cViewPr varScale="1">
        <p:scale>
          <a:sx n="70" d="100"/>
          <a:sy n="70" d="100"/>
        </p:scale>
        <p:origin x="-199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505996-A11A-0248-B143-4D2CA33B28D8}" type="datetimeFigureOut">
              <a:rPr lang="en-US" smtClean="0"/>
              <a:pPr/>
              <a:t>4/2/12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289262-E1C6-F749-BFCF-E3DD26050E6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number of adults of all ages with chronic progressive illness in the US is growing</a:t>
            </a:r>
            <a:r>
              <a:rPr lang="en-US" baseline="0" dirty="0" smtClean="0"/>
              <a:t> dramatically. Community and home-based end of life palliative care and hospice services are necessary because of an increase in the aging population and increase in the number of people who wish to relive care and die in their own homes and a decrease in the number of available family care givers.  Community health nurses can foster comfort and dignity for seriously ill adults, as well as for those with life-threatening illness; clarify goals of care; decrease unnecessary hospitalization; prevent the administration of futile, aggressive end-of-life care.  Seriously ill adults and families look to nurses to educate, support, and guide them throughout the illness.  </a:t>
            </a:r>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Questions</a:t>
            </a:r>
            <a:r>
              <a:rPr lang="en-US" baseline="0" dirty="0" smtClean="0"/>
              <a:t> of an afterlife, unresolved emotional or social issues, concerns centered around family members and their acceptance of death, and </a:t>
            </a:r>
            <a:r>
              <a:rPr lang="en-US" baseline="0" dirty="0" err="1" smtClean="0"/>
              <a:t>fianancial</a:t>
            </a:r>
            <a:r>
              <a:rPr lang="en-US" baseline="0" dirty="0" smtClean="0"/>
              <a:t> matters are common issues generated at the end of life.</a:t>
            </a:r>
          </a:p>
          <a:p>
            <a:r>
              <a:rPr lang="en-US" baseline="0" dirty="0" smtClean="0"/>
              <a:t>Hope is an ever-changing phenomenon in the context of terminal illness.  Hope for a cure is not unusual for the dying client and family.  Near the end of life, hopes may include such things as a comfortable death or death in the home.</a:t>
            </a:r>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Other signs of death include pale and waxen skin; lower body temperature; and relaxed muscles and sphincters, with released</a:t>
            </a:r>
            <a:r>
              <a:rPr lang="en-US" baseline="0" dirty="0" smtClean="0"/>
              <a:t> urine and stool.</a:t>
            </a:r>
          </a:p>
          <a:p>
            <a:r>
              <a:rPr lang="en-US" baseline="0" dirty="0" smtClean="0"/>
              <a:t>The nurse should note the time of death and put in on the client’s chart, notify the attending physician of the death, and make careful notes in the client’s chart to document the time the physician had been notified and any directions received regarding postmortem care.</a:t>
            </a:r>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the body is moved or the extremities are repositioned, the body may produce respiratory-type</a:t>
            </a:r>
            <a:r>
              <a:rPr lang="en-US" baseline="0" dirty="0" smtClean="0"/>
              <a:t> sounds or the chest may appear to rise and fall.  Although this can be alarming, it is only the sound of air leaving the lungs.</a:t>
            </a:r>
          </a:p>
          <a:p>
            <a:r>
              <a:rPr lang="en-US" baseline="0" dirty="0" smtClean="0"/>
              <a:t>The nurse should prepare necessary paperwork for the removal of the body, call the funeral home, morgue, or other personnel for the removal of the body.</a:t>
            </a:r>
          </a:p>
          <a:p>
            <a:r>
              <a:rPr lang="en-US" baseline="0" dirty="0" smtClean="0"/>
              <a:t>Note the time in the chart as well as who was called and again chart when the body was released and to whom.</a:t>
            </a:r>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Rationalizations such as “he lived a long life” and statements of relief such</a:t>
            </a:r>
            <a:r>
              <a:rPr lang="en-US" baseline="0" dirty="0" smtClean="0"/>
              <a:t> as “he is no longer in pain” may help the family cope with the immediate loss.</a:t>
            </a:r>
          </a:p>
          <a:p>
            <a:r>
              <a:rPr lang="en-US" baseline="0" dirty="0" smtClean="0"/>
              <a:t>The grieving process is difficult work and may last of years</a:t>
            </a:r>
          </a:p>
          <a:p>
            <a:r>
              <a:rPr lang="en-US" baseline="0" dirty="0" smtClean="0"/>
              <a:t>Past death experiences, emotional health, religious beliefs, and support of friends and family all are factors that may help ease the grief process.</a:t>
            </a:r>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Stages</a:t>
            </a:r>
            <a:r>
              <a:rPr lang="en-US" baseline="0" dirty="0" smtClean="0"/>
              <a:t> of the dying process include denial, anger, bargaining, and acceptance.  In the past century, social changes and technological advancements have shifted from the goals of modern healthcare from care to cure. </a:t>
            </a:r>
            <a:r>
              <a:rPr lang="en-US" dirty="0" smtClean="0"/>
              <a:t>What was once a short, rapid decline, which often occurred in the relative comfort of one’s own home, now encompasses a trajectory of chronic illness with steady decline, periodic crises, need for ongoing aggressive treatment, and finally death. </a:t>
            </a:r>
          </a:p>
          <a:p>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Comfort measures only allow death to occur naturally while maximizing comfort.  CMO is the preferred</a:t>
            </a:r>
            <a:r>
              <a:rPr lang="en-US" baseline="0" dirty="0" smtClean="0"/>
              <a:t> choice when a client confronts his or her mortality and considers less aggressive treatment.  The physician or the advanced practice nurse usually orders CMO when the client, family, and staff are in agreement that the best care for this client is not to prolong the dying process but to keep the dying client comfortable.  Assessment and management, ADLS, behaviors, as well as pain, continue on a daily basis. </a:t>
            </a:r>
            <a:r>
              <a:rPr lang="en-US" dirty="0" smtClean="0"/>
              <a:t>Advanced Directives—legal documents that allow people to convey their wishes for end-of-life care and including living wills, durable power of attorney for healthcare and healthcare proxies. Living wills are documents in which client</a:t>
            </a:r>
            <a:r>
              <a:rPr lang="en-US" baseline="0" dirty="0" smtClean="0"/>
              <a:t> describes their wishes regarding treatment intended to sustain life.  A healthcare proxy or Durable power of attorney, is a person designated to make decisions for the client if he or she is unable to do so.</a:t>
            </a:r>
            <a:r>
              <a:rPr lang="en-US" dirty="0" smtClean="0"/>
              <a:t>    Artificial nutrition</a:t>
            </a:r>
            <a:r>
              <a:rPr lang="en-US" baseline="0" dirty="0" smtClean="0"/>
              <a:t> and hydration is a medical treatment, and thus a client can accept or reject it.  It needs to be stated in advanced directive. </a:t>
            </a:r>
            <a:r>
              <a:rPr lang="en-US" dirty="0" smtClean="0"/>
              <a:t>Cardiopulmonary Resuscitation: CPR is given to everyone that if in the situation needs it, unless a physician writes a DNR for it to be legal, CPR is administered by default.  Euthanasia and</a:t>
            </a:r>
            <a:r>
              <a:rPr lang="en-US" baseline="0" dirty="0" smtClean="0"/>
              <a:t> Physician-assisted suicide is the practice of ending the life of a terminally ill client at the request of the client for the purpose of limiting suffering.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Religion</a:t>
            </a:r>
            <a:r>
              <a:rPr lang="en-US" baseline="0" dirty="0" smtClean="0"/>
              <a:t> and spirituality play an important role in the forming of beliefs and practices that are paramount when death is imminent.  The following religions have differences in their beliefs and rituals. </a:t>
            </a:r>
            <a:r>
              <a:rPr lang="en-US" sz="1200" dirty="0" smtClean="0"/>
              <a:t>Christian.</a:t>
            </a:r>
            <a:r>
              <a:rPr lang="en-US" sz="1200" baseline="0" dirty="0" smtClean="0"/>
              <a:t>  </a:t>
            </a:r>
            <a:r>
              <a:rPr lang="en-US" sz="1200" dirty="0" smtClean="0"/>
              <a:t>Belief: afterlife and the resurrection of Jesus Christ.</a:t>
            </a:r>
            <a:r>
              <a:rPr lang="en-US" sz="1200" baseline="0" dirty="0" smtClean="0"/>
              <a:t>  </a:t>
            </a:r>
            <a:r>
              <a:rPr lang="en-US" sz="1200" dirty="0" smtClean="0"/>
              <a:t>Ritual: .</a:t>
            </a:r>
            <a:r>
              <a:rPr lang="en-US" sz="1200" baseline="0" dirty="0" smtClean="0"/>
              <a:t>  </a:t>
            </a:r>
            <a:r>
              <a:rPr lang="en-US" sz="1200" dirty="0" smtClean="0"/>
              <a:t>Catholic: anointing by a priest, reconciliation and communion, funeral.</a:t>
            </a:r>
            <a:r>
              <a:rPr lang="en-US" sz="1200" baseline="0" dirty="0" smtClean="0"/>
              <a:t>  </a:t>
            </a:r>
            <a:r>
              <a:rPr lang="en-US" sz="1200" dirty="0" smtClean="0"/>
              <a:t>Protestant: no last rites, anointing of the sick by some.</a:t>
            </a:r>
            <a:r>
              <a:rPr lang="en-US" sz="1200" baseline="0" dirty="0" smtClean="0"/>
              <a:t>  </a:t>
            </a:r>
            <a:r>
              <a:rPr lang="en-US" sz="1200" dirty="0" smtClean="0"/>
              <a:t>Other: Mormons will administer a sacrament and Jehovah Witness will not receive blood.</a:t>
            </a:r>
            <a:r>
              <a:rPr lang="en-US" sz="1200" baseline="0" dirty="0" smtClean="0"/>
              <a:t> </a:t>
            </a:r>
            <a:r>
              <a:rPr lang="en-US" sz="1200" dirty="0" smtClean="0"/>
              <a:t>Judaism.</a:t>
            </a:r>
            <a:r>
              <a:rPr lang="en-US" sz="1200" baseline="0" dirty="0" smtClean="0"/>
              <a:t>  </a:t>
            </a:r>
            <a:r>
              <a:rPr lang="en-US" sz="1200" dirty="0" smtClean="0"/>
              <a:t>Belief: Death confers meaning to life.</a:t>
            </a:r>
            <a:r>
              <a:rPr lang="en-US" sz="1200" baseline="0" dirty="0" smtClean="0"/>
              <a:t>  </a:t>
            </a:r>
            <a:r>
              <a:rPr lang="en-US" sz="1200" dirty="0" smtClean="0"/>
              <a:t>Ritual: Euthanasia prohibited, Burial in 24 hours, Funeral held after burial, Autopsy, organ transplant, and cremation are prohibited. A rabbi is called when death is near.</a:t>
            </a:r>
            <a:r>
              <a:rPr lang="en-US" sz="1200" baseline="0" dirty="0" smtClean="0"/>
              <a:t>  </a:t>
            </a:r>
            <a:r>
              <a:rPr lang="en-US" sz="1200" dirty="0" smtClean="0"/>
              <a:t>Muslim.</a:t>
            </a:r>
            <a:r>
              <a:rPr lang="en-US" sz="1200" baseline="0" dirty="0" smtClean="0"/>
              <a:t>  </a:t>
            </a:r>
            <a:r>
              <a:rPr lang="en-US" sz="1200" dirty="0" smtClean="0"/>
              <a:t>Belief: Afterlife. Prepare for eternal life.</a:t>
            </a:r>
            <a:r>
              <a:rPr lang="en-US" sz="1200" baseline="0" dirty="0" smtClean="0"/>
              <a:t>  </a:t>
            </a:r>
            <a:r>
              <a:rPr lang="en-US" sz="1200" dirty="0" smtClean="0"/>
              <a:t>Ritual: When death is nearing, patient is positioned supine facing Mecca. Room is clean and perfumed.  Prayer occurs 5 times a day.  Discussion of death</a:t>
            </a:r>
            <a:r>
              <a:rPr lang="en-US" sz="1200" baseline="0" dirty="0" smtClean="0"/>
              <a:t> </a:t>
            </a:r>
            <a:r>
              <a:rPr lang="en-US" sz="1200" dirty="0" smtClean="0"/>
              <a:t>and counseling are discouraged. Autopsy and euthanasia are not allowed and organ donation is accepted.</a:t>
            </a:r>
            <a:r>
              <a:rPr lang="en-US" sz="1200" baseline="0" dirty="0" smtClean="0"/>
              <a:t>  </a:t>
            </a:r>
            <a:r>
              <a:rPr lang="en-US" sz="1200" dirty="0" smtClean="0"/>
              <a:t>Buddhist</a:t>
            </a:r>
            <a:r>
              <a:rPr lang="en-US" sz="1200" baseline="0" dirty="0" smtClean="0"/>
              <a:t> </a:t>
            </a:r>
            <a:r>
              <a:rPr lang="en-US" sz="1200" dirty="0" smtClean="0"/>
              <a:t>Belief: Afterlife through the pursuit of perfection in worldly life.</a:t>
            </a:r>
            <a:r>
              <a:rPr lang="en-US" sz="1200" baseline="0" dirty="0" smtClean="0"/>
              <a:t>  </a:t>
            </a:r>
            <a:r>
              <a:rPr lang="en-US" sz="1200" dirty="0" smtClean="0"/>
              <a:t>Ritual: End of life decisions are made by the family.  Families like to  hide bad news from the client.   </a:t>
            </a:r>
          </a:p>
          <a:p>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Palliative Care is interdisciplinary team-based care that is focused on the relief of suffering for clients with serious illness. It attempts to achieve the best possible quality of life not only for clients but also for their families. Appropriate for clients with a life-limiting, serious illness. Can occur in hospitals, outpatient clinics, long-term care facilities, or the home.  The client and family are supported during the dying and bereavement, when they may experience feelings</a:t>
            </a:r>
            <a:r>
              <a:rPr lang="en-US" baseline="0" dirty="0" smtClean="0"/>
              <a:t> of loss after the death of a loved one.  The focus of care for palliative care focus around controlling symptoms, coordinating care, reducing unnecessary tests and futile interventions, and ongoing conversations with the client and family.</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a:t>
            </a:r>
          </a:p>
          <a:p>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Hospice</a:t>
            </a:r>
            <a:r>
              <a:rPr lang="en-US" baseline="0" dirty="0" smtClean="0"/>
              <a:t> care can be defined as the support and care for persons in the last phase of an incurable disease so that they may live as fully and comfortably as possible.  Focuses on the whole person by caring for the body, mind and spirit. </a:t>
            </a:r>
            <a:r>
              <a:rPr lang="en-US" dirty="0" smtClean="0"/>
              <a:t>Physicians, nurses, therapists, home health aids, pharmacists, pastoral counselors, social workers, and trained lay volunteers assist the family and caregivers in providing care. Hospice nurse assumes the role of specialist in the management of pain and control of symptoms and assess the client’s and family’s coping mechanisms, available resources to care for the client, the clients wishes, and the support systems in place.</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an expert clinician,</a:t>
            </a:r>
            <a:r>
              <a:rPr lang="en-US" baseline="0" dirty="0" smtClean="0"/>
              <a:t> the community health nurse acts autonomously and completes physical, psychological, social, and spiritual assessments. This nurse also designs and implements plans of care (in collaboration with the client, family, and interdisciplinary team) to meet the needs of the client.</a:t>
            </a:r>
          </a:p>
          <a:p>
            <a:endParaRPr lang="en-US" baseline="0" dirty="0" smtClean="0"/>
          </a:p>
          <a:p>
            <a:r>
              <a:rPr lang="en-US" baseline="0" dirty="0" smtClean="0"/>
              <a:t>The community health nurse can assist the client to address some of these fears by ensuring client comfort and support. Accurate and timely deliverance of nursing care and addressing potential problem areas is of prime importance due to the insecurity and unpredictability of knowing how much longer the patient has to live. Providing comfort measures and giving the extra care to the client can eliminate fears and decrease stress for the family.</a:t>
            </a:r>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Clients</a:t>
            </a:r>
            <a:r>
              <a:rPr lang="en-US" baseline="0" dirty="0" smtClean="0"/>
              <a:t> and families fear pain during the dying process. </a:t>
            </a:r>
            <a:r>
              <a:rPr lang="en-US" dirty="0" smtClean="0"/>
              <a:t>Pain is associated with many negative outcomes</a:t>
            </a:r>
            <a:r>
              <a:rPr lang="en-US" baseline="0" dirty="0" smtClean="0"/>
              <a:t> in dying clients. It has the potential to hasten death and is associated with needless suffering at the end of life. People in pain do not eat or drink well, do not move around, cannot engage in meaningful conversations with others, and often become isolated to save energy and cope with the pain.</a:t>
            </a:r>
          </a:p>
          <a:p>
            <a:endParaRPr lang="en-US" baseline="0" dirty="0" smtClean="0"/>
          </a:p>
          <a:p>
            <a:r>
              <a:rPr lang="en-US" baseline="0" dirty="0" smtClean="0"/>
              <a:t>If pain is to expected with a patient, the nurse should assume that it is present until proven otherwise. For example: even in the absence of client complaints, if a bed-bound client has excoriated skin secondary to urinary incontinence, the nurse should aggressively treat the area with a moisture barrier and a soothing cream to alleviate pain and discomfort.</a:t>
            </a:r>
          </a:p>
          <a:p>
            <a:endParaRPr lang="en-US" baseline="0" dirty="0" smtClean="0"/>
          </a:p>
          <a:p>
            <a:r>
              <a:rPr lang="en-US" baseline="0" dirty="0" smtClean="0"/>
              <a:t>Examples of </a:t>
            </a:r>
            <a:r>
              <a:rPr lang="en-US" baseline="0" dirty="0" err="1" smtClean="0"/>
              <a:t>Nociceptive</a:t>
            </a:r>
            <a:r>
              <a:rPr lang="en-US" baseline="0" dirty="0" smtClean="0"/>
              <a:t> pain is cardiac ischemia and arthritis. </a:t>
            </a:r>
          </a:p>
          <a:p>
            <a:r>
              <a:rPr lang="en-US" baseline="0" dirty="0" err="1" smtClean="0"/>
              <a:t>Nociceptive</a:t>
            </a:r>
            <a:r>
              <a:rPr lang="en-US" baseline="0" dirty="0" smtClean="0"/>
              <a:t> pain generally resolves when the injury heals, and initial </a:t>
            </a:r>
            <a:r>
              <a:rPr lang="en-US" baseline="0" dirty="0" err="1" smtClean="0"/>
              <a:t>treament</a:t>
            </a:r>
            <a:r>
              <a:rPr lang="en-US" baseline="0" dirty="0" smtClean="0"/>
              <a:t> involves </a:t>
            </a:r>
            <a:r>
              <a:rPr lang="en-US" baseline="0" dirty="0" err="1" smtClean="0"/>
              <a:t>nonopioid</a:t>
            </a:r>
            <a:r>
              <a:rPr lang="en-US" baseline="0" dirty="0" smtClean="0"/>
              <a:t> pain relievers. Acetaminophen is usually the first drug of choice followed by NSAIDS.</a:t>
            </a:r>
          </a:p>
          <a:p>
            <a:endParaRPr lang="en-US" baseline="0" dirty="0" smtClean="0"/>
          </a:p>
          <a:p>
            <a:r>
              <a:rPr lang="en-US" baseline="0" dirty="0" smtClean="0"/>
              <a:t>Neuropathic pain examples include diabetic neuropathy, </a:t>
            </a:r>
            <a:r>
              <a:rPr lang="en-US" baseline="0" dirty="0" err="1" smtClean="0"/>
              <a:t>postherpetic</a:t>
            </a:r>
            <a:r>
              <a:rPr lang="en-US" baseline="0" dirty="0" smtClean="0"/>
              <a:t> neuralgia, or </a:t>
            </a:r>
            <a:r>
              <a:rPr lang="en-US" baseline="0" dirty="0" err="1" smtClean="0"/>
              <a:t>poststroke</a:t>
            </a:r>
            <a:r>
              <a:rPr lang="en-US" baseline="0" dirty="0" smtClean="0"/>
              <a:t> syndrome. The pain associated with these conditions are difficult to relieve with routine pain medications, </a:t>
            </a:r>
            <a:r>
              <a:rPr lang="en-US" baseline="0" dirty="0" err="1" smtClean="0"/>
              <a:t>neurpathic</a:t>
            </a:r>
            <a:r>
              <a:rPr lang="en-US" baseline="0" dirty="0" smtClean="0"/>
              <a:t> pain may be deep and severe. At times, anticonvulsants, antidepressants, and </a:t>
            </a:r>
            <a:r>
              <a:rPr lang="en-US" baseline="0" dirty="0" err="1" smtClean="0"/>
              <a:t>opioids</a:t>
            </a:r>
            <a:r>
              <a:rPr lang="en-US" baseline="0" dirty="0" smtClean="0"/>
              <a:t> are used for pain relief.</a:t>
            </a:r>
          </a:p>
          <a:p>
            <a:endParaRPr lang="en-US" baseline="0" dirty="0" smtClean="0"/>
          </a:p>
          <a:p>
            <a:r>
              <a:rPr lang="en-US" baseline="0" dirty="0" smtClean="0"/>
              <a:t>Unrelieved pain at the end of life can cause psychological distress and spiritual death and is often associated with negative outcomes such a decreased quality of life.</a:t>
            </a:r>
          </a:p>
        </p:txBody>
      </p:sp>
      <p:sp>
        <p:nvSpPr>
          <p:cNvPr id="4" name="Slide Number Placeholder 3"/>
          <p:cNvSpPr>
            <a:spLocks noGrp="1"/>
          </p:cNvSpPr>
          <p:nvPr>
            <p:ph type="sldNum" sz="quarter" idx="10"/>
          </p:nvPr>
        </p:nvSpPr>
        <p:spPr/>
        <p:txBody>
          <a:bodyPr/>
          <a:lstStyle/>
          <a:p>
            <a:fld id="{AD289262-E1C6-F749-BFCF-E3DD26050E60}"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Pharmacological methods require close collaboration</a:t>
            </a:r>
            <a:r>
              <a:rPr lang="en-US" baseline="0" dirty="0" smtClean="0"/>
              <a:t> between the nurse, the physician, and the pharmacist to ensure the use of the correct medication, dosing regimen, and route of administration.</a:t>
            </a:r>
          </a:p>
          <a:p>
            <a:endParaRPr lang="en-US" baseline="0" dirty="0" smtClean="0"/>
          </a:p>
          <a:p>
            <a:r>
              <a:rPr lang="en-US" baseline="0" dirty="0" smtClean="0"/>
              <a:t>Model of Pain Relief advocates a stepwise approach for pain treatment on the basis of the presence of mild, moderate, and severe or unrelenting pain.</a:t>
            </a:r>
          </a:p>
          <a:p>
            <a:r>
              <a:rPr lang="en-US" baseline="0" dirty="0" smtClean="0"/>
              <a:t>If the client has neuropathic pain, mild pain (1-3 on the 0-10 scale) requires the use of adjuvant drugs (</a:t>
            </a:r>
            <a:r>
              <a:rPr lang="en-US" baseline="0" dirty="0" err="1" smtClean="0"/>
              <a:t>nonopioid</a:t>
            </a:r>
            <a:r>
              <a:rPr lang="en-US" baseline="0" dirty="0" smtClean="0"/>
              <a:t> medications such as antidepressants and muscle relaxants).</a:t>
            </a:r>
          </a:p>
          <a:p>
            <a:r>
              <a:rPr lang="en-US" baseline="0" dirty="0" smtClean="0"/>
              <a:t>Moderate pain (4-6 on the pain scale) necessitates the use of low doses of </a:t>
            </a:r>
            <a:r>
              <a:rPr lang="en-US" baseline="0" dirty="0" err="1" smtClean="0"/>
              <a:t>opioids</a:t>
            </a:r>
            <a:r>
              <a:rPr lang="en-US" baseline="0" dirty="0" smtClean="0"/>
              <a:t>; the use of </a:t>
            </a:r>
            <a:r>
              <a:rPr lang="en-US" baseline="0" dirty="0" err="1" smtClean="0"/>
              <a:t>nonopioids</a:t>
            </a:r>
            <a:r>
              <a:rPr lang="en-US" baseline="0" dirty="0" smtClean="0"/>
              <a:t> and </a:t>
            </a:r>
            <a:r>
              <a:rPr lang="en-US" baseline="0" dirty="0" err="1" smtClean="0"/>
              <a:t>adjuvants</a:t>
            </a:r>
            <a:r>
              <a:rPr lang="en-US" baseline="0" dirty="0" smtClean="0"/>
              <a:t> many continue.</a:t>
            </a:r>
          </a:p>
          <a:p>
            <a:r>
              <a:rPr lang="en-US" baseline="0" dirty="0" smtClean="0"/>
              <a:t>Severe pain (7-10 on the pain scale) requires the use of higher </a:t>
            </a:r>
            <a:r>
              <a:rPr lang="en-US" baseline="0" dirty="0" err="1" smtClean="0"/>
              <a:t>opiod</a:t>
            </a:r>
            <a:r>
              <a:rPr lang="en-US" baseline="0" dirty="0" smtClean="0"/>
              <a:t> doses. Clients presenting with severe pain should receive higher doses </a:t>
            </a:r>
            <a:r>
              <a:rPr lang="en-US" baseline="0" dirty="0" err="1" smtClean="0"/>
              <a:t>intially</a:t>
            </a:r>
            <a:r>
              <a:rPr lang="en-US" baseline="0" dirty="0" smtClean="0"/>
              <a:t> rather than risking prolonged periods of uncontrolled pain while medications are titrated up from lower doses.</a:t>
            </a:r>
            <a:endParaRPr lang="en-US" dirty="0"/>
          </a:p>
        </p:txBody>
      </p:sp>
      <p:sp>
        <p:nvSpPr>
          <p:cNvPr id="4" name="Slide Number Placeholder 3"/>
          <p:cNvSpPr>
            <a:spLocks noGrp="1"/>
          </p:cNvSpPr>
          <p:nvPr>
            <p:ph type="sldNum" sz="quarter" idx="10"/>
          </p:nvPr>
        </p:nvSpPr>
        <p:spPr/>
        <p:txBody>
          <a:bodyPr/>
          <a:lstStyle/>
          <a:p>
            <a:fld id="{AD289262-E1C6-F749-BFCF-E3DD26050E60}"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5D48BBB6-618B-CD44-B074-059CF2413C38}" type="datetimeFigureOut">
              <a:rPr lang="en-US" smtClean="0"/>
              <a:pPr/>
              <a:t>4/2/12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6B31F-E427-1544-A409-A3ECAD375E5A}" type="slidenum">
              <a:rPr lang="en-US" smtClean="0"/>
              <a:pPr/>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48BBB6-618B-CD44-B074-059CF2413C38}" type="datetimeFigureOut">
              <a:rPr lang="en-US" smtClean="0"/>
              <a:pPr/>
              <a:t>4/2/12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D6B31F-E427-1544-A409-A3ECAD375E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US"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5D48BBB6-618B-CD44-B074-059CF2413C38}" type="datetimeFigureOut">
              <a:rPr lang="en-US" smtClean="0"/>
              <a:pPr/>
              <a:t>4/2/12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6B31F-E427-1544-A409-A3ECAD375E5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5D48BBB6-618B-CD44-B074-059CF2413C38}" type="datetimeFigureOut">
              <a:rPr lang="en-US" smtClean="0"/>
              <a:pPr/>
              <a:t>4/2/12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6B31F-E427-1544-A409-A3ECAD375E5A}" type="slidenum">
              <a:rPr lang="en-US" smtClean="0"/>
              <a:pPr/>
              <a:t>‹#›</a:t>
            </a:fld>
            <a:endParaRPr lang="en-US"/>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5D48BBB6-618B-CD44-B074-059CF2413C38}" type="datetimeFigureOut">
              <a:rPr lang="en-US" smtClean="0"/>
              <a:pPr/>
              <a:t>4/2/12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4E285-444D-4C0C-8BFA-BDB311F86A90}" type="slidenum">
              <a:rPr/>
              <a:pPr/>
              <a:t>‹#›</a:t>
            </a:fld>
            <a:endParaRPr/>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en-US" smtClean="0"/>
              <a:t>Click icon to add picture</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smtClean="0"/>
              <a:t>Click icon to add picture</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smtClean="0"/>
              <a:t>Click icon to add picture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5D48BBB6-618B-CD44-B074-059CF2413C38}" type="datetimeFigureOut">
              <a:rPr lang="en-US" smtClean="0"/>
              <a:pPr/>
              <a:t>4/2/12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6B31F-E427-1544-A409-A3ECAD375E5A}"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5D48BBB6-618B-CD44-B074-059CF2413C38}" type="datetimeFigureOut">
              <a:rPr lang="en-US" smtClean="0"/>
              <a:pPr/>
              <a:t>4/2/12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6B31F-E427-1544-A409-A3ECAD375E5A}"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48BBB6-618B-CD44-B074-059CF2413C38}" type="datetimeFigureOut">
              <a:rPr lang="en-US" smtClean="0"/>
              <a:pPr/>
              <a:t>4/2/12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D6B31F-E427-1544-A409-A3ECAD375E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5D48BBB6-618B-CD44-B074-059CF2413C38}" type="datetimeFigureOut">
              <a:rPr lang="en-US" smtClean="0"/>
              <a:pPr/>
              <a:t>4/2/12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6B31F-E427-1544-A409-A3ECAD375E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5D48BBB6-618B-CD44-B074-059CF2413C38}" type="datetimeFigureOut">
              <a:rPr lang="en-US" smtClean="0"/>
              <a:pPr/>
              <a:t>4/2/12</a:t>
            </a:fld>
            <a:endParaRPr lang="en-US"/>
          </a:p>
        </p:txBody>
      </p:sp>
      <p:sp>
        <p:nvSpPr>
          <p:cNvPr id="5" name="Footer Placeholder 4"/>
          <p:cNvSpPr>
            <a:spLocks noGrp="1"/>
          </p:cNvSpPr>
          <p:nvPr>
            <p:ph type="ftr" sz="quarter" idx="11"/>
          </p:nvPr>
        </p:nvSpPr>
        <p:spPr>
          <a:xfrm>
            <a:off x="7238999" y="6356350"/>
            <a:ext cx="1446213"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97D6B31F-E427-1544-A409-A3ECAD375E5A}" type="slidenum">
              <a:rPr lang="en-US" smtClean="0"/>
              <a:pPr/>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5D48BBB6-618B-CD44-B074-059CF2413C38}" type="datetimeFigureOut">
              <a:rPr lang="en-US" smtClean="0"/>
              <a:pPr/>
              <a:t>4/2/12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6B31F-E427-1544-A409-A3ECAD375E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5D48BBB6-618B-CD44-B074-059CF2413C38}" type="datetimeFigureOut">
              <a:rPr lang="en-US" smtClean="0"/>
              <a:pPr/>
              <a:t>4/2/12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D6B31F-E427-1544-A409-A3ECAD375E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5D48BBB6-618B-CD44-B074-059CF2413C38}" type="datetimeFigureOut">
              <a:rPr lang="en-US" smtClean="0"/>
              <a:pPr/>
              <a:t>4/2/12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6B31F-E427-1544-A409-A3ECAD375E5A}" type="slidenum">
              <a:rPr lang="en-US" smtClean="0"/>
              <a:pPr/>
              <a:t>‹#›</a:t>
            </a:fld>
            <a:endParaRPr lang="en-US"/>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5D48BBB6-618B-CD44-B074-059CF2413C38}" type="datetimeFigureOut">
              <a:rPr lang="en-US" smtClean="0"/>
              <a:pPr/>
              <a:t>4/2/12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6B31F-E427-1544-A409-A3ECAD375E5A}" type="slidenum">
              <a:rPr lang="en-US" smtClean="0"/>
              <a:pPr/>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5D48BBB6-618B-CD44-B074-059CF2413C38}" type="datetimeFigureOut">
              <a:rPr lang="en-US" smtClean="0"/>
              <a:pPr/>
              <a:t>4/2/12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6B31F-E427-1544-A409-A3ECAD375E5A}" type="slidenum">
              <a:rPr lang="en-US" smtClean="0"/>
              <a:pPr/>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5D48BBB6-618B-CD44-B074-059CF2413C38}" type="datetimeFigureOut">
              <a:rPr lang="en-US" smtClean="0"/>
              <a:pPr/>
              <a:t>4/2/12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D6B31F-E427-1544-A409-A3ECAD375E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5D48BBB6-618B-CD44-B074-059CF2413C38}" type="datetimeFigureOut">
              <a:rPr lang="en-US" smtClean="0"/>
              <a:pPr/>
              <a:t>4/2/12</a:t>
            </a:fld>
            <a:endParaRPr lang="en-US"/>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97D6B31F-E427-1544-A409-A3ECAD375E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8.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90600"/>
            <a:ext cx="8915400" cy="1206343"/>
          </a:xfrm>
        </p:spPr>
        <p:txBody>
          <a:bodyPr>
            <a:noAutofit/>
          </a:bodyPr>
          <a:lstStyle/>
          <a:p>
            <a:r>
              <a:rPr lang="en-US" sz="6000" dirty="0" smtClean="0"/>
              <a:t>Palliative and </a:t>
            </a:r>
            <a:br>
              <a:rPr lang="en-US" sz="6000" dirty="0" smtClean="0"/>
            </a:br>
            <a:r>
              <a:rPr lang="en-US" sz="6000" dirty="0" smtClean="0"/>
              <a:t>End-of-Life Care</a:t>
            </a:r>
            <a:endParaRPr lang="en-US" sz="6000" dirty="0"/>
          </a:p>
        </p:txBody>
      </p:sp>
      <p:sp>
        <p:nvSpPr>
          <p:cNvPr id="3" name="Subtitle 2"/>
          <p:cNvSpPr>
            <a:spLocks noGrp="1"/>
          </p:cNvSpPr>
          <p:nvPr>
            <p:ph type="subTitle" idx="1"/>
          </p:nvPr>
        </p:nvSpPr>
        <p:spPr>
          <a:xfrm>
            <a:off x="1752600" y="6019800"/>
            <a:ext cx="8228013" cy="1066800"/>
          </a:xfrm>
        </p:spPr>
        <p:txBody>
          <a:bodyPr/>
          <a:lstStyle/>
          <a:p>
            <a:r>
              <a:rPr lang="en-US" dirty="0" smtClean="0">
                <a:solidFill>
                  <a:schemeClr val="bg2">
                    <a:lumMod val="25000"/>
                  </a:schemeClr>
                </a:solidFill>
              </a:rPr>
              <a:t>Hanna Hawkins, Kristen Gervasi, &amp; Tara </a:t>
            </a:r>
            <a:r>
              <a:rPr lang="en-US" dirty="0" err="1" smtClean="0">
                <a:solidFill>
                  <a:schemeClr val="bg2">
                    <a:lumMod val="25000"/>
                  </a:schemeClr>
                </a:solidFill>
              </a:rPr>
              <a:t>Kutz</a:t>
            </a:r>
            <a:endParaRPr lang="en-US" dirty="0">
              <a:solidFill>
                <a:schemeClr val="bg2">
                  <a:lumMod val="25000"/>
                </a:schemeClr>
              </a:solidFill>
            </a:endParaRPr>
          </a:p>
        </p:txBody>
      </p:sp>
      <p:sp>
        <p:nvSpPr>
          <p:cNvPr id="26626" name="AutoShape 2" descr="data:image/jpeg;base64,/9j/4AAQSkZJRgABAQAAAQABAAD/2wBDAAkGBwgHBgkIBwgKCgkLDRYPDQwMDRsUFRAWIB0iIiAdHx8kKDQsJCYxJx8fLT0tMTU3Ojo6Iys/RD84QzQ5Ojf/2wBDAQoKCg0MDRoPDxo3JR8lNzc3Nzc3Nzc3Nzc3Nzc3Nzc3Nzc3Nzc3Nzc3Nzc3Nzc3Nzc3Nzc3Nzc3Nzc3Nzc3Nzf/wAARCADhAOEDASIAAhEBAxEB/8QAGwAAAQUBAQAAAAAAAAAAAAAAAgABAwQFBgf/xAA5EAABAwMCBAQFAgQGAwEAAAABAAIDBBEhEjEFQVFhEyJxgQYUMpGhQlIVI8HhM0NTYrHRB3Lw8f/EABkBAAMBAQEAAAAAAAAAAAAAAAABAgMEBf/EACMRAAICAgMAAgMBAQAAAAAAAAABAhEDIRIxQRNRIjJhBBT/2gAMAwEAAhEDEQA/AO6jdpIVtzW1VO+J4uHDZZ7XCytQPtbK82Lo7mjka2mdSVLoni1jjuFCV1PH6IVMHjx/WwZXNQQumlEYGScrVbOeSpgsjfJ9DCfRSRRTxSAmN32XYcM4VHFCNTc9VafRRE/R+FusLoz5HKfNyBlhGUzJppD9BXUGih/YEPykTdmhP4f6HI5OriqHDytVeKiqju2y7Q0zD+lL5Zg2aPsrjFxi4iaTdnLNoqjnj2Tu4fO4WJK6fwB0H2S8Hso+JFcjk3cJkO5Kan4fJSztlaSLFdS+FRso/FdkYS+Ogs1OGSOfACeiuudYKhG5tMA3krTZmSDda8tECdO0XUZmc76Qjcxm+EGprRhKwIXzSsyWAgK5R1LJ24FnDcKpI4kY2VXW6OYSM9x1UXQzdMlsJjLb0UUbjMwOAIupGwg7m6pWIMODhhMWvtdqNobGNwFHNWRQtu5wCbVdjSb6JGscW+bCrVlXBS2a7zPOzQs6s4vNIC2kbb/ceSyJJXxlzy4yynpmyynmSVI1hivcjoG8XgabPaAVZZxCN9tAC45sMjj4ktwrMNYYXANcslmlezX4o+HV/ODoElg/Pn934SV/MT8SMtsisRvvbKztduqkjmsVym5twuDmaTkEZBVWi4Q2KvdLu07DomppsgrUhk2ctsMkpWzLJG0XAA1oA5JiOyJpBFwnFl3nGQkBLQFKWAoTHbZMCMsCEsUtiOSdtigCuWBMY1YLAhLSkMrmK+MKxHE2No6oSCMp5X+S45KJMCCqGFXYXAYKsPIkjNiggaHNIWXoBNlda10DnHqmk8pQi7jYZJSb8GM2SQP0gFwK0IKVg8zxcnklTQaG3cPMVYLhGLndXGP2BI0BozYDogkqA0eWyp1FRgkmwCxZq6WZ5bEC1o3cnPIoo0hjci7xHi5jPhxAveenJUGyySu1TuLz0GwVeaaCC+t13Hc8yqxrpZR4dMwn0/quOWRyfZ1RhS0i6+tjZJol+wwp6HiUIqWxRsbY5cd8LEdSt1Xq5zf9jSrBmjZFogYGDrzUKb9KlC0adVCypne5swZGTgKJlHTQnUXukcqEDJ5HfymueewV8cN4pJYRxsZfm4qknLaRLqOrC8Vn7Ekf8A4l/rw/lJHGX0LlH7MYmyIOsncwOyxR5vZZtDTLcUtrZWtRTh1m3XPtcQ5W6abS4EFJOmDOogfYgHZWrLIp5wQMrSgl1Cx9l34cl6ZzZYekiIbJFoKEjSugwHLUOhRvnsbIXVDrYCAJCCEhnkoDNIT9Kd82hoxlKToCWRh04VW+7Sp45w/Bso5S2+eqxYzNilMdU6J2x2UjKgQzlrtiq9c5sNVG8mwurJNLLZxcLlZp+DLMjWytuw3KlpKfw/M/LlFSU+l+triWclfw0XO62ivQHLtGearu1PcpgDIcBTRwtDbHKsDmeJTa5PDhD5CMFrQs+dlfIfBpqZwPW2F2zYoY76WNBO9gn1NacALKWPl6bxzcVSRxtN8K1VRZ1bMGN5hu6sVXCqikaI6AAttud11OvUkGknZCwxS0L/onZxlN8PVUh/nPAubmy2aT4fporGQGQ/7luhoG9kg9t7AIjhghSzTkRQUzI2gMYBbspmst2T+bkE4a87rSvoybbFY9SkloPVJAjzd7iw3Csinlmg8ZrDbdBHD487IxzK7GipBDTNZpuLbLnWJT7NVkcTiLEDITNdpXRcW4NvLTj1aufkjcwkOFiufJicHs6YSUi5S1lsE7LaoqkPAHNco0lpuFoUVcY3jULqIycWNxtHYRv8RuNwk698qhS1QfZzFqMcyQasX6L0cWTktnJkhTKz4tQwojFK1XzYKKV1uS0bozIo29d0E8d1MMC5UZla7BwVm2BTI0OTVN3R6hup5YwchQuF4yFmxnN8Xmc6MtKqUFJU1j2M1uaOo6K5XM1zhnfIW7wGkDG+K4ei54Q5z2M1KWDwIGMvfSFKG6jc7JA6j2Rhd9UIIWAwhc6yRObJMbfJQAIBO6kEfVPcA2anJtklACa0DYI/U2UEk4aMEKv40kpsxp9UAXHPY3coDUsbsAoI4HudeVx9ArIjY0YZZAACqc76GE+yJxmd9IA9SiLrYGE7XEjCBEVqj/AG/dJS3ckgDmeGcNkgrT4zct2PIrpWkAWCosltnc7K1G8OFxvzCzxyTVFzi1skcwEbLK4nweOpBczyydeq12uwnwVo4qSpkqTTtHnlZSyU0hbI0gjtuq4u03XfcQ4fFWxFr2+bkRyXF8RoZaOUseMcj1XBmwuO0dmPIpFnh9WWuAJwtyOocyxaVyOosGoYK0qDimGsesoTouUbR1UNQ2UZIBTSg5Iys5k8VtQOeykbNqHleR6rsWW1s5Z4t2i3HKHt0kWPdRP0x5IUcZIdl11NJI1zLOanysjhIUckcgxhBIwNabKt4RDrxvt2U9yW2KFK+xOLXZg+F4leWgXJK6iCMRxNYBtusnhcOuplmcNjYLaZe2d08caViDaL4CJ3QIdYZhE06ithjBnMohc9ktslRSz50tFz0CBBvkDBcDCh1STG0Yx1KNsYw6QXPTopwRby4HSyAIW0rd5DqKna0NGAB6IbptZHRAg83wi5ZQNdfKK/O6AEQEgLZCXokCcIAdJPqPUJIA52Co1gX3/wCFcilsbtKwI5Sw7lXopjbcLzozo7HE2xPcDGUTZ+qzY5wd1OHBzbg5XZDKn2YSx10aIkBG6p8VoWV1OW2GsC7T3TNbJYEZHUKUPkG7StWk1szTadnA1kL4JXMe2zhixVeO4eDc7rtuL8ObXR6mi0rRvbdclLTyQSFsjCCOq87NhcH/AA7seRSRo0cuBqsB3WgypgaPM9c26YtG5TRgVBIEzmO6nZQptaK43s6h09OBq8RQHiETXeSYHsVifJ1Jbb5qMjun/hkzW6xNCfdU5yYcInRQzwyjUHAO9VYF3ttYLk3mpoyNUDiHbOYLqzBxd0dg8OYejgQnHJXZMsd6OppGBjdLfdWtQAXNxcbDrYHqtKCtE7Biy68eWMtI554nHZfaC8qxhjVFBYMBKFznSnSy9uZWxmwZZXvdoZv/AMKWKIRj9zjuSnjjEbbDfmUdsd0Ikcd90uWyG/VFqsmArJWS9UkCCFgkkADa+MJ7DayAGJtt+EgTe1jdIu7bJw/bayQCueiSfxB0CSAOAjma4Y+ysRT6XDosSOY2tzVmOot3XknoNG/FLsrcU3NqwIp78/VXYpzYWKtSolo3oJyw3Bx0Kuxztk6A9Fz8dTcYKmbUuAuCuiGajOWOzcNuixOOUPzTdcTQJG/lXqat1ss7I/4TyvBy1b8ozjRhTg7OHnpnMB1tLT3VEStjeQTpHVdjWxtl1AgbLCfwOF0muW7uxXHPFT0dMc2tmPLVFzrslu0dCndVy6gWOcTyDV0dNwelG8TR7I5nU9I/wKGmY6c87Yb3U/HW2Us99IPgdTNDA2biFo2W8ofufZa3zkdU0NFC18ZG8gAusmmpR4ni1DzLKeZ2HotSI2C0g3VGclydspzcBppHeJTxmnkPJpu0+yGhgkFX4L2kafq6LXhkHMqVxi3da55q4xinYOTqgmt8QAD6RhWGta1tmquKynjbbUjp6mGcHQ7YrpUoswcZd0SFNbmUbmn2Q2PLCokVuqWBkBIE23HoiuUAJpJO33CTrXybITdMQ7kT7oAMt/3JAObgm4URa/qfZJrnN3ueiBEx/ac+iEgeiQddFa4QBH7pI9I7fZJAHlj4nsdm6YPLcW+y7DiPw28AuonB7f8ATfg+x5rnamldG8xyRuY8fpcLFebPHKPZ3RmpEEchacfZXIqi46Kg9paU8by3BUUWbMMlrAbKfU4C99lkRT6dzYdFeY8Eg3wixF6CcxuuNitCOpYcO2WQHA3sUTSW5CpTaJcbNR8YddzTdVi3U/O3IKOKs0ODXusrwkjlANgehC1WRS7MpY/oocQqm0NHJM87Nws/hQLohM43kk8zirvGuDDijGMNW6JgNyAy91NR8PhpImt8UyaRa7iApnbY4KlskYABcmylbIzTbS4gd1A6SJhvl3oFG3iNOPJLA9h7G6LRVMuAwjLmW9CVXlFO4+eSWMHYakzawOdoijOdiUM1FPI7xC4Ib1pDWnsCThkc/mpa97X8mytuCfZDHBxejdqETZQNzE69/bdE6nniiMgcXBoubKCLixb+tT+PumXb82XDx+aEhtTE+P8A9mkK/wAO4o6tnEbA1zTkm+QOqqwcU8Rml5Dx3VmlmpoXl0cMcRfuWi11rCUr/bRnJRr9dmtyGEmn0uomS6gCNrXujab7kWXYnZytUSWuD0SaE4DSOici3YpiHFiL2QuYP7Jwe6PfdAiENAGAnGCb79Eb2X5ZQltsi4QAtZ6flJK//wBZJADkFRVVHT1jNFRE1477j0KsFASlSY7+jmOJfDL2tL6J3it/034d7HmuampzHIWPDmPG7XC1l6ZqVWvoKauZpqYmuPJwwR7rCeBPaNoZmuzzdwc0m6nhnIItjC2+IfDdRDd1K75iP9pw8f8AawJoJGOLQ0hw3acFck8co9nQpxl0X4XtJNtycq7D5iBdYkMpZYOFnKeOrfrxYWKiyq+jWqaby5HJUoJpYJrNdi/PorP8SvGGzWI69FkVcjm1Aew3FtlLq9Ak/ToRWCRtiPVRGpjZfS2ywxWytPlIA6FSfPvtdzWHlZXyYuNGm6uDnWay9uyLxJCNQhB9lkS1ktv5bWM7gZUPzFQRrMzvQFK2FGtLXPjeAbNG+ApYeLSs2IcP+VmRulqGgOcHeuCrFPTEEh7WtHW6E34VS9NVnGGEjXHpPUKGVvDJyXPpWgnd0ZLD+FDLQyvYDA6LJyHvt/RB/COIi5DYnDo2YK7kyKj4XGcPoH2MM80Z6EhynHDqlv8AhVMUzeTXXaVnthrqZmuWmfoG7hZw/CIV2QY3YNtk7j6qHT8ZvUU2gGKUFjxuHK9G5rhcEey5ysrYxVUwmcRqYbG/f+61I5GiIPjJNhcXG4XRin4ZTh6arT3UgOLqlFIHNDrkX6KZridy5dRzNUWN0iD0+xUbHctWeikBQSIG2CPylYX79Eud0gT1uEAJJPYdEkAM4qNxS1tTXCBiuhLkt0yAFq7qrXUdNWt01EYJ5PGHD0Ksmx5hRusOaTpqmCtdHFcVpKelqPCNQx1z5ScELOkidETq6rS+IuGNNQ+b6w43v0WVC+aIBjv5jByduPdedkiuVHTDK1pkupzh26IZATZwFzzU4iDxqYCB0KidhxH9VlxOhSTWgWhpbn7IXQam+U26d0eBmydrrJ0IFoc02cfuEbfKc+ZhTOdqPdQv1A4BISZSLYkY0eS6hfxDQ7SX29kMYbIC1+rTzsbKwKThP+bRRPNt3gklNIAGcSuba1abxFwZh5v6qCOj4HJIWHh0YHVpI/4Klm+HaZ4B4dWTQH9rj4jfz/2nT8Fr01OFV8zidTwc7qxVcJhqXePSPEE5y5n6H+3IrKpOF8SpSNUtLKOt3N/7WzEK2Jo8Snu0/qjeHBXHqpEyq7izzj4u4xUUnxDFRSMfGYIrku/UXHcHmLBdB8O/FhiiDZhrA2zy6KX4o4bHx2thhdEfFjYRqLTcXKfhf/j4RPBkrZ9FwS1thj3VLHK7gV8sONTR1PC62lr3j5V5bfPhncdbdQthjGtAFh7lUOEcEoeGHXTscZLWL3uu6y1CfTPZdsOVfkcM3Fv8egHaA4AkAFEL2xvdJwBx9kTe4JVmYLHH9QPqiDr7809rX5pFpt90ANfsfskg8EdXfdJAGa6pd+0pvmX/ALSr1o5M2QmJoOAiirKgnmOzCl4lQeQCtG/RAQigsqu8c7usoZI5XC2sq65ttlGUmhpmXPRvfu4kKjLw8jLWi63HmxOFXkzyWcoRfYznZ6GpdazyPRFHRS6QJRq781tuZfNk2g7AFR8SKUmjDmopQLtFwOiqlha43Fj3XUNgd0spWQNOXtBHQhQ8F9FrL9nIOvuMJr9F11RSUum/y8d/ReXcerquCrBinkYxrxdoGCL7LLJj4G2OXI6PUG3Liq03EqGA2lqY2npe5WdW0MlTI9oqJQ07AOthUOGcPa2GaAtvJHKc87HIWWjWjRdxzhscwvVNAJ3c0j82W5RcTiexpima5rsgtddYX8Egkjt4fnO7rXVThVCyCqmoJWgiOzmf+pSKpNHcur3Oa0NfdaDqyY0t4tOsWIBG6w6HhlJNEB4TQRzGFFD8PA8XdrlkdCCCI3ONsq8fJsykkjoOFcUnrqtsQovM3EkgGloHddIwbXBvf7KrTU0cEbWsY2PSP8vCtMBvvudr5Xfji4rZx5JJvSHAONIHU7qRpsTj1CEMsMEW7Jxvi9+2FoZkoAIu04T3uL2/sguCNgT1vzSOoX3QIPUQivfsT+VBexzfthGD5LEkoAks7qUlFqZ+0/YpIAx2zSRlTx1oOHDKd8BOxUElPbklsvTLrZmO5p9bCdwslzHNPlJSE0jTmyOQUap0nYoS1vVZoqSBzCL5i+5KfIVFt0bDe5QeGzsqxkPVLWTzSsdFgsj/AGhNZg5AKsZHdEi91gMJWBZxfdRPfqIaFCHnVY7Io/8AEBzlFjDnwAFwPGuGte2Rjxcgmx6LvKk3aSctXP8AGo9LPEIvfBXN/oVqzbDKmZPC71NHC+w120PH+4YKr10XyPEoZD/hz/y39jyKDglR4PEp6Z2GyjxGX5OG/wBxn2V34jjbVcLe1h/mNF2noRkLkOnadFylia0bZ5rnuNt+W41Rzsx4mqI97i4/IWpw/iAno4Ki/wDiMBPY8/ys/wCLWuloPGi+uFwkaR1Bul6VFGzwqdrZAHPIv3XTw+H8w1+L6B75/K5f4Y+Wq6GOZzQQ+9ydwV0dHGW1rI3eZ0bDYrbFFqSM8rTTNhjjoPW3oVYZe2CegKBgc0ix9uqkYT4g1aRcA916J57JQC43O2+6ItGm1u2yAa7fSd9w7dG0m2RlAhgbXF755eiO9+VihN+ht0SY/G4Jb0QA2jNxa/8AYJ8G40k9ijvfFj7psA3uB3QAGf2N+xSUlj0/ISQBWdjZRPb12UpB3sm04TGVnQgqI03QK6R2TYSoLM51MRuo3Q6d7rSdtsonNvvZKh2ZpYbog1wG6tOisdkHh8rHGyVDsrF10gb2U/gAZPNDbSdkhkVuatxAadXNQ6OylBIaBhAMjlbdpwqFVTiaIwu3t1wFpFQujuTj7pSjaGnR53xOGekqYqrRYRSAk+//AOrTkb4lwXYIx3Wr8RUZmpn6Y9WrdvM+iyqKhndTQtrg5j2MAIB3zg/YBcEsbTpHdHIpK2YvC3GB1XSnAik1N9Hf3WxKI6rh8jCMlpusmpjFBx+EzWMUjvCfc4IOx+66aopo3Qa4G2kiB1tHNvop4t7LbSMr4YoqsxeDSt1MLrkbaSDZei0dAadviSO1TFoDjyFuizPhDh/y3DGSSBzZZSTY8rnot9zz6O78134saStnBlyNukINbYWB9U4AFjexGxPJOLOJsSDzFkvpxyvstjEeMnUS0jOfXCkyfML+gKiLfKXAAYRtJOL2IyCgAhcjO3dKzgM80RF+x6FI4QIQPuExbcWwRyT+49U+rPUoAGzuv5SRX7JIAhKHAwUd0DkxgOcEB5oi3KbT1QAJzyQhpBzsj0kbJW67oAA5KWkItOUx7IAjdYDKieLqZzTe6bThJoZXtp3Tb2UkgCAkCwUsBjvbmgP1XO6dx83qkR5sXSKAczUBex9ln8RpXuj1MaS4AgWWruL/AI6ogwYwlKKY1LiceOCz8XqIH1cHhwwjGr6pHDa/ZbfDuBu+YMlRI4MNvKDl/qttjWgbWKK1wAbdcHKUcMVsqWaTLDQQLOty/okQLbDA3sgjLQMYzz5qRpvZpJz/AGWpiPGfIWlxFtjbZEHEtFwCcc8oIyQ3AOet0bTg3BCACti1/unsDgkJtQackbpXuR2QINtizGLHCcXO5B9EOwPokXaRyQBI1IjkhDx2HujBugAdKSO6SAKrtgmOySSYwCnSSQAigckkgBHdBzSSQA5QHdJJIZBLsgfySSUsAH8vVL9SSSCh2bqUfT7pJIEyVn0BSD6fYJJKhCi/qjb9Q9R/RJJAhv1tU3+X/wDdEkkCHP8AVM7dJJAEf6/ZSJJIAMI+iSSAGSSSSA//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6628" name="AutoShape 4" descr="data:image/jpeg;base64,/9j/4AAQSkZJRgABAQAAAQABAAD/2wBDAAkGBwgHBgkIBwgKCgkLDRYPDQwMDRsUFRAWIB0iIiAdHx8kKDQsJCYxJx8fLT0tMTU3Ojo6Iys/RD84QzQ5Ojf/2wBDAQoKCg0MDRoPDxo3JR8lNzc3Nzc3Nzc3Nzc3Nzc3Nzc3Nzc3Nzc3Nzc3Nzc3Nzc3Nzc3Nzc3Nzc3Nzc3Nzc3Nzf/wAARCADhAOEDASIAAhEBAxEB/8QAGwAAAQUBAQAAAAAAAAAAAAAAAgABAwQFBgf/xAA5EAABAwMCBAQFAgQGAwEAAAABAAIDBBEhEjEFQVFhEyJxgQYUMpGhQlIVI8HhM0NTYrHRB3Lw8f/EABkBAAMBAQEAAAAAAAAAAAAAAAABAgMEBf/EACMRAAICAgMAAgMBAQAAAAAAAAABAhEDIRIxQRNRIjJhBBT/2gAMAwEAAhEDEQA/AO6jdpIVtzW1VO+J4uHDZZ7XCytQPtbK82Lo7mjka2mdSVLoni1jjuFCV1PH6IVMHjx/WwZXNQQumlEYGScrVbOeSpgsjfJ9DCfRSRRTxSAmN32XYcM4VHFCNTc9VafRRE/R+FusLoz5HKfNyBlhGUzJppD9BXUGih/YEPykTdmhP4f6HI5OriqHDytVeKiqju2y7Q0zD+lL5Zg2aPsrjFxi4iaTdnLNoqjnj2Tu4fO4WJK6fwB0H2S8Hso+JFcjk3cJkO5Kan4fJSztlaSLFdS+FRso/FdkYS+Ogs1OGSOfACeiuudYKhG5tMA3krTZmSDda8tECdO0XUZmc76Qjcxm+EGprRhKwIXzSsyWAgK5R1LJ24FnDcKpI4kY2VXW6OYSM9x1UXQzdMlsJjLb0UUbjMwOAIupGwg7m6pWIMODhhMWvtdqNobGNwFHNWRQtu5wCbVdjSb6JGscW+bCrVlXBS2a7zPOzQs6s4vNIC2kbb/ceSyJJXxlzy4yynpmyynmSVI1hivcjoG8XgabPaAVZZxCN9tAC45sMjj4ktwrMNYYXANcslmlezX4o+HV/ODoElg/Pn934SV/MT8SMtsisRvvbKztduqkjmsVym5twuDmaTkEZBVWi4Q2KvdLu07DomppsgrUhk2ctsMkpWzLJG0XAA1oA5JiOyJpBFwnFl3nGQkBLQFKWAoTHbZMCMsCEsUtiOSdtigCuWBMY1YLAhLSkMrmK+MKxHE2No6oSCMp5X+S45KJMCCqGFXYXAYKsPIkjNiggaHNIWXoBNlda10DnHqmk8pQi7jYZJSb8GM2SQP0gFwK0IKVg8zxcnklTQaG3cPMVYLhGLndXGP2BI0BozYDogkqA0eWyp1FRgkmwCxZq6WZ5bEC1o3cnPIoo0hjci7xHi5jPhxAveenJUGyySu1TuLz0GwVeaaCC+t13Hc8yqxrpZR4dMwn0/quOWRyfZ1RhS0i6+tjZJol+wwp6HiUIqWxRsbY5cd8LEdSt1Xq5zf9jSrBmjZFogYGDrzUKb9KlC0adVCypne5swZGTgKJlHTQnUXukcqEDJ5HfymueewV8cN4pJYRxsZfm4qknLaRLqOrC8Vn7Ekf8A4l/rw/lJHGX0LlH7MYmyIOsncwOyxR5vZZtDTLcUtrZWtRTh1m3XPtcQ5W6abS4EFJOmDOogfYgHZWrLIp5wQMrSgl1Cx9l34cl6ZzZYekiIbJFoKEjSugwHLUOhRvnsbIXVDrYCAJCCEhnkoDNIT9Kd82hoxlKToCWRh04VW+7Sp45w/Bso5S2+eqxYzNilMdU6J2x2UjKgQzlrtiq9c5sNVG8mwurJNLLZxcLlZp+DLMjWytuw3KlpKfw/M/LlFSU+l+triWclfw0XO62ivQHLtGearu1PcpgDIcBTRwtDbHKsDmeJTa5PDhD5CMFrQs+dlfIfBpqZwPW2F2zYoY76WNBO9gn1NacALKWPl6bxzcVSRxtN8K1VRZ1bMGN5hu6sVXCqikaI6AAttud11OvUkGknZCwxS0L/onZxlN8PVUh/nPAubmy2aT4fporGQGQ/7luhoG9kg9t7AIjhghSzTkRQUzI2gMYBbspmst2T+bkE4a87rSvoybbFY9SkloPVJAjzd7iw3Csinlmg8ZrDbdBHD487IxzK7GipBDTNZpuLbLnWJT7NVkcTiLEDITNdpXRcW4NvLTj1aufkjcwkOFiufJicHs6YSUi5S1lsE7LaoqkPAHNco0lpuFoUVcY3jULqIycWNxtHYRv8RuNwk698qhS1QfZzFqMcyQasX6L0cWTktnJkhTKz4tQwojFK1XzYKKV1uS0bozIo29d0E8d1MMC5UZla7BwVm2BTI0OTVN3R6hup5YwchQuF4yFmxnN8Xmc6MtKqUFJU1j2M1uaOo6K5XM1zhnfIW7wGkDG+K4ei54Q5z2M1KWDwIGMvfSFKG6jc7JA6j2Rhd9UIIWAwhc6yRObJMbfJQAIBO6kEfVPcA2anJtklACa0DYI/U2UEk4aMEKv40kpsxp9UAXHPY3coDUsbsAoI4HudeVx9ArIjY0YZZAACqc76GE+yJxmd9IA9SiLrYGE7XEjCBEVqj/AG/dJS3ckgDmeGcNkgrT4zct2PIrpWkAWCosltnc7K1G8OFxvzCzxyTVFzi1skcwEbLK4nweOpBczyydeq12uwnwVo4qSpkqTTtHnlZSyU0hbI0gjtuq4u03XfcQ4fFWxFr2+bkRyXF8RoZaOUseMcj1XBmwuO0dmPIpFnh9WWuAJwtyOocyxaVyOosGoYK0qDimGsesoTouUbR1UNQ2UZIBTSg5Iys5k8VtQOeykbNqHleR6rsWW1s5Z4t2i3HKHt0kWPdRP0x5IUcZIdl11NJI1zLOanysjhIUckcgxhBIwNabKt4RDrxvt2U9yW2KFK+xOLXZg+F4leWgXJK6iCMRxNYBtusnhcOuplmcNjYLaZe2d08caViDaL4CJ3QIdYZhE06ithjBnMohc9ktslRSz50tFz0CBBvkDBcDCh1STG0Yx1KNsYw6QXPTopwRby4HSyAIW0rd5DqKna0NGAB6IbptZHRAg83wi5ZQNdfKK/O6AEQEgLZCXokCcIAdJPqPUJIA52Co1gX3/wCFcilsbtKwI5Sw7lXopjbcLzozo7HE2xPcDGUTZ+qzY5wd1OHBzbg5XZDKn2YSx10aIkBG6p8VoWV1OW2GsC7T3TNbJYEZHUKUPkG7StWk1szTadnA1kL4JXMe2zhixVeO4eDc7rtuL8ObXR6mi0rRvbdclLTyQSFsjCCOq87NhcH/AA7seRSRo0cuBqsB3WgypgaPM9c26YtG5TRgVBIEzmO6nZQptaK43s6h09OBq8RQHiETXeSYHsVifJ1Jbb5qMjun/hkzW6xNCfdU5yYcInRQzwyjUHAO9VYF3ttYLk3mpoyNUDiHbOYLqzBxd0dg8OYejgQnHJXZMsd6OppGBjdLfdWtQAXNxcbDrYHqtKCtE7Biy68eWMtI554nHZfaC8qxhjVFBYMBKFznSnSy9uZWxmwZZXvdoZv/AMKWKIRj9zjuSnjjEbbDfmUdsd0Ikcd90uWyG/VFqsmArJWS9UkCCFgkkADa+MJ7DayAGJtt+EgTe1jdIu7bJw/bayQCueiSfxB0CSAOAjma4Y+ysRT6XDosSOY2tzVmOot3XknoNG/FLsrcU3NqwIp78/VXYpzYWKtSolo3oJyw3Bx0Kuxztk6A9Fz8dTcYKmbUuAuCuiGajOWOzcNuixOOUPzTdcTQJG/lXqat1ss7I/4TyvBy1b8ozjRhTg7OHnpnMB1tLT3VEStjeQTpHVdjWxtl1AgbLCfwOF0muW7uxXHPFT0dMc2tmPLVFzrslu0dCndVy6gWOcTyDV0dNwelG8TR7I5nU9I/wKGmY6c87Yb3U/HW2Us99IPgdTNDA2biFo2W8ofufZa3zkdU0NFC18ZG8gAusmmpR4ni1DzLKeZ2HotSI2C0g3VGclydspzcBppHeJTxmnkPJpu0+yGhgkFX4L2kafq6LXhkHMqVxi3da55q4xinYOTqgmt8QAD6RhWGta1tmquKynjbbUjp6mGcHQ7YrpUoswcZd0SFNbmUbmn2Q2PLCokVuqWBkBIE23HoiuUAJpJO33CTrXybITdMQ7kT7oAMt/3JAObgm4URa/qfZJrnN3ueiBEx/ac+iEgeiQddFa4QBH7pI9I7fZJAHlj4nsdm6YPLcW+y7DiPw28AuonB7f8ATfg+x5rnamldG8xyRuY8fpcLFebPHKPZ3RmpEEchacfZXIqi46Kg9paU8by3BUUWbMMlrAbKfU4C99lkRT6dzYdFeY8Eg3wixF6CcxuuNitCOpYcO2WQHA3sUTSW5CpTaJcbNR8YddzTdVi3U/O3IKOKs0ODXusrwkjlANgehC1WRS7MpY/oocQqm0NHJM87Nws/hQLohM43kk8zirvGuDDijGMNW6JgNyAy91NR8PhpImt8UyaRa7iApnbY4KlskYABcmylbIzTbS4gd1A6SJhvl3oFG3iNOPJLA9h7G6LRVMuAwjLmW9CVXlFO4+eSWMHYakzawOdoijOdiUM1FPI7xC4Ib1pDWnsCThkc/mpa97X8mytuCfZDHBxejdqETZQNzE69/bdE6nniiMgcXBoubKCLixb+tT+PumXb82XDx+aEhtTE+P8A9mkK/wAO4o6tnEbA1zTkm+QOqqwcU8Rml5Dx3VmlmpoXl0cMcRfuWi11rCUr/bRnJRr9dmtyGEmn0uomS6gCNrXujab7kWXYnZytUSWuD0SaE4DSOici3YpiHFiL2QuYP7Jwe6PfdAiENAGAnGCb79Eb2X5ZQltsi4QAtZ6flJK//wBZJADkFRVVHT1jNFRE1477j0KsFASlSY7+jmOJfDL2tL6J3it/034d7HmuampzHIWPDmPG7XC1l6ZqVWvoKauZpqYmuPJwwR7rCeBPaNoZmuzzdwc0m6nhnIItjC2+IfDdRDd1K75iP9pw8f8AawJoJGOLQ0hw3acFck8co9nQpxl0X4XtJNtycq7D5iBdYkMpZYOFnKeOrfrxYWKiyq+jWqaby5HJUoJpYJrNdi/PorP8SvGGzWI69FkVcjm1Aew3FtlLq9Ak/ToRWCRtiPVRGpjZfS2ywxWytPlIA6FSfPvtdzWHlZXyYuNGm6uDnWay9uyLxJCNQhB9lkS1ktv5bWM7gZUPzFQRrMzvQFK2FGtLXPjeAbNG+ApYeLSs2IcP+VmRulqGgOcHeuCrFPTEEh7WtHW6E34VS9NVnGGEjXHpPUKGVvDJyXPpWgnd0ZLD+FDLQyvYDA6LJyHvt/RB/COIi5DYnDo2YK7kyKj4XGcPoH2MM80Z6EhynHDqlv8AhVMUzeTXXaVnthrqZmuWmfoG7hZw/CIV2QY3YNtk7j6qHT8ZvUU2gGKUFjxuHK9G5rhcEey5ysrYxVUwmcRqYbG/f+61I5GiIPjJNhcXG4XRin4ZTh6arT3UgOLqlFIHNDrkX6KZridy5dRzNUWN0iD0+xUbHctWeikBQSIG2CPylYX79Eud0gT1uEAJJPYdEkAM4qNxS1tTXCBiuhLkt0yAFq7qrXUdNWt01EYJ5PGHD0Ksmx5hRusOaTpqmCtdHFcVpKelqPCNQx1z5ScELOkidETq6rS+IuGNNQ+b6w43v0WVC+aIBjv5jByduPdedkiuVHTDK1pkupzh26IZATZwFzzU4iDxqYCB0KidhxH9VlxOhSTWgWhpbn7IXQam+U26d0eBmydrrJ0IFoc02cfuEbfKc+ZhTOdqPdQv1A4BISZSLYkY0eS6hfxDQ7SX29kMYbIC1+rTzsbKwKThP+bRRPNt3gklNIAGcSuba1abxFwZh5v6qCOj4HJIWHh0YHVpI/4Klm+HaZ4B4dWTQH9rj4jfz/2nT8Fr01OFV8zidTwc7qxVcJhqXePSPEE5y5n6H+3IrKpOF8SpSNUtLKOt3N/7WzEK2Jo8Snu0/qjeHBXHqpEyq7izzj4u4xUUnxDFRSMfGYIrku/UXHcHmLBdB8O/FhiiDZhrA2zy6KX4o4bHx2thhdEfFjYRqLTcXKfhf/j4RPBkrZ9FwS1thj3VLHK7gV8sONTR1PC62lr3j5V5bfPhncdbdQthjGtAFh7lUOEcEoeGHXTscZLWL3uu6y1CfTPZdsOVfkcM3Fv8egHaA4AkAFEL2xvdJwBx9kTe4JVmYLHH9QPqiDr7809rX5pFpt90ANfsfskg8EdXfdJAGa6pd+0pvmX/ALSr1o5M2QmJoOAiirKgnmOzCl4lQeQCtG/RAQigsqu8c7usoZI5XC2sq65ttlGUmhpmXPRvfu4kKjLw8jLWi63HmxOFXkzyWcoRfYznZ6GpdazyPRFHRS6QJRq781tuZfNk2g7AFR8SKUmjDmopQLtFwOiqlha43Fj3XUNgd0spWQNOXtBHQhQ8F9FrL9nIOvuMJr9F11RSUum/y8d/ReXcerquCrBinkYxrxdoGCL7LLJj4G2OXI6PUG3Liq03EqGA2lqY2npe5WdW0MlTI9oqJQ07AOthUOGcPa2GaAtvJHKc87HIWWjWjRdxzhscwvVNAJ3c0j82W5RcTiexpima5rsgtddYX8Egkjt4fnO7rXVThVCyCqmoJWgiOzmf+pSKpNHcur3Oa0NfdaDqyY0t4tOsWIBG6w6HhlJNEB4TQRzGFFD8PA8XdrlkdCCCI3ONsq8fJsykkjoOFcUnrqtsQovM3EkgGloHddIwbXBvf7KrTU0cEbWsY2PSP8vCtMBvvudr5Xfji4rZx5JJvSHAONIHU7qRpsTj1CEMsMEW7Jxvi9+2FoZkoAIu04T3uL2/sguCNgT1vzSOoX3QIPUQivfsT+VBexzfthGD5LEkoAks7qUlFqZ+0/YpIAx2zSRlTx1oOHDKd8BOxUElPbklsvTLrZmO5p9bCdwslzHNPlJSE0jTmyOQUap0nYoS1vVZoqSBzCL5i+5KfIVFt0bDe5QeGzsqxkPVLWTzSsdFgsj/AGhNZg5AKsZHdEi91gMJWBZxfdRPfqIaFCHnVY7Io/8AEBzlFjDnwAFwPGuGte2Rjxcgmx6LvKk3aSctXP8AGo9LPEIvfBXN/oVqzbDKmZPC71NHC+w120PH+4YKr10XyPEoZD/hz/y39jyKDglR4PEp6Z2GyjxGX5OG/wBxn2V34jjbVcLe1h/mNF2noRkLkOnadFylia0bZ5rnuNt+W41Rzsx4mqI97i4/IWpw/iAno4Ki/wDiMBPY8/ys/wCLWuloPGi+uFwkaR1Bul6VFGzwqdrZAHPIv3XTw+H8w1+L6B75/K5f4Y+Wq6GOZzQQ+9ydwV0dHGW1rI3eZ0bDYrbFFqSM8rTTNhjjoPW3oVYZe2CegKBgc0ix9uqkYT4g1aRcA916J57JQC43O2+6ItGm1u2yAa7fSd9w7dG0m2RlAhgbXF755eiO9+VihN+ht0SY/G4Jb0QA2jNxa/8AYJ8G40k9ijvfFj7psA3uB3QAGf2N+xSUlj0/ISQBWdjZRPb12UpB3sm04TGVnQgqI03QK6R2TYSoLM51MRuo3Q6d7rSdtsonNvvZKh2ZpYbog1wG6tOisdkHh8rHGyVDsrF10gb2U/gAZPNDbSdkhkVuatxAadXNQ6OylBIaBhAMjlbdpwqFVTiaIwu3t1wFpFQujuTj7pSjaGnR53xOGekqYqrRYRSAk+//AOrTkb4lwXYIx3Wr8RUZmpn6Y9WrdvM+iyqKhndTQtrg5j2MAIB3zg/YBcEsbTpHdHIpK2YvC3GB1XSnAik1N9Hf3WxKI6rh8jCMlpusmpjFBx+EzWMUjvCfc4IOx+66aopo3Qa4G2kiB1tHNvop4t7LbSMr4YoqsxeDSt1MLrkbaSDZei0dAadviSO1TFoDjyFuizPhDh/y3DGSSBzZZSTY8rnot9zz6O78134saStnBlyNukINbYWB9U4AFjexGxPJOLOJsSDzFkvpxyvstjEeMnUS0jOfXCkyfML+gKiLfKXAAYRtJOL2IyCgAhcjO3dKzgM80RF+x6FI4QIQPuExbcWwRyT+49U+rPUoAGzuv5SRX7JIAhKHAwUd0DkxgOcEB5oi3KbT1QAJzyQhpBzsj0kbJW67oAA5KWkItOUx7IAjdYDKieLqZzTe6bThJoZXtp3Tb2UkgCAkCwUsBjvbmgP1XO6dx83qkR5sXSKAczUBex9ln8RpXuj1MaS4AgWWruL/AI6ogwYwlKKY1LiceOCz8XqIH1cHhwwjGr6pHDa/ZbfDuBu+YMlRI4MNvKDl/qttjWgbWKK1wAbdcHKUcMVsqWaTLDQQLOty/okQLbDA3sgjLQMYzz5qRpvZpJz/AGWpiPGfIWlxFtjbZEHEtFwCcc8oIyQ3AOet0bTg3BCACti1/unsDgkJtQackbpXuR2QINtizGLHCcXO5B9EOwPokXaRyQBI1IjkhDx2HujBugAdKSO6SAKrtgmOySSYwCnSSQAigckkgBHdBzSSQA5QHdJJIZBLsgfySSUsAH8vVL9SSSCh2bqUfT7pJIEyVn0BSD6fYJJKhCi/qjb9Q9R/RJJAhv1tU3+X/wDdEkkCHP8AVM7dJJAEf6/ZSJJIAMI+iSSAGSSSSA//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6630" name="Picture 6" descr="http://palliatehospice.com/wp-content/uploads/2011/10/Palliative-Treatment.jpg"/>
          <p:cNvPicPr>
            <a:picLocks noChangeAspect="1" noChangeArrowheads="1"/>
          </p:cNvPicPr>
          <p:nvPr/>
        </p:nvPicPr>
        <p:blipFill>
          <a:blip r:embed="rId2"/>
          <a:srcRect/>
          <a:stretch>
            <a:fillRect/>
          </a:stretch>
        </p:blipFill>
        <p:spPr bwMode="auto">
          <a:xfrm>
            <a:off x="3048000" y="2362200"/>
            <a:ext cx="2724150" cy="287655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Caring for Clients at the End of Life</a:t>
            </a:r>
            <a:endParaRPr lang="en-US" dirty="0"/>
          </a:p>
        </p:txBody>
      </p:sp>
      <p:sp>
        <p:nvSpPr>
          <p:cNvPr id="3" name="Content Placeholder 2"/>
          <p:cNvSpPr>
            <a:spLocks noGrp="1"/>
          </p:cNvSpPr>
          <p:nvPr>
            <p:ph idx="1"/>
          </p:nvPr>
        </p:nvSpPr>
        <p:spPr>
          <a:xfrm>
            <a:off x="739775" y="2133600"/>
            <a:ext cx="7662864" cy="4343400"/>
          </a:xfrm>
        </p:spPr>
        <p:txBody>
          <a:bodyPr>
            <a:normAutofit fontScale="77500" lnSpcReduction="20000"/>
          </a:bodyPr>
          <a:lstStyle/>
          <a:p>
            <a:r>
              <a:rPr lang="en-US" dirty="0" smtClean="0"/>
              <a:t>Expert clinician</a:t>
            </a:r>
          </a:p>
          <a:p>
            <a:r>
              <a:rPr lang="en-US" dirty="0" smtClean="0"/>
              <a:t>Alleviate common client fears</a:t>
            </a:r>
          </a:p>
          <a:p>
            <a:pPr lvl="1"/>
            <a:r>
              <a:rPr lang="en-US" dirty="0" smtClean="0"/>
              <a:t>Death itself</a:t>
            </a:r>
          </a:p>
          <a:p>
            <a:pPr lvl="1"/>
            <a:r>
              <a:rPr lang="en-US" dirty="0" smtClean="0"/>
              <a:t>Thoughts of a long or painful death</a:t>
            </a:r>
          </a:p>
          <a:p>
            <a:pPr lvl="1"/>
            <a:r>
              <a:rPr lang="en-US" dirty="0" smtClean="0"/>
              <a:t>Facing death alone</a:t>
            </a:r>
          </a:p>
          <a:p>
            <a:pPr lvl="1"/>
            <a:r>
              <a:rPr lang="en-US" dirty="0" smtClean="0"/>
              <a:t>Dying in a nursing home, hospital, or rest home</a:t>
            </a:r>
          </a:p>
          <a:p>
            <a:pPr lvl="1"/>
            <a:r>
              <a:rPr lang="en-US" dirty="0" smtClean="0"/>
              <a:t>Loss of body control, such as bowel or bladder incontinence</a:t>
            </a:r>
          </a:p>
          <a:p>
            <a:pPr lvl="1"/>
            <a:r>
              <a:rPr lang="en-US" dirty="0" smtClean="0"/>
              <a:t>Not being able to make decisions concerning care</a:t>
            </a:r>
          </a:p>
          <a:p>
            <a:pPr lvl="1"/>
            <a:r>
              <a:rPr lang="en-US" dirty="0" smtClean="0"/>
              <a:t>Loss of consciousness</a:t>
            </a:r>
          </a:p>
          <a:p>
            <a:pPr lvl="1"/>
            <a:r>
              <a:rPr lang="en-US" dirty="0" smtClean="0"/>
              <a:t>Financial costs and becoming a burden on others</a:t>
            </a:r>
          </a:p>
          <a:p>
            <a:pPr lvl="1"/>
            <a:r>
              <a:rPr lang="en-US" dirty="0" smtClean="0"/>
              <a:t>Dying before having a chance to put personal affairs in order</a:t>
            </a:r>
          </a:p>
          <a:p>
            <a:r>
              <a:rPr lang="en-US" dirty="0" smtClean="0"/>
              <a:t>Goal of the nurse is to help the seriously ill client achieve the best possible quality of life through relief of suffering, control of symptoms, and restoration of functional capacity while remaining sensitive to personal values, cultural practices, and religious beliefs.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 Management</a:t>
            </a:r>
            <a:endParaRPr lang="en-US" dirty="0"/>
          </a:p>
        </p:txBody>
      </p:sp>
      <p:sp>
        <p:nvSpPr>
          <p:cNvPr id="3" name="Content Placeholder 2"/>
          <p:cNvSpPr>
            <a:spLocks noGrp="1"/>
          </p:cNvSpPr>
          <p:nvPr>
            <p:ph sz="half" idx="1"/>
          </p:nvPr>
        </p:nvSpPr>
        <p:spPr>
          <a:xfrm>
            <a:off x="740664" y="2362200"/>
            <a:ext cx="3767328" cy="3962400"/>
          </a:xfrm>
        </p:spPr>
        <p:txBody>
          <a:bodyPr>
            <a:normAutofit fontScale="92500" lnSpcReduction="20000"/>
          </a:bodyPr>
          <a:lstStyle/>
          <a:p>
            <a:r>
              <a:rPr lang="en-US" dirty="0" smtClean="0"/>
              <a:t>Pain Assessment: Observe for signs and symptoms:</a:t>
            </a:r>
          </a:p>
          <a:p>
            <a:pPr lvl="1"/>
            <a:r>
              <a:rPr lang="en-US" dirty="0" smtClean="0"/>
              <a:t>Moaning or groaning at rest or with movement</a:t>
            </a:r>
          </a:p>
          <a:p>
            <a:pPr lvl="1"/>
            <a:r>
              <a:rPr lang="en-US" dirty="0" smtClean="0"/>
              <a:t>Failure to eat, drink, or respond to the presence of others</a:t>
            </a:r>
          </a:p>
          <a:p>
            <a:pPr lvl="1"/>
            <a:r>
              <a:rPr lang="en-US" dirty="0" smtClean="0"/>
              <a:t>Grimacing or strained facial expression</a:t>
            </a:r>
          </a:p>
          <a:p>
            <a:pPr lvl="1"/>
            <a:r>
              <a:rPr lang="en-US" dirty="0" smtClean="0"/>
              <a:t>Guarding or not moving parts of the body</a:t>
            </a:r>
          </a:p>
          <a:p>
            <a:pPr lvl="1"/>
            <a:r>
              <a:rPr lang="en-US" dirty="0" smtClean="0"/>
              <a:t>Resisting care of noncooperation with therapeutic interventions</a:t>
            </a:r>
          </a:p>
          <a:p>
            <a:pPr lvl="1"/>
            <a:r>
              <a:rPr lang="en-US" dirty="0" smtClean="0"/>
              <a:t>Rapid heartbeat, diaphoresis, or change in VS</a:t>
            </a:r>
          </a:p>
        </p:txBody>
      </p:sp>
      <p:sp>
        <p:nvSpPr>
          <p:cNvPr id="7" name="Content Placeholder 6"/>
          <p:cNvSpPr>
            <a:spLocks noGrp="1"/>
          </p:cNvSpPr>
          <p:nvPr>
            <p:ph sz="half" idx="2"/>
          </p:nvPr>
        </p:nvSpPr>
        <p:spPr>
          <a:xfrm>
            <a:off x="4634753" y="2362200"/>
            <a:ext cx="3767328" cy="3962400"/>
          </a:xfrm>
        </p:spPr>
        <p:txBody>
          <a:bodyPr>
            <a:normAutofit fontScale="92500" lnSpcReduction="20000"/>
          </a:bodyPr>
          <a:lstStyle/>
          <a:p>
            <a:r>
              <a:rPr lang="en-US" dirty="0" smtClean="0"/>
              <a:t>Types of Pain</a:t>
            </a:r>
          </a:p>
          <a:p>
            <a:pPr lvl="1"/>
            <a:r>
              <a:rPr lang="en-US" dirty="0" err="1" smtClean="0"/>
              <a:t>Nociceptive</a:t>
            </a:r>
            <a:endParaRPr lang="en-US" dirty="0" smtClean="0"/>
          </a:p>
          <a:p>
            <a:pPr lvl="2"/>
            <a:r>
              <a:rPr lang="en-US" dirty="0" smtClean="0"/>
              <a:t>Somatic: aching, throbbing, or stabbing due to skin, muscle, or bone injury</a:t>
            </a:r>
          </a:p>
          <a:p>
            <a:pPr lvl="2"/>
            <a:r>
              <a:rPr lang="en-US" dirty="0" smtClean="0"/>
              <a:t>Visceral: gnawing, cramping, or aching due to injury of the internal organs</a:t>
            </a:r>
          </a:p>
          <a:p>
            <a:pPr lvl="1"/>
            <a:r>
              <a:rPr lang="en-US" dirty="0" smtClean="0"/>
              <a:t>Neuropathic: burning, electrical, or tingling</a:t>
            </a:r>
          </a:p>
          <a:p>
            <a:pPr lvl="2"/>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 Management cont.</a:t>
            </a:r>
            <a:endParaRPr lang="en-US" dirty="0"/>
          </a:p>
        </p:txBody>
      </p:sp>
      <p:sp>
        <p:nvSpPr>
          <p:cNvPr id="3" name="Content Placeholder 2"/>
          <p:cNvSpPr>
            <a:spLocks noGrp="1"/>
          </p:cNvSpPr>
          <p:nvPr>
            <p:ph idx="1"/>
          </p:nvPr>
        </p:nvSpPr>
        <p:spPr>
          <a:xfrm>
            <a:off x="739775" y="2438400"/>
            <a:ext cx="7662864" cy="3962400"/>
          </a:xfrm>
        </p:spPr>
        <p:txBody>
          <a:bodyPr>
            <a:normAutofit fontScale="92500"/>
          </a:bodyPr>
          <a:lstStyle/>
          <a:p>
            <a:r>
              <a:rPr lang="en-US" dirty="0" smtClean="0"/>
              <a:t>Pain Relief</a:t>
            </a:r>
          </a:p>
          <a:p>
            <a:pPr lvl="1"/>
            <a:r>
              <a:rPr lang="en-US" dirty="0" err="1" smtClean="0"/>
              <a:t>Nonpharmacological</a:t>
            </a:r>
            <a:endParaRPr lang="en-US" dirty="0" smtClean="0"/>
          </a:p>
          <a:p>
            <a:pPr lvl="2"/>
            <a:r>
              <a:rPr lang="en-US" dirty="0" smtClean="0"/>
              <a:t>Include providing a glass of warm milk to promote sleep, a back rub, a change of position, a favorite peaceful musical selection, spending time listening to the client, and/or visits from a priest, minister, or rabbi to meet spiritual needs</a:t>
            </a:r>
          </a:p>
          <a:p>
            <a:pPr lvl="1"/>
            <a:r>
              <a:rPr lang="en-US" dirty="0" smtClean="0"/>
              <a:t>Pharmacological</a:t>
            </a:r>
          </a:p>
          <a:p>
            <a:pPr lvl="2"/>
            <a:r>
              <a:rPr lang="en-US" dirty="0" smtClean="0"/>
              <a:t>Model of Pain Relief developed by the World Health Organization</a:t>
            </a:r>
          </a:p>
          <a:p>
            <a:pPr lvl="2"/>
            <a:r>
              <a:rPr lang="en-US" dirty="0" smtClean="0"/>
              <a:t>Adjuvant drugs: medications used along with analgesics to increase the effectiveness of the drugs to treat pain and associated symptoms</a:t>
            </a:r>
          </a:p>
          <a:p>
            <a:pPr lvl="2"/>
            <a:r>
              <a:rPr lang="en-US" dirty="0" smtClean="0"/>
              <a:t>Breakthrough pain: Pain that is experienced despite the fact that a client is receiving scheduled pain relief medication</a:t>
            </a:r>
          </a:p>
          <a:p>
            <a:pPr lvl="2"/>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 Management cont.</a:t>
            </a:r>
            <a:endParaRPr lang="en-US" dirty="0"/>
          </a:p>
        </p:txBody>
      </p:sp>
      <p:sp>
        <p:nvSpPr>
          <p:cNvPr id="3" name="Content Placeholder 2"/>
          <p:cNvSpPr>
            <a:spLocks noGrp="1"/>
          </p:cNvSpPr>
          <p:nvPr>
            <p:ph sz="half" idx="1"/>
          </p:nvPr>
        </p:nvSpPr>
        <p:spPr>
          <a:xfrm>
            <a:off x="740664" y="2784475"/>
            <a:ext cx="3767328" cy="3252788"/>
          </a:xfrm>
        </p:spPr>
        <p:txBody>
          <a:bodyPr/>
          <a:lstStyle/>
          <a:p>
            <a:r>
              <a:rPr lang="en-US" dirty="0" smtClean="0"/>
              <a:t>Types of Drugs used to Control Pain</a:t>
            </a:r>
          </a:p>
          <a:p>
            <a:pPr lvl="1"/>
            <a:r>
              <a:rPr lang="en-US" dirty="0" err="1" smtClean="0"/>
              <a:t>Nonopioid</a:t>
            </a:r>
            <a:r>
              <a:rPr lang="en-US" dirty="0" smtClean="0"/>
              <a:t> Analgesics</a:t>
            </a:r>
          </a:p>
          <a:p>
            <a:pPr lvl="1"/>
            <a:r>
              <a:rPr lang="en-US" dirty="0" err="1" smtClean="0"/>
              <a:t>Opioids</a:t>
            </a:r>
            <a:endParaRPr lang="en-US" dirty="0" smtClean="0"/>
          </a:p>
          <a:p>
            <a:pPr lvl="1"/>
            <a:r>
              <a:rPr lang="en-US" dirty="0" smtClean="0"/>
              <a:t>Adjuvant Analgesics</a:t>
            </a:r>
            <a:endParaRPr lang="en-US" dirty="0"/>
          </a:p>
        </p:txBody>
      </p:sp>
      <p:sp>
        <p:nvSpPr>
          <p:cNvPr id="4" name="Content Placeholder 3"/>
          <p:cNvSpPr>
            <a:spLocks noGrp="1"/>
          </p:cNvSpPr>
          <p:nvPr>
            <p:ph sz="half" idx="2"/>
          </p:nvPr>
        </p:nvSpPr>
        <p:spPr/>
        <p:txBody>
          <a:bodyPr/>
          <a:lstStyle/>
          <a:p>
            <a:r>
              <a:rPr lang="en-US" dirty="0" smtClean="0"/>
              <a:t>Routes of Administration</a:t>
            </a:r>
          </a:p>
          <a:p>
            <a:pPr lvl="1"/>
            <a:r>
              <a:rPr lang="en-US" dirty="0" smtClean="0"/>
              <a:t>Oral</a:t>
            </a:r>
          </a:p>
          <a:p>
            <a:pPr lvl="1"/>
            <a:r>
              <a:rPr lang="en-US" dirty="0" smtClean="0"/>
              <a:t>Oral Mucosa</a:t>
            </a:r>
          </a:p>
          <a:p>
            <a:pPr lvl="1"/>
            <a:r>
              <a:rPr lang="en-US" dirty="0" smtClean="0"/>
              <a:t>Rectal</a:t>
            </a:r>
          </a:p>
          <a:p>
            <a:pPr lvl="1"/>
            <a:r>
              <a:rPr lang="en-US" dirty="0" err="1" smtClean="0"/>
              <a:t>Transdermal</a:t>
            </a:r>
            <a:endParaRPr lang="en-US" dirty="0" smtClean="0"/>
          </a:p>
          <a:p>
            <a:pPr lvl="1"/>
            <a:r>
              <a:rPr lang="en-US" dirty="0" smtClean="0"/>
              <a:t>Topical</a:t>
            </a:r>
          </a:p>
          <a:p>
            <a:pPr lvl="1"/>
            <a:r>
              <a:rPr lang="en-US" dirty="0" err="1" smtClean="0"/>
              <a:t>Parenteral</a:t>
            </a:r>
            <a:endParaRPr lang="en-US" dirty="0" smtClean="0"/>
          </a:p>
          <a:p>
            <a:pPr lvl="1"/>
            <a:r>
              <a:rPr lang="en-US" dirty="0" err="1" smtClean="0"/>
              <a:t>Intraspinal</a:t>
            </a: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Preventing and Managing Adverse Effects</a:t>
            </a:r>
            <a:endParaRPr lang="en-US" dirty="0"/>
          </a:p>
        </p:txBody>
      </p:sp>
      <p:sp>
        <p:nvSpPr>
          <p:cNvPr id="3" name="Content Placeholder 2"/>
          <p:cNvSpPr>
            <a:spLocks noGrp="1"/>
          </p:cNvSpPr>
          <p:nvPr>
            <p:ph idx="1"/>
          </p:nvPr>
        </p:nvSpPr>
        <p:spPr/>
        <p:txBody>
          <a:bodyPr/>
          <a:lstStyle/>
          <a:p>
            <a:r>
              <a:rPr lang="en-US" dirty="0" smtClean="0"/>
              <a:t>Common Adverse Effects</a:t>
            </a:r>
          </a:p>
          <a:p>
            <a:pPr lvl="1"/>
            <a:r>
              <a:rPr lang="en-US" dirty="0" smtClean="0"/>
              <a:t>Constipation</a:t>
            </a:r>
          </a:p>
          <a:p>
            <a:pPr lvl="1"/>
            <a:r>
              <a:rPr lang="en-US" dirty="0" smtClean="0"/>
              <a:t>Sedation</a:t>
            </a:r>
          </a:p>
          <a:p>
            <a:pPr lvl="1"/>
            <a:r>
              <a:rPr lang="en-US" dirty="0" smtClean="0"/>
              <a:t>Respiratory Depression</a:t>
            </a:r>
          </a:p>
          <a:p>
            <a:pPr lvl="1"/>
            <a:r>
              <a:rPr lang="en-US" dirty="0" smtClean="0"/>
              <a:t>Nausea and vomiting</a:t>
            </a:r>
          </a:p>
          <a:p>
            <a:pPr lvl="1"/>
            <a:r>
              <a:rPr lang="en-US" dirty="0" err="1" smtClean="0"/>
              <a:t>Myoclonus</a:t>
            </a:r>
            <a:endParaRPr lang="en-US" dirty="0" smtClean="0"/>
          </a:p>
          <a:p>
            <a:pPr lvl="1"/>
            <a:r>
              <a:rPr lang="en-US" dirty="0" err="1" smtClean="0"/>
              <a:t>Pruritus</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of Distressing Symptoms at End of Life</a:t>
            </a:r>
            <a:endParaRPr lang="en-US" dirty="0"/>
          </a:p>
        </p:txBody>
      </p:sp>
      <p:sp>
        <p:nvSpPr>
          <p:cNvPr id="3" name="Content Placeholder 2"/>
          <p:cNvSpPr>
            <a:spLocks noGrp="1"/>
          </p:cNvSpPr>
          <p:nvPr>
            <p:ph idx="1"/>
          </p:nvPr>
        </p:nvSpPr>
        <p:spPr/>
        <p:txBody>
          <a:bodyPr/>
          <a:lstStyle/>
          <a:p>
            <a:r>
              <a:rPr lang="en-US" dirty="0" smtClean="0"/>
              <a:t>Secretions</a:t>
            </a:r>
          </a:p>
          <a:p>
            <a:r>
              <a:rPr lang="en-US" dirty="0" smtClean="0"/>
              <a:t>Anorexia and Dehydration</a:t>
            </a:r>
          </a:p>
          <a:p>
            <a:r>
              <a:rPr lang="en-US" dirty="0" smtClean="0"/>
              <a:t>Skin Integrity</a:t>
            </a:r>
          </a:p>
          <a:p>
            <a:r>
              <a:rPr lang="en-US" dirty="0" smtClean="0"/>
              <a:t>Incontinence</a:t>
            </a:r>
          </a:p>
          <a:p>
            <a:r>
              <a:rPr lang="en-US" dirty="0" smtClean="0"/>
              <a:t>Terminal Delirium</a:t>
            </a:r>
            <a:r>
              <a:rPr lang="en-US" dirty="0" smtClean="0"/>
              <a: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Care of Clients who are Close to Death</a:t>
            </a:r>
            <a:endParaRPr lang="en-US" dirty="0"/>
          </a:p>
        </p:txBody>
      </p:sp>
      <p:sp>
        <p:nvSpPr>
          <p:cNvPr id="3" name="Content Placeholder 2"/>
          <p:cNvSpPr>
            <a:spLocks noGrp="1"/>
          </p:cNvSpPr>
          <p:nvPr>
            <p:ph idx="1"/>
          </p:nvPr>
        </p:nvSpPr>
        <p:spPr/>
        <p:txBody>
          <a:bodyPr/>
          <a:lstStyle/>
          <a:p>
            <a:r>
              <a:rPr lang="en-US" dirty="0" smtClean="0"/>
              <a:t>Nursing care of clients who are close to death consists of</a:t>
            </a:r>
          </a:p>
          <a:p>
            <a:pPr lvl="1"/>
            <a:r>
              <a:rPr lang="en-US" dirty="0" smtClean="0"/>
              <a:t>Preparing for Death</a:t>
            </a:r>
          </a:p>
          <a:p>
            <a:pPr lvl="1"/>
            <a:r>
              <a:rPr lang="en-US" dirty="0" smtClean="0"/>
              <a:t>The Dying Process</a:t>
            </a:r>
          </a:p>
          <a:p>
            <a:pPr lvl="1"/>
            <a:r>
              <a:rPr lang="en-US" dirty="0" smtClean="0"/>
              <a:t>Nursing Care after Death</a:t>
            </a:r>
          </a:p>
          <a:p>
            <a:pPr lvl="1"/>
            <a:r>
              <a:rPr lang="en-US" dirty="0" smtClean="0"/>
              <a:t>Grief</a:t>
            </a:r>
          </a:p>
          <a:p>
            <a:pPr lvl="1"/>
            <a:r>
              <a:rPr lang="en-US" dirty="0" smtClean="0"/>
              <a:t>Caring for the Caregiver</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for Death</a:t>
            </a:r>
            <a:endParaRPr lang="en-US" dirty="0"/>
          </a:p>
        </p:txBody>
      </p:sp>
      <p:sp>
        <p:nvSpPr>
          <p:cNvPr id="3" name="Content Placeholder 2"/>
          <p:cNvSpPr>
            <a:spLocks noGrp="1"/>
          </p:cNvSpPr>
          <p:nvPr>
            <p:ph idx="1"/>
          </p:nvPr>
        </p:nvSpPr>
        <p:spPr>
          <a:xfrm>
            <a:off x="739775" y="2770094"/>
            <a:ext cx="7662864" cy="3630706"/>
          </a:xfrm>
        </p:spPr>
        <p:txBody>
          <a:bodyPr>
            <a:normAutofit fontScale="85000" lnSpcReduction="20000"/>
          </a:bodyPr>
          <a:lstStyle/>
          <a:p>
            <a:r>
              <a:rPr lang="en-US" dirty="0" smtClean="0"/>
              <a:t>Knowledge that death is imminent may cause anxiety and feelings of helplessness</a:t>
            </a:r>
          </a:p>
          <a:p>
            <a:r>
              <a:rPr lang="en-US" dirty="0" smtClean="0"/>
              <a:t>It is part of the nurses role to attempt to alleviate fears of clients and families at this time as well as to support themselves</a:t>
            </a:r>
          </a:p>
          <a:p>
            <a:pPr lvl="1"/>
            <a:r>
              <a:rPr lang="en-US" dirty="0" smtClean="0"/>
              <a:t>Accepting individual or team support from outside the healthcare facility helps to prevent burnout</a:t>
            </a:r>
          </a:p>
          <a:p>
            <a:r>
              <a:rPr lang="en-US" dirty="0" smtClean="0"/>
              <a:t>Never deny hope for the client and family</a:t>
            </a:r>
          </a:p>
          <a:p>
            <a:pPr lvl="1"/>
            <a:r>
              <a:rPr lang="en-US" dirty="0" smtClean="0"/>
              <a:t>Hope may be for a cure, to see a grandchild graduate college, or simply for a favorite meal</a:t>
            </a:r>
          </a:p>
          <a:p>
            <a:r>
              <a:rPr lang="en-US" dirty="0" smtClean="0"/>
              <a:t>Dying clients often need reassurance from their families and caregivers that it is “OK” for them to let go</a:t>
            </a:r>
          </a:p>
          <a:p>
            <a:pPr lvl="1"/>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Dying Process</a:t>
            </a:r>
            <a:endParaRPr lang="en-US" dirty="0"/>
          </a:p>
        </p:txBody>
      </p:sp>
      <p:sp>
        <p:nvSpPr>
          <p:cNvPr id="3" name="Content Placeholder 2"/>
          <p:cNvSpPr>
            <a:spLocks noGrp="1"/>
          </p:cNvSpPr>
          <p:nvPr>
            <p:ph idx="1"/>
          </p:nvPr>
        </p:nvSpPr>
        <p:spPr>
          <a:xfrm>
            <a:off x="739775" y="2770094"/>
            <a:ext cx="7662864" cy="3783106"/>
          </a:xfrm>
        </p:spPr>
        <p:txBody>
          <a:bodyPr>
            <a:normAutofit fontScale="92500" lnSpcReduction="10000"/>
          </a:bodyPr>
          <a:lstStyle/>
          <a:p>
            <a:r>
              <a:rPr lang="en-US" dirty="0" smtClean="0"/>
              <a:t>The nurse must explain many physiological processes to the client and their family</a:t>
            </a:r>
          </a:p>
          <a:p>
            <a:pPr lvl="1"/>
            <a:r>
              <a:rPr lang="en-US" dirty="0" smtClean="0"/>
              <a:t>An expected set of physiological changes typically occurs when death is imminent related to gradual hypoxia, respiratory acidosis, and renal failure</a:t>
            </a:r>
          </a:p>
          <a:p>
            <a:pPr lvl="1"/>
            <a:r>
              <a:rPr lang="en-US" dirty="0" smtClean="0"/>
              <a:t>Expected changes include </a:t>
            </a:r>
          </a:p>
          <a:p>
            <a:pPr lvl="2"/>
            <a:r>
              <a:rPr lang="en-US" dirty="0" smtClean="0"/>
              <a:t>A buildup of saliva &amp; </a:t>
            </a:r>
            <a:r>
              <a:rPr lang="en-US" dirty="0" err="1" smtClean="0"/>
              <a:t>oropharyngeal</a:t>
            </a:r>
            <a:r>
              <a:rPr lang="en-US" dirty="0" smtClean="0"/>
              <a:t> secretions due to loss of ability to swallow leading to rattling sounds when breathing (death rattle)</a:t>
            </a:r>
          </a:p>
          <a:p>
            <a:pPr lvl="2"/>
            <a:r>
              <a:rPr lang="en-US" dirty="0" smtClean="0"/>
              <a:t>Shallow breaths with periods of apnea with </a:t>
            </a:r>
            <a:r>
              <a:rPr lang="en-US" dirty="0" err="1" smtClean="0"/>
              <a:t>Cheyne</a:t>
            </a:r>
            <a:r>
              <a:rPr lang="en-US" dirty="0" smtClean="0"/>
              <a:t>-Stokes respirations preceding death</a:t>
            </a:r>
          </a:p>
          <a:p>
            <a:pPr lvl="2"/>
            <a:r>
              <a:rPr lang="en-US" dirty="0" smtClean="0"/>
              <a:t>Skin dusky gray, cold or clammy; mottling of skin days or hours before actual death </a:t>
            </a:r>
          </a:p>
          <a:p>
            <a:pPr lvl="2"/>
            <a:r>
              <a:rPr lang="en-US" dirty="0" smtClean="0"/>
              <a:t>Eyes may appear discolored, deeper set, or bruised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Dying Process </a:t>
            </a:r>
            <a:r>
              <a:rPr lang="en-US" dirty="0" err="1" smtClean="0"/>
              <a:t>Con’t</a:t>
            </a:r>
            <a:endParaRPr lang="en-US" dirty="0"/>
          </a:p>
        </p:txBody>
      </p:sp>
      <p:sp>
        <p:nvSpPr>
          <p:cNvPr id="3" name="Content Placeholder 2"/>
          <p:cNvSpPr>
            <a:spLocks noGrp="1"/>
          </p:cNvSpPr>
          <p:nvPr>
            <p:ph idx="1"/>
          </p:nvPr>
        </p:nvSpPr>
        <p:spPr>
          <a:xfrm>
            <a:off x="739775" y="2770094"/>
            <a:ext cx="7662864" cy="3706906"/>
          </a:xfrm>
        </p:spPr>
        <p:txBody>
          <a:bodyPr>
            <a:normAutofit fontScale="85000" lnSpcReduction="20000"/>
          </a:bodyPr>
          <a:lstStyle/>
          <a:p>
            <a:r>
              <a:rPr lang="en-US" dirty="0" smtClean="0"/>
              <a:t>Some family members will want to be with the patient when death occurs while others will simply want to be nearby</a:t>
            </a:r>
          </a:p>
          <a:p>
            <a:r>
              <a:rPr lang="en-US" dirty="0" smtClean="0"/>
              <a:t>Some patients want to be surrounded by family when death occurs while others wish to die alone</a:t>
            </a:r>
          </a:p>
          <a:p>
            <a:pPr lvl="1"/>
            <a:r>
              <a:rPr lang="en-US" dirty="0" smtClean="0"/>
              <a:t>It is important to support the patient’s decisions and remember that the dying process is as individual as living</a:t>
            </a:r>
          </a:p>
          <a:p>
            <a:r>
              <a:rPr lang="en-US" dirty="0" smtClean="0"/>
              <a:t>When respirations stop, check carotid pulses &amp; check pupillary light reflex</a:t>
            </a:r>
          </a:p>
          <a:p>
            <a:r>
              <a:rPr lang="en-US" dirty="0" smtClean="0"/>
              <a:t>If the pupils are fixed and dilated and the heart has stopped beating, the clinician can pronounce that the client is dead</a:t>
            </a:r>
          </a:p>
          <a:p>
            <a:pPr lvl="1"/>
            <a:r>
              <a:rPr lang="en-US" dirty="0" smtClean="0"/>
              <a:t>Provide adequate time for the family to spend with the body before it is removed</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Nursing and Clients with chronic Illness</a:t>
            </a:r>
            <a:endParaRPr lang="en-US" dirty="0"/>
          </a:p>
        </p:txBody>
      </p:sp>
      <p:sp>
        <p:nvSpPr>
          <p:cNvPr id="3" name="Content Placeholder 2"/>
          <p:cNvSpPr>
            <a:spLocks noGrp="1"/>
          </p:cNvSpPr>
          <p:nvPr>
            <p:ph idx="1"/>
          </p:nvPr>
        </p:nvSpPr>
        <p:spPr/>
        <p:txBody>
          <a:bodyPr>
            <a:normAutofit lnSpcReduction="10000"/>
          </a:bodyPr>
          <a:lstStyle/>
          <a:p>
            <a:r>
              <a:rPr lang="en-US" dirty="0" smtClean="0"/>
              <a:t>Increase in aging population, increase in number of people who want to die in their own home, and a decrease in family care givers. </a:t>
            </a:r>
          </a:p>
          <a:p>
            <a:r>
              <a:rPr lang="en-US" dirty="0" smtClean="0"/>
              <a:t>Community health nurses have specialized end-of-life education with emphasis on therapeutic communication and pain and symptom management.</a:t>
            </a:r>
          </a:p>
          <a:p>
            <a:r>
              <a:rPr lang="en-US" dirty="0" smtClean="0"/>
              <a:t>Seriously ill adults and families look to nurses to educate, support, and guide them throughout the illness.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Care after Death</a:t>
            </a:r>
            <a:endParaRPr lang="en-US" dirty="0"/>
          </a:p>
        </p:txBody>
      </p:sp>
      <p:sp>
        <p:nvSpPr>
          <p:cNvPr id="3" name="Content Placeholder 2"/>
          <p:cNvSpPr>
            <a:spLocks noGrp="1"/>
          </p:cNvSpPr>
          <p:nvPr>
            <p:ph idx="1"/>
          </p:nvPr>
        </p:nvSpPr>
        <p:spPr>
          <a:xfrm>
            <a:off x="739775" y="2770094"/>
            <a:ext cx="7662864" cy="3783106"/>
          </a:xfrm>
        </p:spPr>
        <p:txBody>
          <a:bodyPr>
            <a:normAutofit fontScale="85000" lnSpcReduction="20000"/>
          </a:bodyPr>
          <a:lstStyle/>
          <a:p>
            <a:r>
              <a:rPr lang="en-US" dirty="0" smtClean="0"/>
              <a:t>Postmortem care should be provided promptly, quietly, efficiently, and with dignity</a:t>
            </a:r>
          </a:p>
          <a:p>
            <a:pPr lvl="1"/>
            <a:r>
              <a:rPr lang="en-US" dirty="0" smtClean="0"/>
              <a:t>It should communicate to the family that the deceased person was valued and respected</a:t>
            </a:r>
          </a:p>
          <a:p>
            <a:r>
              <a:rPr lang="en-US" dirty="0" smtClean="0"/>
              <a:t>Honor the family’s wishes  about performing any religious or cultural rituals</a:t>
            </a:r>
          </a:p>
          <a:p>
            <a:r>
              <a:rPr lang="en-US" dirty="0" smtClean="0"/>
              <a:t>After pronouncement of death, the nurse should glove, remove all tubes, replace soiled dressings, pad the anal area in case of drainage, and gently was the body to remove any discharges</a:t>
            </a:r>
          </a:p>
          <a:p>
            <a:pPr lvl="1"/>
            <a:r>
              <a:rPr lang="en-US" dirty="0" smtClean="0"/>
              <a:t>The body should be supine with head and shoulders elevated on a pillow</a:t>
            </a:r>
          </a:p>
          <a:p>
            <a:pPr lvl="1"/>
            <a:r>
              <a:rPr lang="en-US" dirty="0" smtClean="0"/>
              <a:t>Pull eyelids shut and replace dentures if appropriate</a:t>
            </a:r>
          </a:p>
          <a:p>
            <a:pPr lvl="1"/>
            <a:r>
              <a:rPr lang="en-US" dirty="0" smtClean="0"/>
              <a:t>Apply a clean gown and pull a clean sheet up to the shoulders</a:t>
            </a:r>
          </a:p>
          <a:p>
            <a:pPr lv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Grief</a:t>
            </a:r>
            <a:endParaRPr lang="en-US" dirty="0"/>
          </a:p>
        </p:txBody>
      </p:sp>
      <p:sp>
        <p:nvSpPr>
          <p:cNvPr id="3" name="Content Placeholder 2"/>
          <p:cNvSpPr>
            <a:spLocks noGrp="1"/>
          </p:cNvSpPr>
          <p:nvPr>
            <p:ph idx="1"/>
          </p:nvPr>
        </p:nvSpPr>
        <p:spPr>
          <a:xfrm>
            <a:off x="739774" y="2770094"/>
            <a:ext cx="7947025" cy="3783106"/>
          </a:xfrm>
        </p:spPr>
        <p:txBody>
          <a:bodyPr>
            <a:normAutofit fontScale="85000" lnSpcReduction="20000"/>
          </a:bodyPr>
          <a:lstStyle/>
          <a:p>
            <a:r>
              <a:rPr lang="en-US" dirty="0" smtClean="0"/>
              <a:t>Even if the death is expected, the family may be met with shock</a:t>
            </a:r>
          </a:p>
          <a:p>
            <a:r>
              <a:rPr lang="en-US" b="1" dirty="0" smtClean="0"/>
              <a:t>Bereavement</a:t>
            </a:r>
            <a:r>
              <a:rPr lang="en-US" dirty="0" smtClean="0"/>
              <a:t> is the process one undergoes after the loss.</a:t>
            </a:r>
          </a:p>
          <a:p>
            <a:r>
              <a:rPr lang="en-US" b="1" dirty="0" smtClean="0"/>
              <a:t>Grief</a:t>
            </a:r>
            <a:r>
              <a:rPr lang="en-US" dirty="0" smtClean="0"/>
              <a:t> is the emotion felt after the loss.</a:t>
            </a:r>
          </a:p>
          <a:p>
            <a:r>
              <a:rPr lang="en-US" dirty="0" smtClean="0"/>
              <a:t>The period of </a:t>
            </a:r>
            <a:r>
              <a:rPr lang="en-US" b="1" dirty="0" smtClean="0"/>
              <a:t>mourning</a:t>
            </a:r>
            <a:r>
              <a:rPr lang="en-US" dirty="0" smtClean="0"/>
              <a:t> is the recover from the loss</a:t>
            </a:r>
          </a:p>
          <a:p>
            <a:r>
              <a:rPr lang="en-US" dirty="0" smtClean="0"/>
              <a:t>Phases of Grief</a:t>
            </a:r>
          </a:p>
          <a:p>
            <a:pPr lvl="1"/>
            <a:r>
              <a:rPr lang="en-US" dirty="0" smtClean="0"/>
              <a:t>Numb Shock – shock, emotional dullness, restlessness, nausea</a:t>
            </a:r>
          </a:p>
          <a:p>
            <a:pPr lvl="1"/>
            <a:r>
              <a:rPr lang="en-US" dirty="0" smtClean="0"/>
              <a:t>Emotional Turmoil or Depression – panic, crying, sleep disturbance, anorexia, anger, guilt, and longing for the deceased</a:t>
            </a:r>
          </a:p>
          <a:p>
            <a:pPr lvl="1"/>
            <a:r>
              <a:rPr lang="en-US" dirty="0" smtClean="0"/>
              <a:t>Reorganization or Resolution – coping strategies and positive outlooks emerge; acceptance of the loss; returns to prior level of functioning</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Caring for the Caregiver</a:t>
            </a:r>
            <a:endParaRPr lang="en-US" dirty="0"/>
          </a:p>
        </p:txBody>
      </p:sp>
      <p:sp>
        <p:nvSpPr>
          <p:cNvPr id="3" name="Content Placeholder 2"/>
          <p:cNvSpPr>
            <a:spLocks noGrp="1"/>
          </p:cNvSpPr>
          <p:nvPr>
            <p:ph idx="1"/>
          </p:nvPr>
        </p:nvSpPr>
        <p:spPr>
          <a:xfrm>
            <a:off x="739775" y="2770094"/>
            <a:ext cx="7662864" cy="3706906"/>
          </a:xfrm>
        </p:spPr>
        <p:txBody>
          <a:bodyPr>
            <a:normAutofit fontScale="85000" lnSpcReduction="20000"/>
          </a:bodyPr>
          <a:lstStyle/>
          <a:p>
            <a:r>
              <a:rPr lang="en-US" dirty="0" smtClean="0"/>
              <a:t>Caregivers need to care for themselves to prevent anger, frustration, and anxiety</a:t>
            </a:r>
          </a:p>
          <a:p>
            <a:r>
              <a:rPr lang="en-US" dirty="0" smtClean="0"/>
              <a:t>This makes it possible for the caregiver to continue to be sensitive to the needs of the dying client</a:t>
            </a:r>
          </a:p>
          <a:p>
            <a:r>
              <a:rPr lang="en-US" dirty="0" smtClean="0"/>
              <a:t>A periodic assessment might be beneficial for the caregivers who provide end-of-life care</a:t>
            </a:r>
          </a:p>
          <a:p>
            <a:r>
              <a:rPr lang="en-US" dirty="0" smtClean="0"/>
              <a:t>Some questions include</a:t>
            </a:r>
          </a:p>
          <a:p>
            <a:pPr lvl="1"/>
            <a:r>
              <a:rPr lang="en-US" dirty="0" smtClean="0"/>
              <a:t>What have you done to meet your own needs today?</a:t>
            </a:r>
          </a:p>
          <a:p>
            <a:pPr lvl="1"/>
            <a:r>
              <a:rPr lang="en-US" dirty="0" smtClean="0"/>
              <a:t>Have you laughed today?</a:t>
            </a:r>
          </a:p>
          <a:p>
            <a:pPr lvl="1"/>
            <a:r>
              <a:rPr lang="en-US" dirty="0" smtClean="0"/>
              <a:t>What have you felt today?</a:t>
            </a:r>
          </a:p>
          <a:p>
            <a:pPr lvl="1"/>
            <a:r>
              <a:rPr lang="en-US" dirty="0" smtClean="0"/>
              <a:t>Do you have something to look forward to?</a:t>
            </a:r>
          </a:p>
          <a:p>
            <a:pPr lvl="1"/>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Complimentary and Alternative Therapies</a:t>
            </a:r>
            <a:endParaRPr lang="en-US" dirty="0"/>
          </a:p>
        </p:txBody>
      </p:sp>
      <p:sp>
        <p:nvSpPr>
          <p:cNvPr id="3" name="Content Placeholder 2"/>
          <p:cNvSpPr>
            <a:spLocks noGrp="1"/>
          </p:cNvSpPr>
          <p:nvPr>
            <p:ph idx="1"/>
          </p:nvPr>
        </p:nvSpPr>
        <p:spPr>
          <a:xfrm>
            <a:off x="739775" y="2770094"/>
            <a:ext cx="7662864" cy="3783106"/>
          </a:xfrm>
        </p:spPr>
        <p:txBody>
          <a:bodyPr>
            <a:normAutofit lnSpcReduction="10000"/>
          </a:bodyPr>
          <a:lstStyle/>
          <a:p>
            <a:r>
              <a:rPr lang="en-US" dirty="0" smtClean="0"/>
              <a:t>Clients and families may request complimentary and alternative medicine (CAM) along with hospice and palliative care</a:t>
            </a:r>
          </a:p>
          <a:p>
            <a:pPr lvl="1"/>
            <a:r>
              <a:rPr lang="en-US" dirty="0" smtClean="0"/>
              <a:t>Clients who have used CAM at the end of life have reported that these therapies have physical, psychosocial, and spiritual benefits</a:t>
            </a:r>
          </a:p>
          <a:p>
            <a:r>
              <a:rPr lang="en-US" dirty="0" smtClean="0"/>
              <a:t>Reasons that clients may seek CAM</a:t>
            </a:r>
          </a:p>
          <a:p>
            <a:pPr lvl="1"/>
            <a:r>
              <a:rPr lang="en-US" dirty="0" smtClean="0"/>
              <a:t>Hope that CAM therapies will succeed where traditional medicine has failed</a:t>
            </a:r>
          </a:p>
          <a:p>
            <a:pPr lvl="1"/>
            <a:r>
              <a:rPr lang="en-US" dirty="0" smtClean="0"/>
              <a:t>Attempt to regain control over life-threatening disease</a:t>
            </a:r>
          </a:p>
          <a:p>
            <a:pPr lvl="1"/>
            <a:r>
              <a:rPr lang="en-US" dirty="0" smtClean="0"/>
              <a:t>Hope for improvement in quality of life</a:t>
            </a:r>
          </a:p>
          <a:p>
            <a:endParaRPr lang="en-US" dirty="0" smtClean="0"/>
          </a:p>
          <a:p>
            <a:pPr lvl="1"/>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lstStyle/>
          <a:p>
            <a:r>
              <a:rPr lang="en-US" dirty="0" err="1" smtClean="0"/>
              <a:t>Harkness</a:t>
            </a:r>
            <a:r>
              <a:rPr lang="en-US" dirty="0" smtClean="0"/>
              <a:t>, G.A. &amp; </a:t>
            </a:r>
            <a:r>
              <a:rPr lang="en-US" dirty="0" err="1" smtClean="0"/>
              <a:t>DeMarco</a:t>
            </a:r>
            <a:r>
              <a:rPr lang="en-US" dirty="0" smtClean="0"/>
              <a:t>, R.F. (2012). Community and public health nursing: Evidence for practice. Philadelphia, PA: Lippincott, Williams &amp; Wilkins.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Death in the United States</a:t>
            </a:r>
            <a:endParaRPr lang="en-US" dirty="0"/>
          </a:p>
        </p:txBody>
      </p:sp>
      <p:sp>
        <p:nvSpPr>
          <p:cNvPr id="3" name="Content Placeholder 2"/>
          <p:cNvSpPr>
            <a:spLocks noGrp="1"/>
          </p:cNvSpPr>
          <p:nvPr>
            <p:ph idx="1"/>
          </p:nvPr>
        </p:nvSpPr>
        <p:spPr/>
        <p:txBody>
          <a:bodyPr>
            <a:normAutofit lnSpcReduction="10000"/>
          </a:bodyPr>
          <a:lstStyle/>
          <a:p>
            <a:r>
              <a:rPr lang="en-US" dirty="0" smtClean="0"/>
              <a:t>Stages in the dying process</a:t>
            </a:r>
          </a:p>
          <a:p>
            <a:pPr lvl="1"/>
            <a:r>
              <a:rPr lang="en-US" dirty="0" smtClean="0"/>
              <a:t>Denial, anger, bargaining, and acceptance</a:t>
            </a:r>
          </a:p>
          <a:p>
            <a:r>
              <a:rPr lang="en-US" dirty="0" smtClean="0"/>
              <a:t>Specialized Care at the End of Life </a:t>
            </a:r>
          </a:p>
          <a:p>
            <a:r>
              <a:rPr lang="en-US" dirty="0" smtClean="0"/>
              <a:t>What was once a short, rapid decline, which often occurred in the relative comfort of one’s own home, now encompasses a trajectory of chronic illness with steady decline, periodic crises, need for ongoing aggressive treatment, and finally death. </a:t>
            </a:r>
          </a:p>
          <a:p>
            <a:pPr lvl="1"/>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Decisions About Level of Care</a:t>
            </a:r>
            <a:endParaRPr lang="en-US" dirty="0"/>
          </a:p>
        </p:txBody>
      </p:sp>
      <p:sp>
        <p:nvSpPr>
          <p:cNvPr id="3" name="Content Placeholder 2"/>
          <p:cNvSpPr>
            <a:spLocks noGrp="1"/>
          </p:cNvSpPr>
          <p:nvPr>
            <p:ph idx="1"/>
          </p:nvPr>
        </p:nvSpPr>
        <p:spPr>
          <a:xfrm>
            <a:off x="739775" y="2514600"/>
            <a:ext cx="7662864" cy="3706906"/>
          </a:xfrm>
        </p:spPr>
        <p:txBody>
          <a:bodyPr>
            <a:noAutofit/>
          </a:bodyPr>
          <a:lstStyle/>
          <a:p>
            <a:r>
              <a:rPr lang="en-US" dirty="0" smtClean="0"/>
              <a:t>Comfort measures only—allow death to occur naturally while maximizing comfort.</a:t>
            </a:r>
          </a:p>
          <a:p>
            <a:r>
              <a:rPr lang="en-US" dirty="0" smtClean="0"/>
              <a:t>Advanced Directives—legal documents that allow people to convey their wishes for end-of-life care and including living wills, durable power of attorney for healthcare and healthcare proxies.  </a:t>
            </a:r>
          </a:p>
          <a:p>
            <a:pPr lvl="1"/>
            <a:r>
              <a:rPr lang="en-US" dirty="0" smtClean="0"/>
              <a:t>Living wills are documents in which client describes their wishes regarding treatment intended to sustain life.</a:t>
            </a:r>
          </a:p>
          <a:p>
            <a:pPr lvl="1"/>
            <a:r>
              <a:rPr lang="en-US" dirty="0" smtClean="0"/>
              <a:t>A healthcare proxy or Durable power of attorney, is a person designated to make decisions for the client if he or she is unable to do so.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Decisions About Level of Care </a:t>
            </a:r>
            <a:r>
              <a:rPr lang="en-US" dirty="0" err="1" smtClean="0"/>
              <a:t>Con’t</a:t>
            </a:r>
            <a:endParaRPr lang="en-US" dirty="0"/>
          </a:p>
        </p:txBody>
      </p:sp>
      <p:sp>
        <p:nvSpPr>
          <p:cNvPr id="3" name="Content Placeholder 2"/>
          <p:cNvSpPr>
            <a:spLocks noGrp="1"/>
          </p:cNvSpPr>
          <p:nvPr>
            <p:ph idx="1"/>
          </p:nvPr>
        </p:nvSpPr>
        <p:spPr/>
        <p:txBody>
          <a:bodyPr>
            <a:normAutofit lnSpcReduction="10000"/>
          </a:bodyPr>
          <a:lstStyle/>
          <a:p>
            <a:r>
              <a:rPr lang="en-US" dirty="0" smtClean="0"/>
              <a:t>Advance Directives </a:t>
            </a:r>
            <a:r>
              <a:rPr lang="en-US" dirty="0" err="1" smtClean="0"/>
              <a:t>Con’t</a:t>
            </a:r>
            <a:endParaRPr lang="en-US" dirty="0" smtClean="0"/>
          </a:p>
          <a:p>
            <a:pPr lvl="1"/>
            <a:r>
              <a:rPr lang="en-US" dirty="0" smtClean="0"/>
              <a:t>Artificial nutrition and hydration is a medical treatment, and thus a client can accept or reject it. Needs to be stated in advanced directive.  </a:t>
            </a:r>
          </a:p>
          <a:p>
            <a:pPr lvl="1"/>
            <a:r>
              <a:rPr lang="en-US" dirty="0" smtClean="0"/>
              <a:t>Cardiopulmonary Resuscitation: CPR is given to everyone that if in the situation needs it, unless a physician writes a DNR for it to be legal, CPR is administered by default.</a:t>
            </a:r>
          </a:p>
          <a:p>
            <a:pPr lvl="1"/>
            <a:r>
              <a:rPr lang="en-US" dirty="0" smtClean="0"/>
              <a:t>Euthanasia and Physician-assisted suicide is the practice of ending the life of a terminally ill client at the request of the client for the purpose of limiting suffering</a:t>
            </a:r>
          </a:p>
          <a:p>
            <a:pPr lvl="1"/>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and Religious Issues</a:t>
            </a:r>
            <a:endParaRPr lang="en-US" dirty="0"/>
          </a:p>
        </p:txBody>
      </p:sp>
      <p:sp>
        <p:nvSpPr>
          <p:cNvPr id="3" name="Content Placeholder 2"/>
          <p:cNvSpPr>
            <a:spLocks noGrp="1"/>
          </p:cNvSpPr>
          <p:nvPr>
            <p:ph idx="1"/>
          </p:nvPr>
        </p:nvSpPr>
        <p:spPr>
          <a:xfrm>
            <a:off x="762000" y="2590800"/>
            <a:ext cx="7662864" cy="4267200"/>
          </a:xfrm>
        </p:spPr>
        <p:txBody>
          <a:bodyPr>
            <a:normAutofit fontScale="92500"/>
          </a:bodyPr>
          <a:lstStyle/>
          <a:p>
            <a:r>
              <a:rPr lang="en-US" dirty="0" smtClean="0"/>
              <a:t>Christian</a:t>
            </a:r>
          </a:p>
          <a:p>
            <a:pPr lvl="1"/>
            <a:r>
              <a:rPr lang="en-US" dirty="0" smtClean="0"/>
              <a:t>Belief: afterlife and the resurrection of Jesus Christ</a:t>
            </a:r>
          </a:p>
          <a:p>
            <a:pPr lvl="1"/>
            <a:r>
              <a:rPr lang="en-US" dirty="0" smtClean="0"/>
              <a:t>Ritual: </a:t>
            </a:r>
          </a:p>
          <a:p>
            <a:pPr lvl="2"/>
            <a:r>
              <a:rPr lang="en-US" dirty="0" smtClean="0"/>
              <a:t>Catholic: anointing by a priest, reconciliation and communion, funeral</a:t>
            </a:r>
          </a:p>
          <a:p>
            <a:pPr lvl="2"/>
            <a:r>
              <a:rPr lang="en-US" dirty="0" smtClean="0"/>
              <a:t>Protestant: no last rites, anointing of the sick by some</a:t>
            </a:r>
          </a:p>
          <a:p>
            <a:pPr lvl="2"/>
            <a:r>
              <a:rPr lang="en-US" dirty="0" smtClean="0"/>
              <a:t>Other: Mormons will administer a sacrament and Jehovah Witness will not receive blood</a:t>
            </a:r>
          </a:p>
          <a:p>
            <a:r>
              <a:rPr lang="en-US" dirty="0" smtClean="0"/>
              <a:t>Judaism</a:t>
            </a:r>
          </a:p>
          <a:p>
            <a:pPr lvl="1"/>
            <a:r>
              <a:rPr lang="en-US" dirty="0" smtClean="0"/>
              <a:t>Belief: Death confers meaning to life</a:t>
            </a:r>
          </a:p>
          <a:p>
            <a:pPr lvl="1"/>
            <a:r>
              <a:rPr lang="en-US" dirty="0" smtClean="0"/>
              <a:t>Ritual: Euthanasia prohibited, Burial in 24 hours, Funeral held after burial, Autopsy, organ transplant, and cremation are prohibited. A rabbi is called when death is near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and Religious Issues </a:t>
            </a:r>
            <a:r>
              <a:rPr lang="en-US" dirty="0" err="1" smtClean="0"/>
              <a:t>Con’t</a:t>
            </a:r>
            <a:endParaRPr lang="en-US" dirty="0"/>
          </a:p>
        </p:txBody>
      </p:sp>
      <p:sp>
        <p:nvSpPr>
          <p:cNvPr id="3" name="Content Placeholder 2"/>
          <p:cNvSpPr>
            <a:spLocks noGrp="1"/>
          </p:cNvSpPr>
          <p:nvPr>
            <p:ph idx="1"/>
          </p:nvPr>
        </p:nvSpPr>
        <p:spPr>
          <a:xfrm>
            <a:off x="739775" y="2770094"/>
            <a:ext cx="7662864" cy="3783106"/>
          </a:xfrm>
        </p:spPr>
        <p:txBody>
          <a:bodyPr>
            <a:normAutofit fontScale="92500" lnSpcReduction="20000"/>
          </a:bodyPr>
          <a:lstStyle/>
          <a:p>
            <a:r>
              <a:rPr lang="en-US" dirty="0" smtClean="0"/>
              <a:t>Muslim</a:t>
            </a:r>
          </a:p>
          <a:p>
            <a:pPr lvl="1"/>
            <a:r>
              <a:rPr lang="en-US" dirty="0" smtClean="0"/>
              <a:t>Belief: Afterlife. Prepare for eternal life</a:t>
            </a:r>
          </a:p>
          <a:p>
            <a:pPr lvl="1"/>
            <a:r>
              <a:rPr lang="en-US" dirty="0" smtClean="0"/>
              <a:t>Ritual: </a:t>
            </a:r>
          </a:p>
          <a:p>
            <a:pPr lvl="2"/>
            <a:r>
              <a:rPr lang="en-US" dirty="0" smtClean="0"/>
              <a:t>When death is nearing, patient is positioned supine facing Mecca. Room is clean and perfumed.  Prayer occurs 5 times a day.  Discussion of death and counseling are discouraged. Autopsy and euthanasia are not allowed and organ donation is accepted.</a:t>
            </a:r>
          </a:p>
          <a:p>
            <a:r>
              <a:rPr lang="en-US" dirty="0" smtClean="0"/>
              <a:t>Buddhist</a:t>
            </a:r>
          </a:p>
          <a:p>
            <a:pPr lvl="1"/>
            <a:r>
              <a:rPr lang="en-US" dirty="0" smtClean="0"/>
              <a:t>Belief: Afterlife through the pursuit of perfection in worldly life</a:t>
            </a:r>
          </a:p>
          <a:p>
            <a:pPr lvl="1"/>
            <a:r>
              <a:rPr lang="en-US" dirty="0" smtClean="0"/>
              <a:t>Ritual: </a:t>
            </a:r>
          </a:p>
          <a:p>
            <a:pPr lvl="2"/>
            <a:r>
              <a:rPr lang="en-US" dirty="0" smtClean="0"/>
              <a:t>End of life decisions are made by the family.  Families like to  hide bad news from the client.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Palliative Care</a:t>
            </a:r>
            <a:endParaRPr lang="en-US" dirty="0"/>
          </a:p>
        </p:txBody>
      </p:sp>
      <p:sp>
        <p:nvSpPr>
          <p:cNvPr id="3" name="Content Placeholder 2"/>
          <p:cNvSpPr>
            <a:spLocks noGrp="1"/>
          </p:cNvSpPr>
          <p:nvPr>
            <p:ph idx="1"/>
          </p:nvPr>
        </p:nvSpPr>
        <p:spPr>
          <a:xfrm>
            <a:off x="457200" y="2438400"/>
            <a:ext cx="8458200" cy="4114800"/>
          </a:xfrm>
        </p:spPr>
        <p:txBody>
          <a:bodyPr>
            <a:noAutofit/>
          </a:bodyPr>
          <a:lstStyle/>
          <a:p>
            <a:r>
              <a:rPr lang="en-US" sz="1800" dirty="0" smtClean="0"/>
              <a:t>Palliative Care is interdisciplinary team-based care that is focused on the relief of suffering for clients with serious illness.  </a:t>
            </a:r>
          </a:p>
          <a:p>
            <a:pPr lvl="1"/>
            <a:r>
              <a:rPr lang="en-US" sz="1600" dirty="0" smtClean="0"/>
              <a:t>It attempts to achieve the best possible quality of life not only for clients but also for their families.</a:t>
            </a:r>
          </a:p>
          <a:p>
            <a:r>
              <a:rPr lang="en-US" sz="1800" dirty="0" smtClean="0"/>
              <a:t>Appropriate for clients with a life-limiting, serious illness.</a:t>
            </a:r>
          </a:p>
          <a:p>
            <a:pPr lvl="1"/>
            <a:r>
              <a:rPr lang="en-US" sz="1600" dirty="0" smtClean="0"/>
              <a:t>Can occur in hospitals, outpatient clinics, long-term care facilities, or the home.  </a:t>
            </a:r>
          </a:p>
          <a:p>
            <a:r>
              <a:rPr lang="en-US" sz="1800" dirty="0" smtClean="0"/>
              <a:t>Bereavement is a period of time or state of mind where feelings of loss, grief, or mourning are experienced by the survivor after the death of a loved one.</a:t>
            </a:r>
          </a:p>
          <a:p>
            <a:r>
              <a:rPr lang="en-US" sz="1800" dirty="0" smtClean="0"/>
              <a:t>The focus of care for palliative care focus around controlling symptoms, coordinating care, reducing unnecessary tests and futile interventions, and ongoing conversations with the client and family.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Hospice Care</a:t>
            </a:r>
            <a:endParaRPr lang="en-US" dirty="0"/>
          </a:p>
        </p:txBody>
      </p:sp>
      <p:sp>
        <p:nvSpPr>
          <p:cNvPr id="3" name="Content Placeholder 2"/>
          <p:cNvSpPr>
            <a:spLocks noGrp="1"/>
          </p:cNvSpPr>
          <p:nvPr>
            <p:ph idx="1"/>
          </p:nvPr>
        </p:nvSpPr>
        <p:spPr>
          <a:xfrm>
            <a:off x="739775" y="2770094"/>
            <a:ext cx="7662864" cy="3783106"/>
          </a:xfrm>
        </p:spPr>
        <p:txBody>
          <a:bodyPr>
            <a:normAutofit fontScale="92500" lnSpcReduction="20000"/>
          </a:bodyPr>
          <a:lstStyle/>
          <a:p>
            <a:r>
              <a:rPr lang="en-US" dirty="0" smtClean="0"/>
              <a:t>Hospice home care is care of clients and families who have 6 months or less to live in what they consider their home.</a:t>
            </a:r>
          </a:p>
          <a:p>
            <a:r>
              <a:rPr lang="en-US" dirty="0" smtClean="0"/>
              <a:t>Focuses on the whole person by caring for the body, mind, and spirit.</a:t>
            </a:r>
          </a:p>
          <a:p>
            <a:r>
              <a:rPr lang="en-US" dirty="0" smtClean="0"/>
              <a:t>Physicians, nurses, therapists, home health aids, pharmacists, pastoral counselors, social workers, and trained lay volunteers assist the family and caregivers in providing care.  </a:t>
            </a:r>
          </a:p>
          <a:p>
            <a:r>
              <a:rPr lang="en-US" dirty="0" smtClean="0"/>
              <a:t>Hospice nurse assumes the role of specialist in the management of pain and control of symptoms and assess the client’s and family’s coping mechanisms, available resources to care for the client, the clients wishes, and the support systems in place.</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7339</TotalTime>
  <Words>3849</Words>
  <Application>Microsoft Macintosh PowerPoint</Application>
  <PresentationFormat>On-screen Show (4:3)</PresentationFormat>
  <Paragraphs>230</Paragraphs>
  <Slides>25</Slides>
  <Notes>14</Notes>
  <HiddenSlides>0</HiddenSlides>
  <MMClips>0</MMClips>
  <ScaleCrop>false</ScaleCrop>
  <HeadingPairs>
    <vt:vector size="4" baseType="variant">
      <vt:variant>
        <vt:lpstr>Design Template</vt:lpstr>
      </vt:variant>
      <vt:variant>
        <vt:i4>1</vt:i4>
      </vt:variant>
      <vt:variant>
        <vt:lpstr>Slide Titles</vt:lpstr>
      </vt:variant>
      <vt:variant>
        <vt:i4>25</vt:i4>
      </vt:variant>
    </vt:vector>
  </HeadingPairs>
  <TitlesOfParts>
    <vt:vector size="26" baseType="lpstr">
      <vt:lpstr>Genesis</vt:lpstr>
      <vt:lpstr>Palliative and  End-of-Life Care</vt:lpstr>
      <vt:lpstr>Nursing and Clients with chronic Illness</vt:lpstr>
      <vt:lpstr>Death in the United States</vt:lpstr>
      <vt:lpstr>Decisions About Level of Care</vt:lpstr>
      <vt:lpstr>Decisions About Level of Care Con’t</vt:lpstr>
      <vt:lpstr>Cultural and Religious Issues</vt:lpstr>
      <vt:lpstr>Cultural and Religious Issues Con’t</vt:lpstr>
      <vt:lpstr>Palliative Care</vt:lpstr>
      <vt:lpstr>Hospice Care</vt:lpstr>
      <vt:lpstr>Caring for Clients at the End of Life</vt:lpstr>
      <vt:lpstr>Pain Management</vt:lpstr>
      <vt:lpstr>Pain Management cont.</vt:lpstr>
      <vt:lpstr>Pain Management cont.</vt:lpstr>
      <vt:lpstr>Preventing and Managing Adverse Effects</vt:lpstr>
      <vt:lpstr>Management of Distressing Symptoms at End of Life</vt:lpstr>
      <vt:lpstr>Nursing Care of Clients who are Close to Death</vt:lpstr>
      <vt:lpstr>Preparing for Death</vt:lpstr>
      <vt:lpstr>The Dying Process</vt:lpstr>
      <vt:lpstr>The Dying Process Con’t</vt:lpstr>
      <vt:lpstr>Nursing Care after Death</vt:lpstr>
      <vt:lpstr>Grief</vt:lpstr>
      <vt:lpstr>Caring for the Caregiver</vt:lpstr>
      <vt:lpstr>Complimentary and Alternative Therapies</vt:lpstr>
      <vt:lpstr>Questions??</vt:lpstr>
      <vt:lpstr>Reference</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Palliative and  End-of-Life Care</dc:title>
  <dc:creator>Kristen Gervasi</dc:creator>
  <cp:lastModifiedBy>Hanna Hawkins</cp:lastModifiedBy>
  <cp:revision>21</cp:revision>
  <dcterms:created xsi:type="dcterms:W3CDTF">2012-04-03T02:34:29Z</dcterms:created>
  <dcterms:modified xsi:type="dcterms:W3CDTF">2012-04-03T04:14:32Z</dcterms:modified>
</cp:coreProperties>
</file>