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6" r:id="rId9"/>
    <p:sldId id="262" r:id="rId10"/>
    <p:sldId id="268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118" autoAdjust="0"/>
    <p:restoredTop sz="94660"/>
  </p:normalViewPr>
  <p:slideViewPr>
    <p:cSldViewPr>
      <p:cViewPr varScale="1">
        <p:scale>
          <a:sx n="75" d="100"/>
          <a:sy n="75" d="100"/>
        </p:scale>
        <p:origin x="-2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59D19-F439-416E-904F-425DD282D3CC}" type="datetimeFigureOut">
              <a:rPr lang="en-US" smtClean="0"/>
              <a:pPr/>
              <a:t>9/21/2010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5102D-2F50-4C7D-856D-99FC60575F0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59D19-F439-416E-904F-425DD282D3CC}" type="datetimeFigureOut">
              <a:rPr lang="en-US" smtClean="0"/>
              <a:pPr/>
              <a:t>9/21/2010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5102D-2F50-4C7D-856D-99FC60575F0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59D19-F439-416E-904F-425DD282D3CC}" type="datetimeFigureOut">
              <a:rPr lang="en-US" smtClean="0"/>
              <a:pPr/>
              <a:t>9/21/2010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5102D-2F50-4C7D-856D-99FC60575F0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59D19-F439-416E-904F-425DD282D3CC}" type="datetimeFigureOut">
              <a:rPr lang="en-US" smtClean="0"/>
              <a:pPr/>
              <a:t>9/21/2010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5102D-2F50-4C7D-856D-99FC60575F0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59D19-F439-416E-904F-425DD282D3CC}" type="datetimeFigureOut">
              <a:rPr lang="en-US" smtClean="0"/>
              <a:pPr/>
              <a:t>9/21/2010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5102D-2F50-4C7D-856D-99FC60575F0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59D19-F439-416E-904F-425DD282D3CC}" type="datetimeFigureOut">
              <a:rPr lang="en-US" smtClean="0"/>
              <a:pPr/>
              <a:t>9/21/2010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5102D-2F50-4C7D-856D-99FC60575F0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59D19-F439-416E-904F-425DD282D3CC}" type="datetimeFigureOut">
              <a:rPr lang="en-US" smtClean="0"/>
              <a:pPr/>
              <a:t>9/21/2010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5102D-2F50-4C7D-856D-99FC60575F0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59D19-F439-416E-904F-425DD282D3CC}" type="datetimeFigureOut">
              <a:rPr lang="en-US" smtClean="0"/>
              <a:pPr/>
              <a:t>9/21/2010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5102D-2F50-4C7D-856D-99FC60575F0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59D19-F439-416E-904F-425DD282D3CC}" type="datetimeFigureOut">
              <a:rPr lang="en-US" smtClean="0"/>
              <a:pPr/>
              <a:t>9/21/2010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5102D-2F50-4C7D-856D-99FC60575F0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59D19-F439-416E-904F-425DD282D3CC}" type="datetimeFigureOut">
              <a:rPr lang="en-US" smtClean="0"/>
              <a:pPr/>
              <a:t>9/21/2010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5102D-2F50-4C7D-856D-99FC60575F0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59D19-F439-416E-904F-425DD282D3CC}" type="datetimeFigureOut">
              <a:rPr lang="en-US" smtClean="0"/>
              <a:pPr/>
              <a:t>9/21/2010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5102D-2F50-4C7D-856D-99FC60575F0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359D19-F439-416E-904F-425DD282D3CC}" type="datetimeFigureOut">
              <a:rPr lang="en-US" smtClean="0"/>
              <a:pPr/>
              <a:t>9/21/2010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75102D-2F50-4C7D-856D-99FC60575F0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.solarnavigator.net/history/florence_nightingale.htm" TargetMode="External"/><Relationship Id="rId2" Type="http://schemas.openxmlformats.org/officeDocument/2006/relationships/hyperlink" Target="http://www.ibe.unesco.org/publications/ThinkersPdf/nigthingalee.PDF" TargetMode="Externa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wmf"/><Relationship Id="rId5" Type="http://schemas.openxmlformats.org/officeDocument/2006/relationships/hyperlink" Target="http://www.tnaonline.org/tn-nurse-archive-articles.html" TargetMode="External"/><Relationship Id="rId4" Type="http://schemas.openxmlformats.org/officeDocument/2006/relationships/hyperlink" Target="http://www.thefreedictionary.com/florence+nightingale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1904999"/>
          </a:xfrm>
        </p:spPr>
        <p:txBody>
          <a:bodyPr>
            <a:normAutofit/>
          </a:bodyPr>
          <a:lstStyle/>
          <a:p>
            <a:r>
              <a:rPr lang="en-US" b="1" dirty="0" smtClean="0"/>
              <a:t>Origin of Evidence Based Practice Nursing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57600" y="2743200"/>
            <a:ext cx="4724400" cy="1600200"/>
          </a:xfrm>
        </p:spPr>
        <p:txBody>
          <a:bodyPr>
            <a:normAutofit/>
          </a:bodyPr>
          <a:lstStyle/>
          <a:p>
            <a:r>
              <a:rPr lang="en-US" dirty="0" smtClean="0"/>
              <a:t>Florence Nightingale:  Establishing the Cornerstone of Nursing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562600" y="4572000"/>
            <a:ext cx="327660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Lakeview College  of Nursing</a:t>
            </a:r>
          </a:p>
          <a:p>
            <a:endParaRPr lang="en-US" dirty="0" smtClean="0"/>
          </a:p>
          <a:p>
            <a:pPr lvl="3"/>
            <a:r>
              <a:rPr lang="en-US" sz="1400" dirty="0" smtClean="0"/>
              <a:t>Arranged by:</a:t>
            </a:r>
          </a:p>
          <a:p>
            <a:pPr lvl="3"/>
            <a:r>
              <a:rPr lang="en-US" sz="1400" dirty="0" smtClean="0"/>
              <a:t>   Northen, Alicia </a:t>
            </a:r>
          </a:p>
          <a:p>
            <a:pPr lvl="3"/>
            <a:r>
              <a:rPr lang="en-US" sz="1400" dirty="0" smtClean="0"/>
              <a:t>   McMillan, Tenika  </a:t>
            </a:r>
          </a:p>
          <a:p>
            <a:pPr lvl="3"/>
            <a:r>
              <a:rPr lang="en-US" sz="1400" dirty="0" smtClean="0"/>
              <a:t>   Roth, Sheila</a:t>
            </a:r>
          </a:p>
          <a:p>
            <a:pPr lvl="3"/>
            <a:r>
              <a:rPr lang="en-US" sz="1400" dirty="0" smtClean="0"/>
              <a:t>   Turner, Lori</a:t>
            </a:r>
          </a:p>
          <a:p>
            <a:endParaRPr lang="en-US" dirty="0" smtClean="0"/>
          </a:p>
          <a:p>
            <a:r>
              <a:rPr lang="en-US" dirty="0" smtClean="0"/>
              <a:t>  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6" name="Picture 5" descr="Florence_Nightingale_1920_reproductio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3400" y="2743200"/>
            <a:ext cx="2667000" cy="3810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429000" y="6096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38200" y="1295400"/>
            <a:ext cx="6705599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Font typeface="Wingdings" pitchFamily="2" charset="2"/>
              <a:buChar char="v"/>
            </a:pPr>
            <a:r>
              <a:rPr lang="en-US" dirty="0" smtClean="0"/>
              <a:t>   </a:t>
            </a:r>
            <a:r>
              <a:rPr lang="en-US" sz="1600" b="1" dirty="0" smtClean="0"/>
              <a:t>Nightingale’s standards of education were pivotal in establishing the importance of education and continuing education today.</a:t>
            </a:r>
          </a:p>
          <a:p>
            <a:pPr lvl="1">
              <a:buFont typeface="Wingdings" pitchFamily="2" charset="2"/>
              <a:buChar char="v"/>
            </a:pPr>
            <a:endParaRPr lang="en-US" sz="1600" b="1" dirty="0" smtClean="0"/>
          </a:p>
          <a:p>
            <a:pPr lvl="1">
              <a:buFont typeface="Wingdings" pitchFamily="2" charset="2"/>
              <a:buChar char="v"/>
            </a:pPr>
            <a:r>
              <a:rPr lang="en-US" sz="1600" b="1" dirty="0" smtClean="0"/>
              <a:t>  Through Nightingale’s collection of data, she learned valuable information in the prevention of infection  through hand hygiene as well as the cleanliness of a patient’s environment.</a:t>
            </a:r>
          </a:p>
          <a:p>
            <a:pPr lvl="1">
              <a:buFont typeface="Wingdings" pitchFamily="2" charset="2"/>
              <a:buChar char="v"/>
            </a:pPr>
            <a:endParaRPr lang="en-US" sz="1600" b="1" dirty="0" smtClean="0"/>
          </a:p>
          <a:p>
            <a:pPr lvl="1">
              <a:buFont typeface="Wingdings" pitchFamily="2" charset="2"/>
              <a:buChar char="v"/>
            </a:pPr>
            <a:r>
              <a:rPr lang="en-US" sz="1600" b="1" dirty="0" smtClean="0"/>
              <a:t>  Today’s nurses continue to expand upon the evidence based approach Nightingale provided through studies using statistics to prove theories of best nursing practices.</a:t>
            </a:r>
          </a:p>
          <a:p>
            <a:pPr lvl="1">
              <a:buFont typeface="Wingdings" pitchFamily="2" charset="2"/>
              <a:buChar char="v"/>
            </a:pPr>
            <a:endParaRPr lang="en-US" sz="1600" b="1" dirty="0" smtClean="0"/>
          </a:p>
          <a:p>
            <a:pPr lvl="1">
              <a:buFont typeface="Wingdings" pitchFamily="2" charset="2"/>
              <a:buChar char="v"/>
            </a:pPr>
            <a:r>
              <a:rPr lang="en-US" sz="1600" b="1" dirty="0" smtClean="0"/>
              <a:t>  Florence Nightingale’s philosophy of Evidence Based Practice has changed the face of how society views nursing.  It is now a highly respected profession.</a:t>
            </a:r>
          </a:p>
          <a:p>
            <a:endParaRPr lang="en-US" dirty="0"/>
          </a:p>
        </p:txBody>
      </p:sp>
      <p:pic>
        <p:nvPicPr>
          <p:cNvPr id="1026" name="Picture 2" descr="C:\Users\sheila\AppData\Local\Microsoft\Windows\Temporary Internet Files\Content.IE5\G3D8KAVP\MC90006529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4648200"/>
            <a:ext cx="1219200" cy="17967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400" dirty="0" smtClean="0"/>
              <a:t>References</a:t>
            </a:r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en-US" sz="1200" dirty="0" smtClean="0"/>
              <a:t/>
            </a:r>
            <a:br>
              <a:rPr lang="en-US" sz="1200" dirty="0" smtClean="0"/>
            </a:br>
            <a:endParaRPr lang="en-US" sz="1200" dirty="0"/>
          </a:p>
        </p:txBody>
      </p:sp>
      <p:sp>
        <p:nvSpPr>
          <p:cNvPr id="3" name="TextBox 2"/>
          <p:cNvSpPr txBox="1"/>
          <p:nvPr/>
        </p:nvSpPr>
        <p:spPr>
          <a:xfrm>
            <a:off x="685800" y="1219201"/>
            <a:ext cx="7768473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Attewell, A. (1998). Florence nightingale. </a:t>
            </a:r>
            <a:r>
              <a:rPr lang="en-US" sz="1200" i="1" dirty="0" smtClean="0"/>
              <a:t>UNESCO,</a:t>
            </a:r>
            <a:r>
              <a:rPr lang="en-US" sz="1200" dirty="0" smtClean="0"/>
              <a:t> 28 (1),     </a:t>
            </a:r>
          </a:p>
          <a:p>
            <a:r>
              <a:rPr lang="en-US" sz="1200" dirty="0" smtClean="0"/>
              <a:t>      </a:t>
            </a:r>
            <a:r>
              <a:rPr lang="en-US" sz="1200" dirty="0" smtClean="0">
                <a:hlinkClick r:id="rId2"/>
              </a:rPr>
              <a:t>http://www.ibe.unesco.org/publications/ThinkersPdf/nigthingalee.PDF</a:t>
            </a:r>
            <a:r>
              <a:rPr lang="en-US" sz="1200" dirty="0" smtClean="0"/>
              <a:t> .</a:t>
            </a:r>
          </a:p>
          <a:p>
            <a:endParaRPr lang="en-US" sz="1200" dirty="0" smtClean="0"/>
          </a:p>
          <a:p>
            <a:r>
              <a:rPr lang="en-US" sz="1200" dirty="0" smtClean="0"/>
              <a:t>Fealy, G.M. (2010).  Lady with the lamp. World of Irish Nursing &amp; Midwifery, 18(5),  22-23.  Retrieved  </a:t>
            </a:r>
          </a:p>
          <a:p>
            <a:r>
              <a:rPr lang="en-US" sz="1200" dirty="0" smtClean="0"/>
              <a:t>      by:  CINAHL database.</a:t>
            </a:r>
          </a:p>
          <a:p>
            <a:endParaRPr lang="en-US" sz="1200" dirty="0" smtClean="0"/>
          </a:p>
          <a:p>
            <a:r>
              <a:rPr lang="en-US" sz="1200" i="1" dirty="0" smtClean="0"/>
              <a:t>Florence nightingale</a:t>
            </a:r>
            <a:r>
              <a:rPr lang="en-US" sz="1200" dirty="0" smtClean="0"/>
              <a:t>. (n.d.)</a:t>
            </a:r>
          </a:p>
          <a:p>
            <a:r>
              <a:rPr lang="en-US" sz="1200" dirty="0" smtClean="0"/>
              <a:t>       </a:t>
            </a:r>
            <a:r>
              <a:rPr lang="en-US" sz="1200" dirty="0" smtClean="0">
                <a:hlinkClick r:id="rId3"/>
              </a:rPr>
              <a:t>http://ww.solarnavigator.net/history/florence_nightingale.htm</a:t>
            </a:r>
            <a:r>
              <a:rPr lang="en-US" sz="1200" dirty="0" smtClean="0"/>
              <a:t> .     </a:t>
            </a:r>
          </a:p>
          <a:p>
            <a:endParaRPr lang="en-US" sz="1200" i="1" dirty="0" smtClean="0"/>
          </a:p>
          <a:p>
            <a:r>
              <a:rPr lang="en-US" sz="1200" i="1" dirty="0" smtClean="0"/>
              <a:t>The free dictionary. </a:t>
            </a:r>
            <a:r>
              <a:rPr lang="en-US" sz="1200" dirty="0" smtClean="0"/>
              <a:t>(2010, September 14)</a:t>
            </a:r>
          </a:p>
          <a:p>
            <a:r>
              <a:rPr lang="en-US" sz="1200" dirty="0" smtClean="0"/>
              <a:t>       </a:t>
            </a:r>
            <a:r>
              <a:rPr lang="en-US" sz="1200" i="1" dirty="0" smtClean="0">
                <a:hlinkClick r:id="rId4"/>
              </a:rPr>
              <a:t>http:</a:t>
            </a:r>
            <a:r>
              <a:rPr lang="en-US" sz="1200" dirty="0" smtClean="0">
                <a:hlinkClick r:id="rId4"/>
              </a:rPr>
              <a:t>/</a:t>
            </a:r>
            <a:r>
              <a:rPr lang="en-US" sz="1200" i="1" dirty="0" smtClean="0">
                <a:hlinkClick r:id="rId4"/>
              </a:rPr>
              <a:t>/</a:t>
            </a:r>
            <a:r>
              <a:rPr lang="en-US" sz="1200" dirty="0" smtClean="0">
                <a:hlinkClick r:id="rId4"/>
              </a:rPr>
              <a:t>www.thefreedictionary.com/florence+nightingale</a:t>
            </a:r>
            <a:r>
              <a:rPr lang="en-US" sz="1200" dirty="0" smtClean="0"/>
              <a:t> .</a:t>
            </a:r>
          </a:p>
          <a:p>
            <a:endParaRPr lang="en-US" sz="1200" dirty="0" smtClean="0"/>
          </a:p>
          <a:p>
            <a:r>
              <a:rPr lang="en-US" sz="1200" dirty="0" smtClean="0"/>
              <a:t>Gill, C. J., Gill, G. C. (2005),  Nightingale in Scutari:  Her  Legacy Reexamined., Infectious Disease Society</a:t>
            </a:r>
          </a:p>
          <a:p>
            <a:r>
              <a:rPr lang="en-US" sz="1200" dirty="0" smtClean="0"/>
              <a:t>       of America, 40(12), 1799-1805.</a:t>
            </a:r>
          </a:p>
          <a:p>
            <a:endParaRPr lang="en-US" sz="1200" dirty="0" smtClean="0"/>
          </a:p>
          <a:p>
            <a:r>
              <a:rPr lang="en-US" sz="1200" dirty="0" smtClean="0"/>
              <a:t>MacQueen, J.S., (2007), Florence Nightingale’s Nursing Practice., Nursing History Review, 1, 29-49.</a:t>
            </a:r>
          </a:p>
          <a:p>
            <a:endParaRPr lang="en-US" sz="1200" dirty="0" smtClean="0"/>
          </a:p>
          <a:p>
            <a:r>
              <a:rPr lang="en-US" sz="1200" dirty="0" smtClean="0"/>
              <a:t>Munro, D.L., (2010), “Lady With the Lamp” Illuminate Critical Care Today. American Journal of Critical</a:t>
            </a:r>
          </a:p>
          <a:p>
            <a:r>
              <a:rPr lang="en-US" sz="1200" dirty="0" smtClean="0"/>
              <a:t>       Care, 19(4),  315-317.</a:t>
            </a:r>
          </a:p>
          <a:p>
            <a:endParaRPr lang="en-US" sz="1200" dirty="0" smtClean="0"/>
          </a:p>
          <a:p>
            <a:r>
              <a:rPr lang="en-US" sz="1200" dirty="0" smtClean="0"/>
              <a:t>Payne, K. (2010).  Science, healing, and courage:  the Legacy of Florence Nightingale. Tennessee Nurse, 73(2),  8.</a:t>
            </a:r>
          </a:p>
          <a:p>
            <a:r>
              <a:rPr lang="en-US" sz="1200" dirty="0" smtClean="0"/>
              <a:t>       Retrieved by:  </a:t>
            </a:r>
            <a:r>
              <a:rPr lang="en-US" sz="1200" dirty="0" smtClean="0">
                <a:hlinkClick r:id="rId5"/>
              </a:rPr>
              <a:t>http://www.tnaonline.org/tn-nurse-archive-articles.html</a:t>
            </a:r>
            <a:r>
              <a:rPr lang="en-US" sz="1200" dirty="0" smtClean="0"/>
              <a:t> .</a:t>
            </a:r>
          </a:p>
          <a:p>
            <a:pPr marL="228600" indent="-228600">
              <a:buAutoNum type="arabicPeriod" startAt="8"/>
            </a:pPr>
            <a:endParaRPr lang="en-US" sz="1200" dirty="0" smtClean="0"/>
          </a:p>
          <a:p>
            <a:r>
              <a:rPr lang="en-US" sz="1200" dirty="0" smtClean="0"/>
              <a:t>Whyte, A., (2010), Relighting the Lamp. Nursing Standard, 24(18), 18-20.</a:t>
            </a:r>
          </a:p>
          <a:p>
            <a:r>
              <a:rPr lang="en-US" sz="1200" dirty="0" smtClean="0"/>
              <a:t/>
            </a:r>
            <a:br>
              <a:rPr lang="en-US" sz="1200" dirty="0" smtClean="0"/>
            </a:br>
            <a:endParaRPr lang="en-US" sz="1200" dirty="0" smtClean="0"/>
          </a:p>
          <a:p>
            <a:endParaRPr lang="en-US" sz="1200" dirty="0" smtClean="0"/>
          </a:p>
          <a:p>
            <a:endParaRPr lang="en-US" sz="1200" dirty="0" smtClean="0"/>
          </a:p>
          <a:p>
            <a:endParaRPr lang="en-US" sz="1200" dirty="0" smtClean="0"/>
          </a:p>
          <a:p>
            <a:endParaRPr lang="en-US" sz="1200" dirty="0" smtClean="0"/>
          </a:p>
          <a:p>
            <a:endParaRPr lang="en-US" sz="1200" dirty="0" smtClean="0"/>
          </a:p>
          <a:p>
            <a:endParaRPr lang="en-US" sz="1200" dirty="0" smtClean="0"/>
          </a:p>
          <a:p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60" name="Picture 12" descr="C:\Users\sheila\AppData\Local\Microsoft\Windows\Temporary Internet Files\Content.IE5\A69ON2L7\MC900186000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366406" y="5181600"/>
            <a:ext cx="1396594" cy="1447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304801"/>
            <a:ext cx="7543800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Florence Nightingale </a:t>
            </a:r>
          </a:p>
          <a:p>
            <a:endParaRPr lang="en-US" sz="2400" dirty="0"/>
          </a:p>
          <a:p>
            <a:pPr lvl="1">
              <a:buFont typeface="Wingdings" pitchFamily="2" charset="2"/>
              <a:buChar char="v"/>
            </a:pPr>
            <a:r>
              <a:rPr lang="en-US" sz="2400" dirty="0" smtClean="0"/>
              <a:t>  She was born May 12, 1820 in Florence, Italy to a family of wealthy means.</a:t>
            </a:r>
          </a:p>
          <a:p>
            <a:pPr>
              <a:buFont typeface="Wingdings" pitchFamily="2" charset="2"/>
              <a:buChar char="v"/>
            </a:pPr>
            <a:endParaRPr lang="en-US" sz="2400" dirty="0"/>
          </a:p>
          <a:p>
            <a:pPr lvl="1">
              <a:buFont typeface="Wingdings" pitchFamily="2" charset="2"/>
              <a:buChar char="v"/>
            </a:pPr>
            <a:r>
              <a:rPr lang="en-US" sz="2400" dirty="0" smtClean="0"/>
              <a:t>  She had privileges afforded  to her because of her background and family social status.  She was highly intelligent and was tutored by her father on many subjects.</a:t>
            </a:r>
          </a:p>
          <a:p>
            <a:pPr lvl="1">
              <a:buFont typeface="Wingdings" pitchFamily="2" charset="2"/>
              <a:buChar char="v"/>
            </a:pPr>
            <a:endParaRPr lang="en-US" sz="2400" dirty="0"/>
          </a:p>
          <a:p>
            <a:pPr lvl="1">
              <a:buFont typeface="Wingdings" pitchFamily="2" charset="2"/>
              <a:buChar char="v"/>
            </a:pPr>
            <a:r>
              <a:rPr lang="en-US" sz="2400" dirty="0" smtClean="0"/>
              <a:t>  A woman of Nightingale’s social status was expected to  marry and be an obedient wife. She refused to fit into that mold.</a:t>
            </a:r>
          </a:p>
          <a:p>
            <a:pPr>
              <a:buFont typeface="Wingdings" pitchFamily="2" charset="2"/>
              <a:buChar char="v"/>
            </a:pPr>
            <a:endParaRPr lang="en-US" dirty="0" smtClean="0"/>
          </a:p>
          <a:p>
            <a:r>
              <a:rPr lang="en-US" dirty="0"/>
              <a:t>		</a:t>
            </a:r>
          </a:p>
        </p:txBody>
      </p:sp>
      <p:pic>
        <p:nvPicPr>
          <p:cNvPr id="3" name="Picture 2" descr="C:\Program Files (x86)\Microsoft Office\MEDIA\CAGCAT10\j0186002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29400" y="4800600"/>
            <a:ext cx="1775765" cy="18251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457200"/>
            <a:ext cx="86106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Florence Nightingale’s Origin of Nursing </a:t>
            </a:r>
          </a:p>
          <a:p>
            <a:r>
              <a:rPr lang="en-US" sz="2000" dirty="0" smtClean="0"/>
              <a:t> </a:t>
            </a:r>
          </a:p>
          <a:p>
            <a:pPr>
              <a:buFont typeface="Wingdings" pitchFamily="2" charset="2"/>
              <a:buChar char="v"/>
            </a:pPr>
            <a:r>
              <a:rPr lang="en-US" sz="1600" dirty="0" smtClean="0"/>
              <a:t>  Ms. Nightingale decided to become a </a:t>
            </a:r>
          </a:p>
          <a:p>
            <a:r>
              <a:rPr lang="en-US" sz="1600" dirty="0" smtClean="0"/>
              <a:t>nurse at the age of 25. (Whyte, 2010,  p18-22)</a:t>
            </a:r>
            <a:endParaRPr lang="en-US" sz="1600" dirty="0"/>
          </a:p>
          <a:p>
            <a:endParaRPr lang="en-US" sz="1600" dirty="0" smtClean="0"/>
          </a:p>
          <a:p>
            <a:pPr>
              <a:buFont typeface="Wingdings" pitchFamily="2" charset="2"/>
              <a:buChar char="v"/>
            </a:pPr>
            <a:r>
              <a:rPr lang="en-US" sz="1600" dirty="0" smtClean="0"/>
              <a:t>  She attended the Institution of Kaiserwerth in</a:t>
            </a:r>
          </a:p>
          <a:p>
            <a:r>
              <a:rPr lang="en-US" sz="1600" dirty="0" smtClean="0"/>
              <a:t>Germany. She spent 3 months observing the </a:t>
            </a:r>
          </a:p>
          <a:p>
            <a:r>
              <a:rPr lang="en-US" sz="1600" dirty="0" smtClean="0"/>
              <a:t>deaconesses and was quite impressed with their </a:t>
            </a:r>
          </a:p>
          <a:p>
            <a:r>
              <a:rPr lang="en-US" sz="1600" dirty="0" smtClean="0"/>
              <a:t>work efforts. (Fealy, 2010,  p22)</a:t>
            </a:r>
          </a:p>
          <a:p>
            <a:pPr>
              <a:buFont typeface="Wingdings" pitchFamily="2" charset="2"/>
              <a:buChar char="v"/>
            </a:pPr>
            <a:endParaRPr lang="en-US" sz="1600" dirty="0"/>
          </a:p>
          <a:p>
            <a:pPr>
              <a:buFont typeface="Wingdings" pitchFamily="2" charset="2"/>
              <a:buChar char="v"/>
            </a:pPr>
            <a:r>
              <a:rPr lang="en-US" sz="1600" dirty="0" smtClean="0"/>
              <a:t>  From Keiserworth Germany she worked</a:t>
            </a:r>
          </a:p>
          <a:p>
            <a:r>
              <a:rPr lang="en-US" sz="1600" dirty="0" smtClean="0"/>
              <a:t> as the head of the, “ Care of Sick Gentlewoman.”</a:t>
            </a:r>
          </a:p>
          <a:p>
            <a:r>
              <a:rPr lang="en-US" sz="1600" dirty="0" smtClean="0"/>
              <a:t> (Macqueen, 2007)</a:t>
            </a:r>
          </a:p>
          <a:p>
            <a:pPr>
              <a:buFont typeface="Wingdings" pitchFamily="2" charset="2"/>
              <a:buChar char="v"/>
            </a:pPr>
            <a:endParaRPr lang="en-US" sz="1600" dirty="0"/>
          </a:p>
          <a:p>
            <a:pPr>
              <a:buFont typeface="Wingdings" pitchFamily="2" charset="2"/>
              <a:buChar char="v"/>
            </a:pPr>
            <a:r>
              <a:rPr lang="en-US" sz="1600" dirty="0" smtClean="0"/>
              <a:t>  She travelled to Turkey to work on the</a:t>
            </a:r>
          </a:p>
          <a:p>
            <a:r>
              <a:rPr lang="en-US" sz="1600" dirty="0" smtClean="0"/>
              <a:t>Crimean War front in 1854 at the request of the</a:t>
            </a:r>
          </a:p>
          <a:p>
            <a:r>
              <a:rPr lang="en-US" sz="1600" dirty="0" smtClean="0"/>
              <a:t> war minister, Sidney Herbert. </a:t>
            </a:r>
          </a:p>
          <a:p>
            <a:endParaRPr lang="en-US" sz="2000" dirty="0" smtClean="0"/>
          </a:p>
        </p:txBody>
      </p:sp>
      <p:pic>
        <p:nvPicPr>
          <p:cNvPr id="3" name="Picture 2" descr="Florence_Nightingale_in_Crimean_Wa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53000" y="2514600"/>
            <a:ext cx="3886200" cy="3657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609600"/>
            <a:ext cx="88392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Florence Nightingale Origin of Nursing (con’t) </a:t>
            </a:r>
          </a:p>
          <a:p>
            <a:pPr>
              <a:buFont typeface="Wingdings" pitchFamily="2" charset="2"/>
              <a:buChar char="v"/>
            </a:pPr>
            <a:endParaRPr lang="en-US" sz="2400" dirty="0" smtClean="0"/>
          </a:p>
          <a:p>
            <a:pPr>
              <a:buFont typeface="Wingdings" pitchFamily="2" charset="2"/>
              <a:buChar char="v"/>
            </a:pPr>
            <a:r>
              <a:rPr lang="en-US" sz="2400" dirty="0" smtClean="0"/>
              <a:t> </a:t>
            </a:r>
            <a:r>
              <a:rPr lang="en-US" sz="2000" dirty="0" smtClean="0"/>
              <a:t>During the Crimean War, Nightingale found the hospital conditions to be dreadful.  The hospital was overcrowded and filthy.</a:t>
            </a:r>
          </a:p>
          <a:p>
            <a:endParaRPr lang="en-US" sz="2000" dirty="0"/>
          </a:p>
          <a:p>
            <a:pPr>
              <a:buFont typeface="Wingdings" pitchFamily="2" charset="2"/>
              <a:buChar char="v"/>
            </a:pPr>
            <a:r>
              <a:rPr lang="en-US" sz="2000" dirty="0" smtClean="0"/>
              <a:t>  Nightingale was enlisted to develop better medical care for the wounded soldiers.  Taking a group of 38 nurses, she set out to better the conditions.</a:t>
            </a:r>
          </a:p>
          <a:p>
            <a:pPr>
              <a:buFont typeface="Wingdings" pitchFamily="2" charset="2"/>
              <a:buChar char="v"/>
            </a:pPr>
            <a:endParaRPr lang="en-US" sz="2000" dirty="0"/>
          </a:p>
          <a:p>
            <a:pPr>
              <a:buFont typeface="Wingdings" pitchFamily="2" charset="2"/>
              <a:buChar char="v"/>
            </a:pPr>
            <a:r>
              <a:rPr lang="en-US" sz="2000" dirty="0" smtClean="0"/>
              <a:t>  Nightingale applied her philosophy of, ”…healing, not just caring for the sick, and this reflected a change in nursing practice which persists today.” (Payne, 2010, p8)</a:t>
            </a:r>
          </a:p>
        </p:txBody>
      </p:sp>
      <p:pic>
        <p:nvPicPr>
          <p:cNvPr id="4099" name="Picture 3" descr="C:\Users\sheila\AppData\Local\Microsoft\Windows\Temporary Internet Files\Content.IE5\7QC0BDVM\MC90001472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86400" y="4614062"/>
            <a:ext cx="3048000" cy="22439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228600"/>
            <a:ext cx="6705600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Ms. Nightingale’s philosophy:</a:t>
            </a:r>
          </a:p>
          <a:p>
            <a:pPr lvl="1"/>
            <a:endParaRPr lang="en-US" sz="2000" dirty="0" smtClean="0"/>
          </a:p>
          <a:p>
            <a:pPr lvl="1">
              <a:buFont typeface="Wingdings" pitchFamily="2" charset="2"/>
              <a:buChar char="v"/>
            </a:pPr>
            <a:r>
              <a:rPr lang="en-US" sz="2000" dirty="0" smtClean="0"/>
              <a:t>  </a:t>
            </a:r>
            <a:r>
              <a:rPr lang="en-US" sz="1900" dirty="0" smtClean="0"/>
              <a:t>Environment was essential in the recovery of her patients.</a:t>
            </a:r>
          </a:p>
          <a:p>
            <a:pPr lvl="1">
              <a:buFont typeface="Wingdings" pitchFamily="2" charset="2"/>
              <a:buChar char="v"/>
            </a:pPr>
            <a:endParaRPr lang="en-US" sz="1900" dirty="0"/>
          </a:p>
          <a:p>
            <a:pPr lvl="1">
              <a:buFont typeface="Wingdings" pitchFamily="2" charset="2"/>
              <a:buChar char="v"/>
            </a:pPr>
            <a:r>
              <a:rPr lang="en-US" sz="1900" dirty="0" smtClean="0"/>
              <a:t>  Environmental basics included clean air, clean water, clean  linens, clean bodies, and sunlight.</a:t>
            </a:r>
          </a:p>
          <a:p>
            <a:pPr lvl="1">
              <a:buFont typeface="Wingdings" pitchFamily="2" charset="2"/>
              <a:buChar char="v"/>
            </a:pPr>
            <a:endParaRPr lang="en-US" sz="1900" dirty="0" smtClean="0"/>
          </a:p>
          <a:p>
            <a:pPr lvl="1">
              <a:buFont typeface="Wingdings" pitchFamily="2" charset="2"/>
              <a:buChar char="v"/>
            </a:pPr>
            <a:r>
              <a:rPr lang="en-US" sz="1900" dirty="0" smtClean="0"/>
              <a:t>  She proposed separate institutions for the sick, the insane, the incurable, and children.</a:t>
            </a:r>
          </a:p>
          <a:p>
            <a:pPr lvl="1">
              <a:buFont typeface="Wingdings" pitchFamily="2" charset="2"/>
              <a:buChar char="v"/>
            </a:pPr>
            <a:endParaRPr lang="en-US" sz="1900" dirty="0"/>
          </a:p>
          <a:p>
            <a:pPr lvl="1">
              <a:buFont typeface="Wingdings" pitchFamily="2" charset="2"/>
              <a:buChar char="v"/>
            </a:pPr>
            <a:r>
              <a:rPr lang="en-US" sz="1900" dirty="0" smtClean="0"/>
              <a:t>  She was known for making rounds on the soldiers at night.  She used a lantern when she made rounds thus being dubbed, “Lady of the Lamp.” (Payne, 2010, p8)</a:t>
            </a:r>
            <a:endParaRPr lang="en-US" sz="1900" dirty="0"/>
          </a:p>
          <a:p>
            <a:pPr lvl="2">
              <a:lnSpc>
                <a:spcPct val="200000"/>
              </a:lnSpc>
            </a:pPr>
            <a:endParaRPr lang="en-US" dirty="0" smtClean="0"/>
          </a:p>
          <a:p>
            <a:pPr lvl="2">
              <a:lnSpc>
                <a:spcPct val="200000"/>
              </a:lnSpc>
            </a:pPr>
            <a:endParaRPr lang="en-US" dirty="0" smtClean="0"/>
          </a:p>
        </p:txBody>
      </p:sp>
      <p:pic>
        <p:nvPicPr>
          <p:cNvPr id="3" name="Picture 2" descr="Florence-Nightingale--3959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698876" y="4191000"/>
            <a:ext cx="2292723" cy="2362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52400"/>
            <a:ext cx="754380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The Origin of Nightingale’s Principles</a:t>
            </a:r>
          </a:p>
          <a:p>
            <a:pPr>
              <a:buFont typeface="Wingdings" pitchFamily="2" charset="2"/>
              <a:buChar char="v"/>
            </a:pPr>
            <a:endParaRPr lang="en-US" sz="2800" b="1" dirty="0" smtClean="0"/>
          </a:p>
          <a:p>
            <a:pPr lvl="1">
              <a:buFont typeface="Wingdings" pitchFamily="2" charset="2"/>
              <a:buChar char="v"/>
            </a:pPr>
            <a:r>
              <a:rPr lang="en-US" b="1" dirty="0" smtClean="0"/>
              <a:t> </a:t>
            </a:r>
            <a:r>
              <a:rPr lang="en-US" dirty="0" smtClean="0"/>
              <a:t> In the hospital, during the Crimean War, the death rate was first noted as being 33%.  After Nightingale’s philosophy and principles were applied to the care of the soldiers; the death rate was decreased to 2%.  (Gill &amp; Gill, 2005, p1799-1805)</a:t>
            </a:r>
            <a:r>
              <a:rPr lang="en-US" b="1" dirty="0" smtClean="0"/>
              <a:t>  </a:t>
            </a:r>
          </a:p>
          <a:p>
            <a:pPr lvl="1"/>
            <a:endParaRPr lang="en-US" dirty="0"/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  She instituted the hand washing rule for all nurses and physicians.  She found this to promote infection control.</a:t>
            </a:r>
          </a:p>
          <a:p>
            <a:pPr lvl="1"/>
            <a:endParaRPr lang="en-US" dirty="0" smtClean="0"/>
          </a:p>
          <a:p>
            <a:pPr lvl="1">
              <a:buFont typeface="Wingdings" pitchFamily="2" charset="2"/>
              <a:buChar char="v"/>
            </a:pPr>
            <a:r>
              <a:rPr lang="en-US" dirty="0"/>
              <a:t> </a:t>
            </a:r>
            <a:r>
              <a:rPr lang="en-US" dirty="0" smtClean="0"/>
              <a:t> She recorded her observations of progresses and failures of patients.  This process created statistical information which served as Evidence Based Practice.</a:t>
            </a:r>
          </a:p>
          <a:p>
            <a:pPr lvl="1"/>
            <a:endParaRPr lang="en-US" dirty="0" smtClean="0"/>
          </a:p>
        </p:txBody>
      </p:sp>
      <p:pic>
        <p:nvPicPr>
          <p:cNvPr id="7" name="Picture 6" descr="nightingale185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19800" y="3886200"/>
            <a:ext cx="2778369" cy="2667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781800" y="6488668"/>
            <a:ext cx="242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28601"/>
            <a:ext cx="8153400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Evidence Based Practice</a:t>
            </a:r>
          </a:p>
          <a:p>
            <a:endParaRPr lang="en-US" sz="2400" b="1" dirty="0" smtClean="0"/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  Through nightly observation, of the sickest soldiers, Nightingale recorded the progresses and failures of the nursing processes used. These outcomes became known as statistics.</a:t>
            </a:r>
          </a:p>
          <a:p>
            <a:pPr>
              <a:buFont typeface="Wingdings" pitchFamily="2" charset="2"/>
              <a:buChar char="v"/>
            </a:pPr>
            <a:endParaRPr lang="en-US" dirty="0"/>
          </a:p>
          <a:p>
            <a:pPr lvl="1">
              <a:buFont typeface="Wingdings" pitchFamily="2" charset="2"/>
              <a:buChar char="v"/>
            </a:pPr>
            <a:r>
              <a:rPr lang="en-US" dirty="0"/>
              <a:t> </a:t>
            </a:r>
            <a:r>
              <a:rPr lang="en-US" dirty="0" smtClean="0"/>
              <a:t> Through research, education and positive outcomes, Ms. Nightingale established the groundwork for Evidence Based Practice.</a:t>
            </a:r>
          </a:p>
          <a:p>
            <a:pPr>
              <a:buFont typeface="Wingdings" pitchFamily="2" charset="2"/>
              <a:buChar char="v"/>
            </a:pPr>
            <a:endParaRPr lang="en-US" dirty="0"/>
          </a:p>
          <a:p>
            <a:pPr lvl="1">
              <a:buFont typeface="Wingdings" pitchFamily="2" charset="2"/>
              <a:buChar char="v"/>
            </a:pPr>
            <a:r>
              <a:rPr lang="en-US" dirty="0"/>
              <a:t> </a:t>
            </a:r>
            <a:r>
              <a:rPr lang="en-US" dirty="0" smtClean="0"/>
              <a:t> According to Ms. Nightingale, “What you want are facts, not opinions…”  (Monro, 2010, p 315-317)</a:t>
            </a:r>
          </a:p>
          <a:p>
            <a:pPr lvl="1">
              <a:buFont typeface="Wingdings" pitchFamily="2" charset="2"/>
              <a:buChar char="v"/>
            </a:pPr>
            <a:endParaRPr lang="en-US" dirty="0" smtClean="0"/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  She demanded excellence</a:t>
            </a:r>
          </a:p>
          <a:p>
            <a:pPr lvl="1"/>
            <a:r>
              <a:rPr lang="en-US" dirty="0" smtClean="0"/>
              <a:t>      and respect for and from</a:t>
            </a:r>
          </a:p>
          <a:p>
            <a:pPr lvl="1"/>
            <a:r>
              <a:rPr lang="en-US" dirty="0" smtClean="0"/>
              <a:t>      her nurses. She did not</a:t>
            </a:r>
          </a:p>
          <a:p>
            <a:pPr lvl="1"/>
            <a:r>
              <a:rPr lang="en-US" dirty="0" smtClean="0"/>
              <a:t>      settle for mediocrity.</a:t>
            </a:r>
          </a:p>
          <a:p>
            <a:pPr>
              <a:buFont typeface="Wingdings" pitchFamily="2" charset="2"/>
              <a:buChar char="v"/>
            </a:pPr>
            <a:endParaRPr lang="en-US" dirty="0"/>
          </a:p>
          <a:p>
            <a:pPr>
              <a:buFont typeface="Wingdings" pitchFamily="2" charset="2"/>
              <a:buChar char="v"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3074" name="Picture 2" descr="C:\Users\sheila\AppData\Local\Microsoft\Windows\Temporary Internet Files\Low\Content.IE5\76NUZ270\nightpiechart2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14800" y="3657600"/>
            <a:ext cx="4772025" cy="29241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228600"/>
            <a:ext cx="7391400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Nightingale the Teacher</a:t>
            </a:r>
          </a:p>
          <a:p>
            <a:endParaRPr lang="en-US" b="1" dirty="0" smtClean="0"/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  Ms. Nightingale founded a training school for nurses at  St. Thomas Hospital, where she attracted well-educated, dedicated women. (thefreedictionary.com)</a:t>
            </a:r>
          </a:p>
          <a:p>
            <a:endParaRPr lang="en-US" dirty="0" smtClean="0"/>
          </a:p>
          <a:p>
            <a:pPr>
              <a:buFont typeface="Wingdings" pitchFamily="2" charset="2"/>
              <a:buChar char="v"/>
            </a:pPr>
            <a:r>
              <a:rPr lang="en-US" b="1" dirty="0" smtClean="0"/>
              <a:t>  She believed </a:t>
            </a:r>
            <a:r>
              <a:rPr lang="en-US" dirty="0" smtClean="0"/>
              <a:t>textbooks were inappropriate </a:t>
            </a:r>
          </a:p>
          <a:p>
            <a:r>
              <a:rPr lang="en-US" dirty="0" smtClean="0"/>
              <a:t> for teaching the “handicraft” of nursing.</a:t>
            </a:r>
          </a:p>
          <a:p>
            <a:pPr>
              <a:buFont typeface="Wingdings" pitchFamily="2" charset="2"/>
              <a:buChar char="v"/>
            </a:pPr>
            <a:endParaRPr lang="en-US" dirty="0" smtClean="0"/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  According to A. Attewell, Nightingale stated </a:t>
            </a:r>
          </a:p>
          <a:p>
            <a:r>
              <a:rPr lang="en-US" dirty="0" smtClean="0"/>
              <a:t>that, "practitioners made the best teachers.”</a:t>
            </a:r>
          </a:p>
          <a:p>
            <a:r>
              <a:rPr lang="en-US" dirty="0" smtClean="0"/>
              <a:t>(Attewell, 1998)</a:t>
            </a:r>
          </a:p>
          <a:p>
            <a:endParaRPr lang="en-US" dirty="0" smtClean="0"/>
          </a:p>
          <a:p>
            <a:pPr>
              <a:buFont typeface="Wingdings" pitchFamily="2" charset="2"/>
              <a:buChar char="v"/>
            </a:pPr>
            <a:r>
              <a:rPr lang="en-US" b="1" dirty="0" smtClean="0"/>
              <a:t>  Ms. Nightingale also b</a:t>
            </a:r>
            <a:r>
              <a:rPr lang="en-US" dirty="0" smtClean="0"/>
              <a:t>elieved that once </a:t>
            </a:r>
          </a:p>
          <a:p>
            <a:r>
              <a:rPr lang="en-US" dirty="0" smtClean="0"/>
              <a:t>a nurse had “learned to learn”, the process </a:t>
            </a:r>
          </a:p>
          <a:p>
            <a:r>
              <a:rPr lang="en-US" dirty="0" smtClean="0"/>
              <a:t>should be continued beyond the formal </a:t>
            </a:r>
          </a:p>
          <a:p>
            <a:r>
              <a:rPr lang="en-US" dirty="0" smtClean="0"/>
              <a:t>training. (Attewell, 1998)</a:t>
            </a:r>
          </a:p>
          <a:p>
            <a:r>
              <a:rPr lang="en-US" b="1" dirty="0" smtClean="0"/>
              <a:t> </a:t>
            </a:r>
            <a:endParaRPr lang="en-US" b="1" dirty="0"/>
          </a:p>
        </p:txBody>
      </p:sp>
      <p:pic>
        <p:nvPicPr>
          <p:cNvPr id="3" name="Picture 2" descr="6276740-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43600" y="1981200"/>
            <a:ext cx="2895600" cy="4191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381000"/>
            <a:ext cx="73914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Implementation of Nightingale’s Foundations in Modern Nursing</a:t>
            </a:r>
          </a:p>
          <a:p>
            <a:pPr>
              <a:buFont typeface="Wingdings" pitchFamily="2" charset="2"/>
              <a:buChar char="v"/>
            </a:pPr>
            <a:endParaRPr lang="en-US" b="1" dirty="0"/>
          </a:p>
          <a:p>
            <a:pPr lvl="1">
              <a:buFont typeface="Wingdings" pitchFamily="2" charset="2"/>
              <a:buChar char="v"/>
            </a:pPr>
            <a:r>
              <a:rPr lang="en-US" sz="2400" b="1" dirty="0" smtClean="0"/>
              <a:t>  Today in healthcare facilities, patient outcomes are continually monitored.</a:t>
            </a:r>
          </a:p>
          <a:p>
            <a:r>
              <a:rPr lang="en-US" sz="2400" b="1" dirty="0" smtClean="0"/>
              <a:t>  </a:t>
            </a:r>
          </a:p>
          <a:p>
            <a:pPr lvl="1">
              <a:buFont typeface="Wingdings" pitchFamily="2" charset="2"/>
              <a:buChar char="v"/>
            </a:pPr>
            <a:r>
              <a:rPr lang="en-US" sz="2400" b="1" dirty="0"/>
              <a:t> </a:t>
            </a:r>
            <a:r>
              <a:rPr lang="en-US" sz="2400" b="1" dirty="0" smtClean="0"/>
              <a:t> Medical facilities are monitored by government agencies.</a:t>
            </a:r>
          </a:p>
          <a:p>
            <a:pPr lvl="1">
              <a:buFont typeface="Wingdings" pitchFamily="2" charset="2"/>
              <a:buChar char="v"/>
            </a:pPr>
            <a:endParaRPr lang="en-US" sz="2400" b="1" dirty="0"/>
          </a:p>
          <a:p>
            <a:pPr lvl="1">
              <a:buFont typeface="Wingdings" pitchFamily="2" charset="2"/>
              <a:buChar char="v"/>
            </a:pPr>
            <a:r>
              <a:rPr lang="en-US" sz="2400" b="1" dirty="0" smtClean="0"/>
              <a:t>  Nightingale’s principles are demonstrated today through the processes of hygiene, infection control, healing environment, and Evidence Based Practice  monitoring.</a:t>
            </a:r>
          </a:p>
          <a:p>
            <a:pPr lvl="1">
              <a:buFont typeface="Wingdings" pitchFamily="2" charset="2"/>
              <a:buChar char="v"/>
            </a:pPr>
            <a:endParaRPr lang="en-US" sz="2400" b="1" dirty="0"/>
          </a:p>
          <a:p>
            <a:pPr lvl="1"/>
            <a:endParaRPr lang="en-US" sz="2400" b="1" dirty="0" smtClean="0"/>
          </a:p>
        </p:txBody>
      </p:sp>
      <p:pic>
        <p:nvPicPr>
          <p:cNvPr id="1028" name="Picture 4" descr="C:\Users\sheila\AppData\Local\Microsoft\Windows\Temporary Internet Files\Content.IE5\KGEU29OU\MC900229701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4200" y="5029200"/>
            <a:ext cx="1756562" cy="16175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480</TotalTime>
  <Words>1080</Words>
  <Application>Microsoft Office PowerPoint</Application>
  <PresentationFormat>On-screen Show (4:3)</PresentationFormat>
  <Paragraphs>140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Origin of Evidence Based Practice Nursing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Conclusion</vt:lpstr>
      <vt:lpstr>References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Origin of Evidence Based Practice Nursing</dc:title>
  <dc:creator>sheila roth</dc:creator>
  <cp:lastModifiedBy>Carle</cp:lastModifiedBy>
  <cp:revision>96</cp:revision>
  <dcterms:created xsi:type="dcterms:W3CDTF">2010-09-17T21:24:06Z</dcterms:created>
  <dcterms:modified xsi:type="dcterms:W3CDTF">2010-09-21T22:35:31Z</dcterms:modified>
</cp:coreProperties>
</file>