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72" r:id="rId5"/>
    <p:sldId id="276" r:id="rId6"/>
    <p:sldId id="277" r:id="rId7"/>
    <p:sldId id="259" r:id="rId8"/>
    <p:sldId id="261" r:id="rId9"/>
    <p:sldId id="262" r:id="rId10"/>
    <p:sldId id="264" r:id="rId11"/>
    <p:sldId id="274" r:id="rId12"/>
    <p:sldId id="275" r:id="rId13"/>
    <p:sldId id="278" r:id="rId14"/>
    <p:sldId id="279" r:id="rId15"/>
    <p:sldId id="280" r:id="rId16"/>
    <p:sldId id="271"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65" autoAdjust="0"/>
  </p:normalViewPr>
  <p:slideViewPr>
    <p:cSldViewPr>
      <p:cViewPr varScale="1">
        <p:scale>
          <a:sx n="47" d="100"/>
          <a:sy n="47" d="100"/>
        </p:scale>
        <p:origin x="-108" y="-3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4F507121-D00F-481D-8844-0F23C6DA983E}" type="datetimeFigureOut">
              <a:rPr lang="en-US"/>
              <a:pPr/>
              <a:t>2/23/2011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DD96C21-2F05-4403-95BF-913FAEF89C28}" type="slidenum">
              <a:rPr lang="en-US"/>
              <a:pPr/>
              <a:t>‹#›</a:t>
            </a:fld>
            <a:endParaRPr lang="en-US"/>
          </a:p>
        </p:txBody>
      </p:sp>
    </p:spTree>
    <p:extLst>
      <p:ext uri="{BB962C8B-B14F-4D97-AF65-F5344CB8AC3E}">
        <p14:creationId xmlns:p14="http://schemas.microsoft.com/office/powerpoint/2010/main" val="39132266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earch.ebscohost.com/login.aspx?direct=true&amp;db=rzh&amp;AN=1989094611&amp;site=ehost-live&amp;scope=sit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earch.ebscohost.com/login.aspx?direct=true&amp;db=rzh&amp;AN=1989094611&amp;site=ehost-live&amp;scope=site"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Introduction</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What we here to talk about today is Dorothea Orem theories. Although she has couple of theories out there we will be focusing on the Self-care Deficit Theory. But before we go into that, what is a nursing theory? A nursing theory is a combine knowledge that guides nursing practices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P. &amp;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B., 1986, pp. 180-183). First, we will talk about Dorothea Orem’s biography and achievements, then we will talk about how the theory came to be, the general theory of  nursing, how the theory focused on the basic concepts of nursing; person, environment and health, and lastly how to promote and maintain self care. </a:t>
            </a:r>
          </a:p>
          <a:p>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P. &amp;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B. (1987). </a:t>
            </a:r>
            <a:r>
              <a:rPr lang="en-US" sz="1200" i="1" kern="1200" dirty="0" smtClean="0">
                <a:solidFill>
                  <a:schemeClr val="tx1"/>
                </a:solidFill>
                <a:effectLst/>
                <a:latin typeface="+mn-lt"/>
                <a:ea typeface="+mn-ea"/>
                <a:cs typeface="+mn-cs"/>
              </a:rPr>
              <a:t>The changing image of the nurse</a:t>
            </a:r>
            <a:r>
              <a:rPr lang="en-US" sz="1200" kern="1200" dirty="0" smtClean="0">
                <a:solidFill>
                  <a:schemeClr val="tx1"/>
                </a:solidFill>
                <a:effectLst/>
                <a:latin typeface="+mn-lt"/>
                <a:ea typeface="+mn-ea"/>
                <a:cs typeface="+mn-cs"/>
              </a:rPr>
              <a:t> (pp. 183-195). Menlo Park,</a:t>
            </a:r>
          </a:p>
          <a:p>
            <a:r>
              <a:rPr lang="en-US" sz="1200" kern="1200" dirty="0" smtClean="0">
                <a:solidFill>
                  <a:schemeClr val="tx1"/>
                </a:solidFill>
                <a:effectLst/>
                <a:latin typeface="+mn-lt"/>
                <a:ea typeface="+mn-ea"/>
                <a:cs typeface="+mn-cs"/>
              </a:rPr>
              <a:t>CA: Addison Wesley Publishing Company</a:t>
            </a: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a:t>
            </a:fld>
            <a:endParaRPr lang="en-US"/>
          </a:p>
        </p:txBody>
      </p:sp>
    </p:spTree>
    <p:extLst>
      <p:ext uri="{BB962C8B-B14F-4D97-AF65-F5344CB8AC3E}">
        <p14:creationId xmlns:p14="http://schemas.microsoft.com/office/powerpoint/2010/main" val="3951007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lvl="0"/>
            <a:r>
              <a:rPr lang="en-US" sz="1200" i="1" kern="1200" dirty="0" smtClean="0">
                <a:solidFill>
                  <a:schemeClr val="tx1"/>
                </a:solidFill>
                <a:effectLst/>
                <a:latin typeface="+mn-lt"/>
                <a:ea typeface="+mn-ea"/>
                <a:cs typeface="+mn-cs"/>
              </a:rPr>
              <a:t>Self-Care Deficit = need &gt; ability </a:t>
            </a:r>
            <a:endParaRPr lang="en-US" sz="1200" kern="1200" dirty="0" smtClean="0">
              <a:solidFill>
                <a:schemeClr val="tx1"/>
              </a:solidFill>
              <a:effectLst/>
              <a:latin typeface="+mn-lt"/>
              <a:ea typeface="+mn-ea"/>
              <a:cs typeface="+mn-cs"/>
            </a:endParaRPr>
          </a:p>
          <a:p>
            <a:pPr lvl="0"/>
            <a:r>
              <a:rPr lang="en-US" sz="1200" i="1" kern="1200" dirty="0" smtClean="0">
                <a:solidFill>
                  <a:schemeClr val="tx1"/>
                </a:solidFill>
                <a:effectLst/>
                <a:latin typeface="+mn-lt"/>
                <a:ea typeface="+mn-ea"/>
                <a:cs typeface="+mn-cs"/>
              </a:rPr>
              <a:t> Affecting variables</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Self-care agency</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Therapeutic demands</a:t>
            </a:r>
            <a:endParaRPr lang="en-US" sz="1200" kern="1200" dirty="0" smtClean="0">
              <a:solidFill>
                <a:schemeClr val="tx1"/>
              </a:solidFill>
              <a:effectLst/>
              <a:latin typeface="+mn-lt"/>
              <a:ea typeface="+mn-ea"/>
              <a:cs typeface="+mn-cs"/>
            </a:endParaRPr>
          </a:p>
          <a:p>
            <a:pPr lvl="0"/>
            <a:r>
              <a:rPr lang="en-US" sz="1200" i="1" kern="1200" dirty="0" smtClean="0">
                <a:solidFill>
                  <a:schemeClr val="tx1"/>
                </a:solidFill>
                <a:effectLst/>
                <a:latin typeface="+mn-lt"/>
                <a:ea typeface="+mn-ea"/>
                <a:cs typeface="+mn-cs"/>
              </a:rPr>
              <a:t>5 Nursing Assisted Methods</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Acting/doing for</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Guiding</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Teaching</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Supporting</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Enabling environment</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Nursing system enacts nurses to:</a:t>
            </a:r>
          </a:p>
          <a:p>
            <a:pPr lvl="1"/>
            <a:r>
              <a:rPr lang="en-US" sz="1200" i="1" kern="1200" dirty="0" smtClean="0">
                <a:solidFill>
                  <a:schemeClr val="tx1"/>
                </a:solidFill>
                <a:effectLst/>
                <a:latin typeface="+mn-lt"/>
                <a:ea typeface="+mn-ea"/>
                <a:cs typeface="+mn-cs"/>
              </a:rPr>
              <a:t>Prescribe</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Design</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Provide</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Three types of nursing systems</a:t>
            </a:r>
          </a:p>
          <a:p>
            <a:pPr lvl="1"/>
            <a:r>
              <a:rPr lang="en-US" sz="1200" i="1" kern="1200" dirty="0" smtClean="0">
                <a:solidFill>
                  <a:schemeClr val="tx1"/>
                </a:solidFill>
                <a:effectLst/>
                <a:latin typeface="+mn-lt"/>
                <a:ea typeface="+mn-ea"/>
                <a:cs typeface="+mn-cs"/>
              </a:rPr>
              <a:t>Wholly compensatory</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Partly compensatory</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Supportive- educative (developmental)</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Self-care deficit is when the need exceeds the person’s ability. There are two variable that affect the self-care deficit: the self-care agency and therapeutic demands. Self-care agency is the person while therapeutic demands are the demands that the assisting person must or tries to provide to the person.</a:t>
            </a:r>
          </a:p>
          <a:p>
            <a:r>
              <a:rPr lang="en-US" sz="1200" kern="1200" dirty="0" smtClean="0">
                <a:solidFill>
                  <a:schemeClr val="tx1"/>
                </a:solidFill>
                <a:effectLst/>
                <a:latin typeface="+mn-lt"/>
                <a:ea typeface="+mn-ea"/>
                <a:cs typeface="+mn-cs"/>
              </a:rPr>
              <a:t>There are 5 ways that nurses can help the patient: acting/doing for, guiding, teaching, supporting and enabling environment. The assisting person can do the task for the person, guide them in the task. Teach the person the activity or need or support them and creating a therapeutic environment.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nurse helps the patient also by prescribing through a possible nursing diagnosis. Design a care plan and provide help. There are three types of nursing systems: 1) wholly compensatory meaning that the person needs full assistance, 2) there is a sharing of the task between the patient and the person providing  assistance, 3) supportive-educative means that the person is can complete or achieve the activity with the support of the assisting person.</a:t>
            </a:r>
          </a:p>
          <a:p>
            <a:r>
              <a:rPr lang="en-US" sz="1200" b="1" u="sng" kern="1200" dirty="0" err="1" smtClean="0">
                <a:solidFill>
                  <a:schemeClr val="tx1"/>
                </a:solidFill>
                <a:effectLst/>
                <a:latin typeface="+mn-lt"/>
                <a:ea typeface="+mn-ea"/>
                <a:cs typeface="+mn-cs"/>
              </a:rPr>
              <a:t>Kozier</a:t>
            </a:r>
            <a:r>
              <a:rPr lang="en-US" sz="1200" b="1" u="sng" kern="1200" dirty="0" smtClean="0">
                <a:solidFill>
                  <a:schemeClr val="tx1"/>
                </a:solidFill>
                <a:effectLst/>
                <a:latin typeface="+mn-lt"/>
                <a:ea typeface="+mn-ea"/>
                <a:cs typeface="+mn-cs"/>
              </a:rPr>
              <a:t>, B., </a:t>
            </a:r>
            <a:r>
              <a:rPr lang="en-US" sz="1200" b="1" u="sng" kern="1200" dirty="0" err="1" smtClean="0">
                <a:solidFill>
                  <a:schemeClr val="tx1"/>
                </a:solidFill>
                <a:effectLst/>
                <a:latin typeface="+mn-lt"/>
                <a:ea typeface="+mn-ea"/>
                <a:cs typeface="+mn-cs"/>
              </a:rPr>
              <a:t>Erb,G</a:t>
            </a:r>
            <a:r>
              <a:rPr lang="en-US" sz="1200" b="1" u="sng" kern="1200" dirty="0" smtClean="0">
                <a:solidFill>
                  <a:schemeClr val="tx1"/>
                </a:solidFill>
                <a:effectLst/>
                <a:latin typeface="+mn-lt"/>
                <a:ea typeface="+mn-ea"/>
                <a:cs typeface="+mn-cs"/>
              </a:rPr>
              <a:t>.,&amp; </a:t>
            </a:r>
            <a:r>
              <a:rPr lang="en-US" sz="1200" b="1" u="sng" kern="1200" dirty="0" err="1" smtClean="0">
                <a:solidFill>
                  <a:schemeClr val="tx1"/>
                </a:solidFill>
                <a:effectLst/>
                <a:latin typeface="+mn-lt"/>
                <a:ea typeface="+mn-ea"/>
                <a:cs typeface="+mn-cs"/>
              </a:rPr>
              <a:t>Blais</a:t>
            </a:r>
            <a:r>
              <a:rPr lang="en-US" sz="1200" b="1" u="sng" kern="1200" dirty="0" smtClean="0">
                <a:solidFill>
                  <a:schemeClr val="tx1"/>
                </a:solidFill>
                <a:effectLst/>
                <a:latin typeface="+mn-lt"/>
                <a:ea typeface="+mn-ea"/>
                <a:cs typeface="+mn-cs"/>
              </a:rPr>
              <a:t>, K. (1997). Professional nursing practice: Concepts and perspectives. </a:t>
            </a:r>
            <a:r>
              <a:rPr lang="en-US" sz="1200" b="1" u="sng" kern="1200" smtClean="0">
                <a:solidFill>
                  <a:schemeClr val="tx1"/>
                </a:solidFill>
                <a:effectLst/>
                <a:latin typeface="+mn-lt"/>
                <a:ea typeface="+mn-ea"/>
                <a:cs typeface="+mn-cs"/>
              </a:rPr>
              <a:t>Menlo Park, CA: Addison Wesley Longman</a:t>
            </a:r>
            <a:endParaRPr lang="en-US" sz="1200" kern="1200" smtClean="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10"/>
          </p:nvPr>
        </p:nvSpPr>
        <p:spPr/>
        <p:txBody>
          <a:bodyPr/>
          <a:lstStyle/>
          <a:p>
            <a:fld id="{BDD96C21-2F05-4403-95BF-913FAEF89C28}" type="slidenum">
              <a:rPr lang="en-US" smtClean="0"/>
              <a:pPr/>
              <a:t>10</a:t>
            </a:fld>
            <a:endParaRPr lang="en-US"/>
          </a:p>
        </p:txBody>
      </p:sp>
    </p:spTree>
    <p:extLst>
      <p:ext uri="{BB962C8B-B14F-4D97-AF65-F5344CB8AC3E}">
        <p14:creationId xmlns:p14="http://schemas.microsoft.com/office/powerpoint/2010/main" val="3007588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 </a:t>
            </a:r>
            <a:r>
              <a:rPr lang="en-US" b="1" dirty="0" smtClean="0"/>
              <a:t>Person:</a:t>
            </a:r>
            <a:endParaRPr lang="en-US" dirty="0" smtClean="0"/>
          </a:p>
          <a:p>
            <a:r>
              <a:rPr lang="en-US" dirty="0" smtClean="0"/>
              <a:t>-Seen as an open system that is active.</a:t>
            </a:r>
          </a:p>
          <a:p>
            <a:r>
              <a:rPr lang="en-US" dirty="0" smtClean="0"/>
              <a:t>Person receives, stores and exchange information. To Orem, a person is a whole unit that if functioning biologically and socially in unison. Orem viewed a person as having capacity for self knowledge and thus: (</a:t>
            </a:r>
            <a:r>
              <a:rPr lang="en-US" dirty="0" err="1" smtClean="0"/>
              <a:t>Hanucharunkul</a:t>
            </a:r>
            <a:r>
              <a:rPr lang="en-US" dirty="0" smtClean="0"/>
              <a:t>, 1989. pp. 366-367)</a:t>
            </a:r>
          </a:p>
          <a:p>
            <a:r>
              <a:rPr lang="en-US" dirty="0" smtClean="0"/>
              <a:t>-Master of his/her destiny</a:t>
            </a:r>
          </a:p>
          <a:p>
            <a:r>
              <a:rPr lang="en-US" dirty="0" smtClean="0"/>
              <a:t>A person has strength can made him/her a self care agent. Hence promote or initiate activities geared towards well being. (</a:t>
            </a:r>
            <a:r>
              <a:rPr lang="en-US" dirty="0" err="1" smtClean="0"/>
              <a:t>Hanucharunkul</a:t>
            </a:r>
            <a:r>
              <a:rPr lang="en-US" dirty="0" smtClean="0"/>
              <a:t>, 1989. pp. 367)</a:t>
            </a:r>
          </a:p>
          <a:p>
            <a:r>
              <a:rPr lang="en-US" b="1" dirty="0" smtClean="0"/>
              <a:t>Health:</a:t>
            </a:r>
            <a:endParaRPr lang="en-US" dirty="0" smtClean="0"/>
          </a:p>
          <a:p>
            <a:r>
              <a:rPr lang="en-US" dirty="0" smtClean="0"/>
              <a:t>-Orem (1985). Defines health as “ a state of wholesome or integrity of human being” (</a:t>
            </a:r>
            <a:r>
              <a:rPr lang="en-US" dirty="0" err="1" smtClean="0"/>
              <a:t>Hanucharunkul</a:t>
            </a:r>
            <a:r>
              <a:rPr lang="en-US" dirty="0" smtClean="0"/>
              <a:t>, 1989. p. 367). That means functionally and structurally sound. This implies the absence of sign and symptoms of disease which is similar to medical diagnosis. She considers health functional and relates it to the physiological, psychological, interpersonal, and social aspect. (</a:t>
            </a:r>
            <a:r>
              <a:rPr lang="en-US" dirty="0" err="1" smtClean="0"/>
              <a:t>Hanucharunkul</a:t>
            </a:r>
            <a:r>
              <a:rPr lang="en-US" dirty="0" smtClean="0"/>
              <a:t>, 1989. pp. 367-368)</a:t>
            </a:r>
          </a:p>
          <a:p>
            <a:r>
              <a:rPr lang="en-US" dirty="0" smtClean="0"/>
              <a:t>Health makes us human, thus as society in general and as nurses in particular, it is our responsibility to  reduce self-care deficit by promoting self care at therapeutic level on a continuous bases to guarantee good health for all while taking the environment into consideration. (</a:t>
            </a:r>
            <a:r>
              <a:rPr lang="en-US" dirty="0" err="1" smtClean="0"/>
              <a:t>Hanucharunkul</a:t>
            </a:r>
            <a:r>
              <a:rPr lang="en-US" dirty="0" smtClean="0"/>
              <a:t>, 1989. pp. 367-368)</a:t>
            </a:r>
          </a:p>
          <a:p>
            <a:r>
              <a:rPr lang="en-US" dirty="0" smtClean="0"/>
              <a:t> </a:t>
            </a:r>
          </a:p>
          <a:p>
            <a:r>
              <a:rPr lang="en-US" b="1" dirty="0" smtClean="0"/>
              <a:t>Reference:</a:t>
            </a:r>
            <a:endParaRPr lang="en-US" dirty="0" smtClean="0"/>
          </a:p>
          <a:p>
            <a:r>
              <a:rPr lang="en-US" dirty="0" err="1" smtClean="0"/>
              <a:t>Hanucharurnkul</a:t>
            </a:r>
            <a:r>
              <a:rPr lang="en-US" dirty="0" smtClean="0"/>
              <a:t>, S. (1989). Comparative analysis of Orem's and King's theories. </a:t>
            </a:r>
            <a:r>
              <a:rPr lang="en-US" i="1" dirty="0" smtClean="0"/>
              <a:t>Journal of Advanced Nursing</a:t>
            </a:r>
            <a:r>
              <a:rPr lang="en-US" dirty="0" smtClean="0"/>
              <a:t>, 14(5), 365-372. Retrieved from </a:t>
            </a:r>
            <a:r>
              <a:rPr lang="en-US" dirty="0" smtClean="0">
                <a:hlinkClick r:id="rId3"/>
              </a:rPr>
              <a:t>http://search.ebscohost.com/login.aspx?direct=true&amp;db=rzh&amp;AN=1989094611&amp;site=ehost-live&amp;scope=site</a:t>
            </a:r>
            <a:endParaRPr lang="en-US" dirty="0" smtClean="0"/>
          </a:p>
          <a:p>
            <a:pPr>
              <a:spcBef>
                <a:spcPct val="0"/>
              </a:spcBef>
            </a:pPr>
            <a:endParaRPr lang="en-US" dirty="0" smtClean="0"/>
          </a:p>
        </p:txBody>
      </p:sp>
      <p:sp>
        <p:nvSpPr>
          <p:cNvPr id="20484" name="Slide Number Placeholder 3"/>
          <p:cNvSpPr>
            <a:spLocks noGrp="1"/>
          </p:cNvSpPr>
          <p:nvPr>
            <p:ph type="sldNum" sz="quarter" idx="5"/>
          </p:nvPr>
        </p:nvSpPr>
        <p:spPr bwMode="auto">
          <a:noFill/>
          <a:ln>
            <a:miter lim="800000"/>
            <a:headEnd/>
            <a:tailEnd/>
          </a:ln>
        </p:spPr>
        <p:txBody>
          <a:bodyPr/>
          <a:lstStyle/>
          <a:p>
            <a:fld id="{EC764AB7-E386-4769-B43B-93D77AE4CDFB}"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smtClean="0"/>
              <a:t>Environment</a:t>
            </a:r>
            <a:endParaRPr lang="en-US" dirty="0" smtClean="0"/>
          </a:p>
          <a:p>
            <a:r>
              <a:rPr lang="en-US" dirty="0" smtClean="0"/>
              <a:t>Chitty and Black (2011) – Environment is supra-system (p. 273).</a:t>
            </a:r>
          </a:p>
          <a:p>
            <a:r>
              <a:rPr lang="en-US" dirty="0" smtClean="0"/>
              <a:t>-Physical and psychosocial</a:t>
            </a:r>
          </a:p>
          <a:p>
            <a:r>
              <a:rPr lang="en-US" dirty="0" smtClean="0"/>
              <a:t>Motivate a person to attain set goals. It can equally force a change in behavior through adapting it or living a healthy lifestyle. It provides the medium for patient and nurse relationship formation. (</a:t>
            </a:r>
            <a:r>
              <a:rPr lang="en-US" dirty="0" err="1" smtClean="0"/>
              <a:t>Hanucharunkul</a:t>
            </a:r>
            <a:r>
              <a:rPr lang="en-US" dirty="0" smtClean="0"/>
              <a:t>, 1989. p. 368)</a:t>
            </a:r>
          </a:p>
          <a:p>
            <a:r>
              <a:rPr lang="en-US" dirty="0" smtClean="0"/>
              <a:t>-Nurse patient interaction</a:t>
            </a:r>
          </a:p>
          <a:p>
            <a:r>
              <a:rPr lang="en-US" dirty="0" smtClean="0"/>
              <a:t>The nurse encourages patients to set goals that are feasible and achieve them. The nurse helps in the development of person and thus builds a better nurse client relationship.</a:t>
            </a:r>
          </a:p>
          <a:p>
            <a:r>
              <a:rPr lang="en-US" b="1" dirty="0" smtClean="0"/>
              <a:t>Nursing:</a:t>
            </a:r>
            <a:endParaRPr lang="en-US" dirty="0" smtClean="0"/>
          </a:p>
          <a:p>
            <a:r>
              <a:rPr lang="en-US" dirty="0" smtClean="0"/>
              <a:t>-provide care for its society</a:t>
            </a:r>
          </a:p>
          <a:p>
            <a:r>
              <a:rPr lang="en-US" dirty="0" smtClean="0"/>
              <a:t>Double in action and assistance. Provide assistance with patients’ needs and goals. Promote patients as self care agent, formulate teaching for patients. (</a:t>
            </a:r>
            <a:r>
              <a:rPr lang="en-US" dirty="0" err="1" smtClean="0"/>
              <a:t>Hanucharunkul</a:t>
            </a:r>
            <a:r>
              <a:rPr lang="en-US" dirty="0" smtClean="0"/>
              <a:t>, 1989. p. 369)</a:t>
            </a:r>
          </a:p>
          <a:p>
            <a:r>
              <a:rPr lang="en-US" dirty="0" smtClean="0"/>
              <a:t>-Focus is on individual care</a:t>
            </a:r>
          </a:p>
          <a:p>
            <a:r>
              <a:rPr lang="en-US" dirty="0" smtClean="0"/>
              <a:t>Interventions are tailored to individual especially with self care deficits. With long term goals of promoting the patient’s individual self care. (</a:t>
            </a:r>
            <a:r>
              <a:rPr lang="en-US" dirty="0" err="1" smtClean="0"/>
              <a:t>Hanucharunkul</a:t>
            </a:r>
            <a:r>
              <a:rPr lang="en-US" dirty="0" smtClean="0"/>
              <a:t>, 1989. p. 369)</a:t>
            </a:r>
          </a:p>
          <a:p>
            <a:r>
              <a:rPr lang="en-US" dirty="0" smtClean="0"/>
              <a:t> </a:t>
            </a:r>
          </a:p>
          <a:p>
            <a:r>
              <a:rPr lang="en-US" dirty="0" smtClean="0"/>
              <a:t> </a:t>
            </a:r>
          </a:p>
          <a:p>
            <a:r>
              <a:rPr lang="en-US" b="1" dirty="0" smtClean="0"/>
              <a:t>Reference</a:t>
            </a:r>
            <a:endParaRPr lang="en-US" dirty="0" smtClean="0"/>
          </a:p>
          <a:p>
            <a:r>
              <a:rPr lang="en-US" dirty="0" smtClean="0"/>
              <a:t>Chitty, K. K, &amp; Black, P. B. (2011). </a:t>
            </a:r>
            <a:r>
              <a:rPr lang="en-US" i="1" dirty="0" smtClean="0"/>
              <a:t>Professional nursing concepts &amp; challenges</a:t>
            </a:r>
            <a:r>
              <a:rPr lang="en-US" dirty="0" smtClean="0"/>
              <a:t> (6th Ed).            Maryland Heights, MI: Saunders Elsevier.</a:t>
            </a:r>
          </a:p>
          <a:p>
            <a:r>
              <a:rPr lang="en-US" dirty="0" err="1" smtClean="0"/>
              <a:t>Hanucharurnkul</a:t>
            </a:r>
            <a:r>
              <a:rPr lang="en-US" dirty="0" smtClean="0"/>
              <a:t>, S. (1989). Comparative analysis of Orem's and King's theories. </a:t>
            </a:r>
            <a:r>
              <a:rPr lang="en-US" i="1" dirty="0" smtClean="0"/>
              <a:t>Journal of           Advanced Nursing</a:t>
            </a:r>
            <a:r>
              <a:rPr lang="en-US" dirty="0" smtClean="0"/>
              <a:t>, 14(5), 365-372. Retrieved from </a:t>
            </a:r>
            <a:r>
              <a:rPr lang="en-US" dirty="0" smtClean="0">
                <a:hlinkClick r:id="rId3"/>
              </a:rPr>
              <a:t>http://search.ebscohost.com/login.aspx?direct=true&amp;db=rzh&amp;AN=1989094611&amp;site=ehost-live&amp;scope=site</a:t>
            </a:r>
            <a:endParaRPr lang="en-US" dirty="0" smtClean="0"/>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12</a:t>
            </a:fld>
            <a:endParaRPr lang="en-US"/>
          </a:p>
        </p:txBody>
      </p:sp>
    </p:spTree>
    <p:extLst>
      <p:ext uri="{BB962C8B-B14F-4D97-AF65-F5344CB8AC3E}">
        <p14:creationId xmlns:p14="http://schemas.microsoft.com/office/powerpoint/2010/main" val="26758370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Nursing process for self care deficit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are 3 steps in a nursing process for self-care deficit. Step 1 is determining what the patient need. This is the stage of assessment when you gather all information needed to plan a patient care. Information obtained can be subjective; what the patient or the patient’s family friends or relatives tells you. It can also be objective; what you feel, observe or measure.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P. &amp;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B, 1986, pp. 180-183). Step 2 is when you design a nursing system and plan the delivery of care. Designing a plan of care is putting into consideration all the information gathered and coming up with an effective care for the patient. Without a detailed plan of care, planning will be difficult and interventions may not be effective to achieve nursing goal. Step 3 is when you try to find out if your interventions are effective. This is when you evaluate the patient and determine if there is progress in the patient’s situation and if not, how you would change, increase or decrease your interventions. (pp. 183-185). </a:t>
            </a:r>
          </a:p>
          <a:p>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P. &amp;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B. (1987). </a:t>
            </a:r>
            <a:r>
              <a:rPr lang="en-US" sz="1200" i="1" kern="1200" dirty="0" smtClean="0">
                <a:solidFill>
                  <a:schemeClr val="tx1"/>
                </a:solidFill>
                <a:effectLst/>
                <a:latin typeface="+mn-lt"/>
                <a:ea typeface="+mn-ea"/>
                <a:cs typeface="+mn-cs"/>
              </a:rPr>
              <a:t>The changing image of the nurse</a:t>
            </a:r>
            <a:r>
              <a:rPr lang="en-US" sz="1200" kern="1200" dirty="0" smtClean="0">
                <a:solidFill>
                  <a:schemeClr val="tx1"/>
                </a:solidFill>
                <a:effectLst/>
                <a:latin typeface="+mn-lt"/>
                <a:ea typeface="+mn-ea"/>
                <a:cs typeface="+mn-cs"/>
              </a:rPr>
              <a:t> (p. 183-195). Menlo Park,</a:t>
            </a:r>
          </a:p>
          <a:p>
            <a:r>
              <a:rPr lang="en-US" sz="1200" kern="1200" dirty="0" smtClean="0">
                <a:solidFill>
                  <a:schemeClr val="tx1"/>
                </a:solidFill>
                <a:effectLst/>
                <a:latin typeface="+mn-lt"/>
                <a:ea typeface="+mn-ea"/>
                <a:cs typeface="+mn-cs"/>
              </a:rPr>
              <a:t>CA: Addison Wesley Publishing Company</a:t>
            </a: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13</a:t>
            </a:fld>
            <a:endParaRPr lang="en-US"/>
          </a:p>
        </p:txBody>
      </p:sp>
    </p:spTree>
    <p:extLst>
      <p:ext uri="{BB962C8B-B14F-4D97-AF65-F5344CB8AC3E}">
        <p14:creationId xmlns:p14="http://schemas.microsoft.com/office/powerpoint/2010/main" val="2602537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Nursing Process to maintain Self-care</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Orem’s believes nurses should help in promoting and maintaining an optimal health care. And to achieve this, nurses need to advocate for patient and this can include referring the patient for further care after discharge. Redirecting is keeping in mind the patient’s personal beliefs or culture to modify the plan for long term goal so it can be acceptable and effective.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P. &amp;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B, 1986, pp. 186-190). Support patient by encouraging follow ups and educating and overall provide an environment conducive for therapeutic development by practicing safety techniques like hand washing to prevent infections</a:t>
            </a:r>
          </a:p>
          <a:p>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P. &amp; </a:t>
            </a:r>
            <a:r>
              <a:rPr lang="en-US" sz="1200" kern="1200" dirty="0" err="1" smtClean="0">
                <a:solidFill>
                  <a:schemeClr val="tx1"/>
                </a:solidFill>
                <a:effectLst/>
                <a:latin typeface="+mn-lt"/>
                <a:ea typeface="+mn-ea"/>
                <a:cs typeface="+mn-cs"/>
              </a:rPr>
              <a:t>Kalisch</a:t>
            </a:r>
            <a:r>
              <a:rPr lang="en-US" sz="1200" kern="1200" dirty="0" smtClean="0">
                <a:solidFill>
                  <a:schemeClr val="tx1"/>
                </a:solidFill>
                <a:effectLst/>
                <a:latin typeface="+mn-lt"/>
                <a:ea typeface="+mn-ea"/>
                <a:cs typeface="+mn-cs"/>
              </a:rPr>
              <a:t>, B. (1987). </a:t>
            </a:r>
            <a:r>
              <a:rPr lang="en-US" sz="1200" i="1" kern="1200" dirty="0" smtClean="0">
                <a:solidFill>
                  <a:schemeClr val="tx1"/>
                </a:solidFill>
                <a:effectLst/>
                <a:latin typeface="+mn-lt"/>
                <a:ea typeface="+mn-ea"/>
                <a:cs typeface="+mn-cs"/>
              </a:rPr>
              <a:t>The changing image of the nurse</a:t>
            </a:r>
            <a:r>
              <a:rPr lang="en-US" sz="1200" kern="1200" dirty="0" smtClean="0">
                <a:solidFill>
                  <a:schemeClr val="tx1"/>
                </a:solidFill>
                <a:effectLst/>
                <a:latin typeface="+mn-lt"/>
                <a:ea typeface="+mn-ea"/>
                <a:cs typeface="+mn-cs"/>
              </a:rPr>
              <a:t> (pp. 183-195). Menlo Park,</a:t>
            </a:r>
          </a:p>
          <a:p>
            <a:r>
              <a:rPr lang="en-US" sz="1200" kern="1200" dirty="0" smtClean="0">
                <a:solidFill>
                  <a:schemeClr val="tx1"/>
                </a:solidFill>
                <a:effectLst/>
                <a:latin typeface="+mn-lt"/>
                <a:ea typeface="+mn-ea"/>
                <a:cs typeface="+mn-cs"/>
              </a:rPr>
              <a:t>CA: Addison Wesley Publishing Company</a:t>
            </a: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14</a:t>
            </a:fld>
            <a:endParaRPr lang="en-US"/>
          </a:p>
        </p:txBody>
      </p:sp>
    </p:spTree>
    <p:extLst>
      <p:ext uri="{BB962C8B-B14F-4D97-AF65-F5344CB8AC3E}">
        <p14:creationId xmlns:p14="http://schemas.microsoft.com/office/powerpoint/2010/main" val="39915295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Orem’s practice</a:t>
            </a:r>
            <a:r>
              <a:rPr lang="en-US" baseline="0" dirty="0" smtClean="0"/>
              <a:t> of nursing</a:t>
            </a:r>
          </a:p>
          <a:p>
            <a:r>
              <a:rPr lang="en-US" baseline="0" dirty="0" smtClean="0"/>
              <a:t>-Orem had her BSN and MSN from the Catholic University of America</a:t>
            </a:r>
          </a:p>
          <a:p>
            <a:r>
              <a:rPr lang="en-US" baseline="0" dirty="0" smtClean="0"/>
              <a:t>-She received many different awards and achievements</a:t>
            </a:r>
          </a:p>
          <a:p>
            <a:r>
              <a:rPr lang="en-US" baseline="0" dirty="0" smtClean="0"/>
              <a:t>Orem’s Theories</a:t>
            </a:r>
          </a:p>
          <a:p>
            <a:r>
              <a:rPr lang="en-US" baseline="0" dirty="0" smtClean="0"/>
              <a:t>-To improve nursing care Orem came up with the self-deficit theory</a:t>
            </a:r>
          </a:p>
          <a:p>
            <a:r>
              <a:rPr lang="en-US" baseline="0" dirty="0" smtClean="0"/>
              <a:t>-This theory was designed to fulfill Orem’s definition as a whole</a:t>
            </a:r>
          </a:p>
          <a:p>
            <a:r>
              <a:rPr lang="en-US" baseline="0" dirty="0" smtClean="0"/>
              <a:t>Orem’s Contributions’</a:t>
            </a:r>
          </a:p>
          <a:p>
            <a:r>
              <a:rPr lang="en-US" baseline="0" dirty="0" smtClean="0"/>
              <a:t>-The theory is compromised of 3 concepts: 1)self-care 2) self-care deficit and 3)nursing systems, which then break down into subcategories</a:t>
            </a:r>
          </a:p>
          <a:p>
            <a:r>
              <a:rPr lang="en-US" baseline="0" dirty="0" smtClean="0"/>
              <a:t>How do we use Orem’s work today?</a:t>
            </a:r>
          </a:p>
          <a:p>
            <a:r>
              <a:rPr lang="en-US" baseline="0" dirty="0" smtClean="0"/>
              <a:t>-We use Orem’s theory today to decide how self-sufficient a patient may be, and then create a plan tailored to the individual patient’s needs/</a:t>
            </a:r>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15</a:t>
            </a:fld>
            <a:endParaRPr lang="en-US"/>
          </a:p>
        </p:txBody>
      </p:sp>
    </p:spTree>
    <p:extLst>
      <p:ext uri="{BB962C8B-B14F-4D97-AF65-F5344CB8AC3E}">
        <p14:creationId xmlns:p14="http://schemas.microsoft.com/office/powerpoint/2010/main" val="1632880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Biographical information is from the following books:</a:t>
            </a:r>
          </a:p>
          <a:p>
            <a:r>
              <a:rPr lang="en-US" sz="1200" kern="1200" dirty="0" err="1" smtClean="0">
                <a:solidFill>
                  <a:schemeClr val="tx1"/>
                </a:solidFill>
                <a:effectLst/>
                <a:latin typeface="+mn-lt"/>
                <a:ea typeface="+mn-ea"/>
                <a:cs typeface="+mn-cs"/>
              </a:rPr>
              <a:t>Tomey</a:t>
            </a:r>
            <a:r>
              <a:rPr lang="en-US" sz="1200" kern="1200" dirty="0" smtClean="0">
                <a:solidFill>
                  <a:schemeClr val="tx1"/>
                </a:solidFill>
                <a:effectLst/>
                <a:latin typeface="+mn-lt"/>
                <a:ea typeface="+mn-ea"/>
                <a:cs typeface="+mn-cs"/>
              </a:rPr>
              <a:t>, A., &amp; </a:t>
            </a:r>
            <a:r>
              <a:rPr lang="en-US" sz="1200" kern="1200" dirty="0" err="1" smtClean="0">
                <a:solidFill>
                  <a:schemeClr val="tx1"/>
                </a:solidFill>
                <a:effectLst/>
                <a:latin typeface="+mn-lt"/>
                <a:ea typeface="+mn-ea"/>
                <a:cs typeface="+mn-cs"/>
              </a:rPr>
              <a:t>Alligood</a:t>
            </a:r>
            <a:r>
              <a:rPr lang="en-US" sz="1200" kern="1200" dirty="0" smtClean="0">
                <a:solidFill>
                  <a:schemeClr val="tx1"/>
                </a:solidFill>
                <a:effectLst/>
                <a:latin typeface="+mn-lt"/>
                <a:ea typeface="+mn-ea"/>
                <a:cs typeface="+mn-cs"/>
              </a:rPr>
              <a:t>, M. R. (2006). Dorothea E. </a:t>
            </a:r>
            <a:r>
              <a:rPr lang="en-US" sz="1200" kern="1200" dirty="0" err="1" smtClean="0">
                <a:solidFill>
                  <a:schemeClr val="tx1"/>
                </a:solidFill>
                <a:effectLst/>
                <a:latin typeface="+mn-lt"/>
                <a:ea typeface="+mn-ea"/>
                <a:cs typeface="+mn-cs"/>
              </a:rPr>
              <a:t>Orem.</a:t>
            </a:r>
            <a:r>
              <a:rPr lang="en-US" sz="1200" i="1" kern="1200" dirty="0" err="1" smtClean="0">
                <a:solidFill>
                  <a:schemeClr val="tx1"/>
                </a:solidFill>
                <a:effectLst/>
                <a:latin typeface="+mn-lt"/>
                <a:ea typeface="+mn-ea"/>
                <a:cs typeface="+mn-cs"/>
              </a:rPr>
              <a:t>Nursing</a:t>
            </a:r>
            <a:r>
              <a:rPr lang="en-US" sz="1200" i="1" kern="1200" dirty="0" smtClean="0">
                <a:solidFill>
                  <a:schemeClr val="tx1"/>
                </a:solidFill>
                <a:effectLst/>
                <a:latin typeface="+mn-lt"/>
                <a:ea typeface="+mn-ea"/>
                <a:cs typeface="+mn-cs"/>
              </a:rPr>
              <a:t> theorists and their work </a:t>
            </a:r>
            <a:r>
              <a:rPr lang="en-US" sz="1200" kern="1200" dirty="0" smtClean="0">
                <a:solidFill>
                  <a:schemeClr val="tx1"/>
                </a:solidFill>
                <a:effectLst/>
                <a:latin typeface="+mn-lt"/>
                <a:ea typeface="+mn-ea"/>
                <a:cs typeface="+mn-cs"/>
              </a:rPr>
              <a:t>(6th ed., pp. 267-287). St. Louis, MO: Mosby/Elsevier.</a:t>
            </a:r>
          </a:p>
          <a:p>
            <a:r>
              <a:rPr lang="en-US" sz="1200" kern="1200" dirty="0" smtClean="0">
                <a:solidFill>
                  <a:schemeClr val="tx1"/>
                </a:solidFill>
                <a:effectLst/>
                <a:latin typeface="+mn-lt"/>
                <a:ea typeface="+mn-ea"/>
                <a:cs typeface="+mn-cs"/>
              </a:rPr>
              <a:t>Fawcett, J. (2005). Orem's Self-Care </a:t>
            </a:r>
            <a:r>
              <a:rPr lang="en-US" sz="1200" kern="1200" dirty="0" err="1" smtClean="0">
                <a:solidFill>
                  <a:schemeClr val="tx1"/>
                </a:solidFill>
                <a:effectLst/>
                <a:latin typeface="+mn-lt"/>
                <a:ea typeface="+mn-ea"/>
                <a:cs typeface="+mn-cs"/>
              </a:rPr>
              <a:t>Framework.</a:t>
            </a:r>
            <a:r>
              <a:rPr lang="en-US" sz="1200" i="1" kern="1200" dirty="0" err="1" smtClean="0">
                <a:solidFill>
                  <a:schemeClr val="tx1"/>
                </a:solidFill>
                <a:effectLst/>
                <a:latin typeface="+mn-lt"/>
                <a:ea typeface="+mn-ea"/>
                <a:cs typeface="+mn-cs"/>
              </a:rPr>
              <a:t>Contemporary</a:t>
            </a:r>
            <a:r>
              <a:rPr lang="en-US" sz="1200" i="1" kern="1200" dirty="0" smtClean="0">
                <a:solidFill>
                  <a:schemeClr val="tx1"/>
                </a:solidFill>
                <a:effectLst/>
                <a:latin typeface="+mn-lt"/>
                <a:ea typeface="+mn-ea"/>
                <a:cs typeface="+mn-cs"/>
              </a:rPr>
              <a:t> nursing knowledge: analysis and evaluation of nursing models and theories</a:t>
            </a:r>
            <a:r>
              <a:rPr lang="en-US" sz="1200" kern="1200" dirty="0" smtClean="0">
                <a:solidFill>
                  <a:schemeClr val="tx1"/>
                </a:solidFill>
                <a:effectLst/>
                <a:latin typeface="+mn-lt"/>
                <a:ea typeface="+mn-ea"/>
                <a:cs typeface="+mn-cs"/>
              </a:rPr>
              <a:t> (2nd ed., pp. 223-294). Philadelphia, PA: F.A. Davis Co.</a:t>
            </a: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2</a:t>
            </a:fld>
            <a:endParaRPr lang="en-US"/>
          </a:p>
        </p:txBody>
      </p:sp>
    </p:spTree>
    <p:extLst>
      <p:ext uri="{BB962C8B-B14F-4D97-AF65-F5344CB8AC3E}">
        <p14:creationId xmlns:p14="http://schemas.microsoft.com/office/powerpoint/2010/main" val="3569118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smtClean="0">
                <a:solidFill>
                  <a:schemeClr val="tx1"/>
                </a:solidFill>
                <a:effectLst/>
                <a:latin typeface="+mn-lt"/>
                <a:ea typeface="+mn-ea"/>
                <a:cs typeface="+mn-cs"/>
              </a:rPr>
              <a:t>Basavanthappa</a:t>
            </a:r>
            <a:r>
              <a:rPr lang="en-US" sz="1200" kern="1200" dirty="0" smtClean="0">
                <a:solidFill>
                  <a:schemeClr val="tx1"/>
                </a:solidFill>
                <a:effectLst/>
                <a:latin typeface="+mn-lt"/>
                <a:ea typeface="+mn-ea"/>
                <a:cs typeface="+mn-cs"/>
              </a:rPr>
              <a:t>, B. T. (2007). Orem's Self-care Theory.</a:t>
            </a:r>
            <a:r>
              <a:rPr lang="en-US" sz="1200" i="1" kern="1200" dirty="0" smtClean="0">
                <a:solidFill>
                  <a:schemeClr val="tx1"/>
                </a:solidFill>
                <a:effectLst/>
                <a:latin typeface="+mn-lt"/>
                <a:ea typeface="+mn-ea"/>
                <a:cs typeface="+mn-cs"/>
              </a:rPr>
              <a:t> Nursing theories.</a:t>
            </a:r>
            <a:r>
              <a:rPr lang="en-US" sz="1200" kern="1200" dirty="0" smtClean="0">
                <a:solidFill>
                  <a:schemeClr val="tx1"/>
                </a:solidFill>
                <a:effectLst/>
                <a:latin typeface="+mn-lt"/>
                <a:ea typeface="+mn-ea"/>
                <a:cs typeface="+mn-cs"/>
              </a:rPr>
              <a:t> New Delhi: </a:t>
            </a:r>
            <a:r>
              <a:rPr lang="en-US" sz="1200" kern="1200" dirty="0" err="1" smtClean="0">
                <a:solidFill>
                  <a:schemeClr val="tx1"/>
                </a:solidFill>
                <a:effectLst/>
                <a:latin typeface="+mn-lt"/>
                <a:ea typeface="+mn-ea"/>
                <a:cs typeface="+mn-cs"/>
              </a:rPr>
              <a:t>Jaypee</a:t>
            </a:r>
            <a:r>
              <a:rPr lang="en-US" sz="1200" kern="1200" dirty="0" smtClean="0">
                <a:solidFill>
                  <a:schemeClr val="tx1"/>
                </a:solidFill>
                <a:effectLst/>
                <a:latin typeface="+mn-lt"/>
                <a:ea typeface="+mn-ea"/>
                <a:cs typeface="+mn-cs"/>
              </a:rPr>
              <a:t> Brothers</a:t>
            </a:r>
          </a:p>
          <a:p>
            <a:r>
              <a:rPr lang="en-US" sz="1200" kern="1200" dirty="0" smtClean="0">
                <a:solidFill>
                  <a:schemeClr val="tx1"/>
                </a:solidFill>
                <a:effectLst/>
                <a:latin typeface="+mn-lt"/>
                <a:ea typeface="+mn-ea"/>
                <a:cs typeface="+mn-cs"/>
              </a:rPr>
              <a:t>Further developed her nursing concepts of self-care in her 1971 published “Nursing: Concepts of Practice”</a:t>
            </a:r>
          </a:p>
          <a:p>
            <a:r>
              <a:rPr lang="en-US" sz="1200" kern="1200" dirty="0" smtClean="0">
                <a:solidFill>
                  <a:schemeClr val="tx1"/>
                </a:solidFill>
                <a:effectLst/>
                <a:latin typeface="+mn-lt"/>
                <a:ea typeface="+mn-ea"/>
                <a:cs typeface="+mn-cs"/>
              </a:rPr>
              <a:t>The 2</a:t>
            </a:r>
            <a:r>
              <a:rPr lang="en-US" sz="1200" kern="1200" baseline="30000" dirty="0" smtClean="0">
                <a:solidFill>
                  <a:schemeClr val="tx1"/>
                </a:solidFill>
                <a:effectLst/>
                <a:latin typeface="+mn-lt"/>
                <a:ea typeface="+mn-ea"/>
                <a:cs typeface="+mn-cs"/>
              </a:rPr>
              <a:t>nd</a:t>
            </a:r>
            <a:r>
              <a:rPr lang="en-US" sz="1200" kern="1200" dirty="0" smtClean="0">
                <a:solidFill>
                  <a:schemeClr val="tx1"/>
                </a:solidFill>
                <a:effectLst/>
                <a:latin typeface="+mn-lt"/>
                <a:ea typeface="+mn-ea"/>
                <a:cs typeface="+mn-cs"/>
              </a:rPr>
              <a:t>, 3</a:t>
            </a:r>
            <a:r>
              <a:rPr lang="en-US" sz="1200" kern="1200" baseline="30000" dirty="0" smtClean="0">
                <a:solidFill>
                  <a:schemeClr val="tx1"/>
                </a:solidFill>
                <a:effectLst/>
                <a:latin typeface="+mn-lt"/>
                <a:ea typeface="+mn-ea"/>
                <a:cs typeface="+mn-cs"/>
              </a:rPr>
              <a:t>rd</a:t>
            </a:r>
            <a:r>
              <a:rPr lang="en-US" sz="1200" kern="1200" dirty="0" smtClean="0">
                <a:solidFill>
                  <a:schemeClr val="tx1"/>
                </a:solidFill>
                <a:effectLst/>
                <a:latin typeface="+mn-lt"/>
                <a:ea typeface="+mn-ea"/>
                <a:cs typeface="+mn-cs"/>
              </a:rPr>
              <a:t>, 4</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editions of the work were published in 1980, 1985, 1991.</a:t>
            </a:r>
          </a:p>
          <a:p>
            <a:r>
              <a:rPr lang="en-US" sz="1200" kern="1200" dirty="0" smtClean="0">
                <a:solidFill>
                  <a:schemeClr val="tx1"/>
                </a:solidFill>
                <a:effectLst/>
                <a:latin typeface="+mn-lt"/>
                <a:ea typeface="+mn-ea"/>
                <a:cs typeface="+mn-cs"/>
              </a:rPr>
              <a:t>1</a:t>
            </a:r>
            <a:r>
              <a:rPr lang="en-US" sz="1200" kern="1200" baseline="30000" dirty="0"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edition-focused on the individual.</a:t>
            </a:r>
          </a:p>
          <a:p>
            <a:r>
              <a:rPr lang="en-US" sz="1200" kern="1200" dirty="0" smtClean="0">
                <a:solidFill>
                  <a:schemeClr val="tx1"/>
                </a:solidFill>
                <a:effectLst/>
                <a:latin typeface="+mn-lt"/>
                <a:ea typeface="+mn-ea"/>
                <a:cs typeface="+mn-cs"/>
              </a:rPr>
              <a:t>2</a:t>
            </a:r>
            <a:r>
              <a:rPr lang="en-US" sz="1200" kern="1200" baseline="30000" dirty="0" smtClean="0">
                <a:solidFill>
                  <a:schemeClr val="tx1"/>
                </a:solidFill>
                <a:effectLst/>
                <a:latin typeface="+mn-lt"/>
                <a:ea typeface="+mn-ea"/>
                <a:cs typeface="+mn-cs"/>
              </a:rPr>
              <a:t>nd</a:t>
            </a:r>
            <a:r>
              <a:rPr lang="en-US" sz="1200" kern="1200" dirty="0" smtClean="0">
                <a:solidFill>
                  <a:schemeClr val="tx1"/>
                </a:solidFill>
                <a:effectLst/>
                <a:latin typeface="+mn-lt"/>
                <a:ea typeface="+mn-ea"/>
                <a:cs typeface="+mn-cs"/>
              </a:rPr>
              <a:t> edition: was expanded to include multi person units (families, groups, and communities.)</a:t>
            </a:r>
          </a:p>
          <a:p>
            <a:r>
              <a:rPr lang="en-US" sz="1200" kern="1200" dirty="0" smtClean="0">
                <a:solidFill>
                  <a:schemeClr val="tx1"/>
                </a:solidFill>
                <a:effectLst/>
                <a:latin typeface="+mn-lt"/>
                <a:ea typeface="+mn-ea"/>
                <a:cs typeface="+mn-cs"/>
              </a:rPr>
              <a:t>3</a:t>
            </a:r>
            <a:r>
              <a:rPr lang="en-US" sz="1200" kern="1200" baseline="30000" dirty="0" smtClean="0">
                <a:solidFill>
                  <a:schemeClr val="tx1"/>
                </a:solidFill>
                <a:effectLst/>
                <a:latin typeface="+mn-lt"/>
                <a:ea typeface="+mn-ea"/>
                <a:cs typeface="+mn-cs"/>
              </a:rPr>
              <a:t>rd</a:t>
            </a:r>
            <a:r>
              <a:rPr lang="en-US" sz="1200" kern="1200" dirty="0" smtClean="0">
                <a:solidFill>
                  <a:schemeClr val="tx1"/>
                </a:solidFill>
                <a:effectLst/>
                <a:latin typeface="+mn-lt"/>
                <a:ea typeface="+mn-ea"/>
                <a:cs typeface="+mn-cs"/>
              </a:rPr>
              <a:t> edition: presented Orem’s General Theory of Nursing as it’s constituted from the three related theoretical constructs: Self-care, deficit and nursing systems. </a:t>
            </a:r>
          </a:p>
          <a:p>
            <a:r>
              <a:rPr lang="en-US" sz="1200" kern="1200" dirty="0" smtClean="0">
                <a:solidFill>
                  <a:schemeClr val="tx1"/>
                </a:solidFill>
                <a:effectLst/>
                <a:latin typeface="+mn-lt"/>
                <a:ea typeface="+mn-ea"/>
                <a:cs typeface="+mn-cs"/>
              </a:rPr>
              <a:t>4</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edition: her writing incorporates a greater emphasis on the child, groups, and society.</a:t>
            </a:r>
          </a:p>
          <a:p>
            <a:r>
              <a:rPr lang="en-US" sz="1200" kern="1200" dirty="0" smtClean="0">
                <a:solidFill>
                  <a:schemeClr val="tx1"/>
                </a:solidFill>
                <a:effectLst/>
                <a:latin typeface="+mn-lt"/>
                <a:ea typeface="+mn-ea"/>
                <a:cs typeface="+mn-cs"/>
              </a:rPr>
              <a:t>Honors and definition of nursing from the following books:</a:t>
            </a:r>
          </a:p>
          <a:p>
            <a:r>
              <a:rPr lang="en-US" sz="1200" kern="1200" dirty="0" err="1" smtClean="0">
                <a:solidFill>
                  <a:schemeClr val="tx1"/>
                </a:solidFill>
                <a:effectLst/>
                <a:latin typeface="+mn-lt"/>
                <a:ea typeface="+mn-ea"/>
                <a:cs typeface="+mn-cs"/>
              </a:rPr>
              <a:t>Tomey</a:t>
            </a:r>
            <a:r>
              <a:rPr lang="en-US" sz="1200" kern="1200" dirty="0" smtClean="0">
                <a:solidFill>
                  <a:schemeClr val="tx1"/>
                </a:solidFill>
                <a:effectLst/>
                <a:latin typeface="+mn-lt"/>
                <a:ea typeface="+mn-ea"/>
                <a:cs typeface="+mn-cs"/>
              </a:rPr>
              <a:t>, A., &amp; </a:t>
            </a:r>
            <a:r>
              <a:rPr lang="en-US" sz="1200" kern="1200" dirty="0" err="1" smtClean="0">
                <a:solidFill>
                  <a:schemeClr val="tx1"/>
                </a:solidFill>
                <a:effectLst/>
                <a:latin typeface="+mn-lt"/>
                <a:ea typeface="+mn-ea"/>
                <a:cs typeface="+mn-cs"/>
              </a:rPr>
              <a:t>Alligood</a:t>
            </a:r>
            <a:r>
              <a:rPr lang="en-US" sz="1200" kern="1200" dirty="0" smtClean="0">
                <a:solidFill>
                  <a:schemeClr val="tx1"/>
                </a:solidFill>
                <a:effectLst/>
                <a:latin typeface="+mn-lt"/>
                <a:ea typeface="+mn-ea"/>
                <a:cs typeface="+mn-cs"/>
              </a:rPr>
              <a:t>, M. R. (2006). Dorothea E. </a:t>
            </a:r>
            <a:r>
              <a:rPr lang="en-US" sz="1200" kern="1200" dirty="0" err="1" smtClean="0">
                <a:solidFill>
                  <a:schemeClr val="tx1"/>
                </a:solidFill>
                <a:effectLst/>
                <a:latin typeface="+mn-lt"/>
                <a:ea typeface="+mn-ea"/>
                <a:cs typeface="+mn-cs"/>
              </a:rPr>
              <a:t>Orem.</a:t>
            </a:r>
            <a:r>
              <a:rPr lang="en-US" sz="1200" i="1" kern="1200" dirty="0" err="1" smtClean="0">
                <a:solidFill>
                  <a:schemeClr val="tx1"/>
                </a:solidFill>
                <a:effectLst/>
                <a:latin typeface="+mn-lt"/>
                <a:ea typeface="+mn-ea"/>
                <a:cs typeface="+mn-cs"/>
              </a:rPr>
              <a:t>Nursing</a:t>
            </a:r>
            <a:r>
              <a:rPr lang="en-US" sz="1200" i="1" kern="1200" dirty="0" smtClean="0">
                <a:solidFill>
                  <a:schemeClr val="tx1"/>
                </a:solidFill>
                <a:effectLst/>
                <a:latin typeface="+mn-lt"/>
                <a:ea typeface="+mn-ea"/>
                <a:cs typeface="+mn-cs"/>
              </a:rPr>
              <a:t> theorists and their work </a:t>
            </a:r>
            <a:r>
              <a:rPr lang="en-US" sz="1200" kern="1200" dirty="0" smtClean="0">
                <a:solidFill>
                  <a:schemeClr val="tx1"/>
                </a:solidFill>
                <a:effectLst/>
                <a:latin typeface="+mn-lt"/>
                <a:ea typeface="+mn-ea"/>
                <a:cs typeface="+mn-cs"/>
              </a:rPr>
              <a:t>(6th ed., pp. 267-287). St. Louis, MO: Mosby/Elsevier.</a:t>
            </a:r>
          </a:p>
          <a:p>
            <a:r>
              <a:rPr lang="en-US" sz="1200" kern="1200" dirty="0" smtClean="0">
                <a:solidFill>
                  <a:schemeClr val="tx1"/>
                </a:solidFill>
                <a:effectLst/>
                <a:latin typeface="+mn-lt"/>
                <a:ea typeface="+mn-ea"/>
                <a:cs typeface="+mn-cs"/>
              </a:rPr>
              <a:t>Fawcett, J. (2005). Orem's Self-Care </a:t>
            </a:r>
            <a:r>
              <a:rPr lang="en-US" sz="1200" kern="1200" dirty="0" err="1" smtClean="0">
                <a:solidFill>
                  <a:schemeClr val="tx1"/>
                </a:solidFill>
                <a:effectLst/>
                <a:latin typeface="+mn-lt"/>
                <a:ea typeface="+mn-ea"/>
                <a:cs typeface="+mn-cs"/>
              </a:rPr>
              <a:t>Framework.</a:t>
            </a:r>
            <a:r>
              <a:rPr lang="en-US" sz="1200" i="1" kern="1200" dirty="0" err="1" smtClean="0">
                <a:solidFill>
                  <a:schemeClr val="tx1"/>
                </a:solidFill>
                <a:effectLst/>
                <a:latin typeface="+mn-lt"/>
                <a:ea typeface="+mn-ea"/>
                <a:cs typeface="+mn-cs"/>
              </a:rPr>
              <a:t>Contemporary</a:t>
            </a:r>
            <a:r>
              <a:rPr lang="en-US" sz="1200" i="1" kern="1200" dirty="0" smtClean="0">
                <a:solidFill>
                  <a:schemeClr val="tx1"/>
                </a:solidFill>
                <a:effectLst/>
                <a:latin typeface="+mn-lt"/>
                <a:ea typeface="+mn-ea"/>
                <a:cs typeface="+mn-cs"/>
              </a:rPr>
              <a:t> nursing knowledge: analysis and evaluation of nursing models and theories</a:t>
            </a:r>
            <a:r>
              <a:rPr lang="en-US" sz="1200" kern="1200" dirty="0" smtClean="0">
                <a:solidFill>
                  <a:schemeClr val="tx1"/>
                </a:solidFill>
                <a:effectLst/>
                <a:latin typeface="+mn-lt"/>
                <a:ea typeface="+mn-ea"/>
                <a:cs typeface="+mn-cs"/>
              </a:rPr>
              <a:t> (2nd ed., pp. 223-294). Philadelphia, PA: F.A. Davis Co.</a:t>
            </a: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3</a:t>
            </a:fld>
            <a:endParaRPr lang="en-US"/>
          </a:p>
        </p:txBody>
      </p:sp>
    </p:spTree>
    <p:extLst>
      <p:ext uri="{BB962C8B-B14F-4D97-AF65-F5344CB8AC3E}">
        <p14:creationId xmlns:p14="http://schemas.microsoft.com/office/powerpoint/2010/main" val="3165714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Honors and last book completed of the 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edition of Nursing: Concepts of Practice was just a development of the nursing theory and the relevance to nursing practice. (</a:t>
            </a:r>
            <a:r>
              <a:rPr lang="en-US" sz="1200" kern="1200" dirty="0" err="1" smtClean="0">
                <a:solidFill>
                  <a:schemeClr val="tx1"/>
                </a:solidFill>
                <a:effectLst/>
                <a:latin typeface="+mn-lt"/>
                <a:ea typeface="+mn-ea"/>
                <a:cs typeface="+mn-cs"/>
              </a:rPr>
              <a:t>Basavanthappa</a:t>
            </a:r>
            <a:r>
              <a:rPr lang="en-US" sz="1200" kern="1200" dirty="0" smtClean="0">
                <a:solidFill>
                  <a:schemeClr val="tx1"/>
                </a:solidFill>
                <a:effectLst/>
                <a:latin typeface="+mn-lt"/>
                <a:ea typeface="+mn-ea"/>
                <a:cs typeface="+mn-cs"/>
              </a:rPr>
              <a:t>, B. T. (2007). Orem's Self-care Theory.</a:t>
            </a:r>
            <a:r>
              <a:rPr lang="en-US" sz="1200" i="1" kern="1200" dirty="0" smtClean="0">
                <a:solidFill>
                  <a:schemeClr val="tx1"/>
                </a:solidFill>
                <a:effectLst/>
                <a:latin typeface="+mn-lt"/>
                <a:ea typeface="+mn-ea"/>
                <a:cs typeface="+mn-cs"/>
              </a:rPr>
              <a:t> Nursing theories.</a:t>
            </a:r>
            <a:r>
              <a:rPr lang="en-US" sz="1200" kern="1200" dirty="0" smtClean="0">
                <a:solidFill>
                  <a:schemeClr val="tx1"/>
                </a:solidFill>
                <a:effectLst/>
                <a:latin typeface="+mn-lt"/>
                <a:ea typeface="+mn-ea"/>
                <a:cs typeface="+mn-cs"/>
              </a:rPr>
              <a:t> New Delhi: </a:t>
            </a:r>
            <a:r>
              <a:rPr lang="en-US" sz="1200" kern="1200" dirty="0" err="1" smtClean="0">
                <a:solidFill>
                  <a:schemeClr val="tx1"/>
                </a:solidFill>
                <a:effectLst/>
                <a:latin typeface="+mn-lt"/>
                <a:ea typeface="+mn-ea"/>
                <a:cs typeface="+mn-cs"/>
              </a:rPr>
              <a:t>Jaypee</a:t>
            </a:r>
            <a:r>
              <a:rPr lang="en-US" sz="1200" kern="1200" dirty="0" smtClean="0">
                <a:solidFill>
                  <a:schemeClr val="tx1"/>
                </a:solidFill>
                <a:effectLst/>
                <a:latin typeface="+mn-lt"/>
                <a:ea typeface="+mn-ea"/>
                <a:cs typeface="+mn-cs"/>
              </a:rPr>
              <a:t> Brothers)</a:t>
            </a: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4</a:t>
            </a:fld>
            <a:endParaRPr lang="en-US"/>
          </a:p>
        </p:txBody>
      </p:sp>
    </p:spTree>
    <p:extLst>
      <p:ext uri="{BB962C8B-B14F-4D97-AF65-F5344CB8AC3E}">
        <p14:creationId xmlns:p14="http://schemas.microsoft.com/office/powerpoint/2010/main" val="2800165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-Dorothea Orem had an extensive background in the profession of nursing and had many active years experience in different fields.</a:t>
            </a:r>
          </a:p>
          <a:p>
            <a:r>
              <a:rPr lang="en-US" dirty="0" smtClean="0">
                <a:effectLst/>
              </a:rPr>
              <a:t>-Between the years 1949-1958 Dorothea worked as a nursing consultant at Division of Hospital and Institutional Services of Indiana State Board of Health.  During this time she began to develop her own definition of nursing.  </a:t>
            </a:r>
          </a:p>
          <a:p>
            <a:r>
              <a:rPr lang="en-US" dirty="0" smtClean="0">
                <a:effectLst/>
              </a:rPr>
              <a:t>-She also developed a goal to upgrade the quality of nursing in general hospitals throughout the state, which became a beginning point for her theory.</a:t>
            </a:r>
            <a:endParaRPr lang="en-US" dirty="0">
              <a:effectLst/>
            </a:endParaRPr>
          </a:p>
        </p:txBody>
      </p:sp>
      <p:sp>
        <p:nvSpPr>
          <p:cNvPr id="4" name="Slide Number Placeholder 3"/>
          <p:cNvSpPr>
            <a:spLocks noGrp="1"/>
          </p:cNvSpPr>
          <p:nvPr>
            <p:ph type="sldNum" sz="quarter" idx="10"/>
          </p:nvPr>
        </p:nvSpPr>
        <p:spPr/>
        <p:txBody>
          <a:bodyPr/>
          <a:lstStyle/>
          <a:p>
            <a:fld id="{BDD96C21-2F05-4403-95BF-913FAEF89C28}" type="slidenum">
              <a:rPr lang="en-US" smtClean="0"/>
              <a:pPr/>
              <a:t>5</a:t>
            </a:fld>
            <a:endParaRPr lang="en-US"/>
          </a:p>
        </p:txBody>
      </p:sp>
    </p:spTree>
    <p:extLst>
      <p:ext uri="{BB962C8B-B14F-4D97-AF65-F5344CB8AC3E}">
        <p14:creationId xmlns:p14="http://schemas.microsoft.com/office/powerpoint/2010/main" val="1404066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During the </a:t>
            </a:r>
            <a:r>
              <a:rPr lang="en-US" dirty="0" err="1" smtClean="0">
                <a:effectLst/>
              </a:rPr>
              <a:t>beggining</a:t>
            </a:r>
            <a:r>
              <a:rPr lang="en-US" dirty="0" smtClean="0">
                <a:effectLst/>
              </a:rPr>
              <a:t> stages of her theory she strove to find ways to try and solve current nursing issues.</a:t>
            </a:r>
          </a:p>
          <a:p>
            <a:r>
              <a:rPr lang="en-US" dirty="0" smtClean="0">
                <a:effectLst/>
              </a:rPr>
              <a:t>-Some important questions she wanted answers to were, "What do nurses do and what should nurses do as practitioners of nursing," "Why do nurses do what they do?," and "What results from what nurses do as practitioners of nursing?"</a:t>
            </a:r>
          </a:p>
          <a:p>
            <a:r>
              <a:rPr lang="en-US" dirty="0" smtClean="0">
                <a:effectLst/>
              </a:rPr>
              <a:t>-These questions created a basis for the development of her theory</a:t>
            </a: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6</a:t>
            </a:fld>
            <a:endParaRPr lang="en-US"/>
          </a:p>
        </p:txBody>
      </p:sp>
    </p:spTree>
    <p:extLst>
      <p:ext uri="{BB962C8B-B14F-4D97-AF65-F5344CB8AC3E}">
        <p14:creationId xmlns:p14="http://schemas.microsoft.com/office/powerpoint/2010/main" val="1350426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eaLnBrk="1" hangingPunct="1">
              <a:buFont typeface="Wingdings 2" pitchFamily="18" charset="2"/>
              <a:buNone/>
            </a:pPr>
            <a:r>
              <a:rPr lang="en-US" sz="1200" dirty="0" smtClean="0"/>
              <a:t>	</a:t>
            </a:r>
            <a:r>
              <a:rPr lang="en-US" sz="1200" dirty="0" err="1" smtClean="0"/>
              <a:t>Tomey</a:t>
            </a:r>
            <a:r>
              <a:rPr lang="en-US" sz="1200" dirty="0" smtClean="0"/>
              <a:t>, A., &amp; </a:t>
            </a:r>
            <a:r>
              <a:rPr lang="en-US" sz="1200" dirty="0" err="1" smtClean="0"/>
              <a:t>Alligood</a:t>
            </a:r>
            <a:r>
              <a:rPr lang="en-US" sz="1200" dirty="0" smtClean="0"/>
              <a:t>, M. R. (2006). Dorothea E. </a:t>
            </a:r>
            <a:r>
              <a:rPr lang="en-US" sz="1200" dirty="0" err="1" smtClean="0"/>
              <a:t>Orem.</a:t>
            </a:r>
            <a:r>
              <a:rPr lang="en-US" sz="1200" i="1" dirty="0" err="1" smtClean="0"/>
              <a:t>Nursing</a:t>
            </a:r>
            <a:r>
              <a:rPr lang="en-US" sz="1200" i="1" dirty="0" smtClean="0"/>
              <a:t> theorists and their work </a:t>
            </a:r>
            <a:r>
              <a:rPr lang="en-US" sz="1200" dirty="0" smtClean="0"/>
              <a:t>(6th ed., pp. 267-287). St. Louis, MO: Mosby/Elsevier.</a:t>
            </a:r>
            <a:r>
              <a:rPr lang="en-US" sz="1200" baseline="0" dirty="0" smtClean="0"/>
              <a:t> </a:t>
            </a:r>
            <a:r>
              <a:rPr lang="en-US" sz="1200" dirty="0" smtClean="0"/>
              <a:t>Fawcett, J. (2005). </a:t>
            </a:r>
          </a:p>
          <a:p>
            <a:pPr indent="-457200" eaLnBrk="1" hangingPunct="1">
              <a:buFont typeface="Wingdings 2" pitchFamily="18" charset="2"/>
              <a:buNone/>
            </a:pPr>
            <a:r>
              <a:rPr lang="en-US" sz="1200" dirty="0" smtClean="0"/>
              <a:t>	Orem's Self-Care </a:t>
            </a:r>
            <a:r>
              <a:rPr lang="en-US" sz="1200" dirty="0" err="1" smtClean="0"/>
              <a:t>Framework.</a:t>
            </a:r>
            <a:r>
              <a:rPr lang="en-US" sz="1200" i="1" dirty="0" err="1" smtClean="0"/>
              <a:t>Contemporary</a:t>
            </a:r>
            <a:r>
              <a:rPr lang="en-US" sz="1200" i="1" dirty="0" smtClean="0"/>
              <a:t> nursing knowledge: analysis and evaluation of nursing models and theories</a:t>
            </a:r>
            <a:r>
              <a:rPr lang="en-US" sz="1200" dirty="0" smtClean="0"/>
              <a:t> (2nd ed., pp. 223-294). Philadelphia, PA: F.A. Davis Co.</a:t>
            </a:r>
            <a:endParaRPr lang="en-US" sz="1200" dirty="0" smtClean="0"/>
          </a:p>
        </p:txBody>
      </p:sp>
      <p:sp>
        <p:nvSpPr>
          <p:cNvPr id="4" name="Slide Number Placeholder 3"/>
          <p:cNvSpPr>
            <a:spLocks noGrp="1"/>
          </p:cNvSpPr>
          <p:nvPr>
            <p:ph type="sldNum" sz="quarter" idx="10"/>
          </p:nvPr>
        </p:nvSpPr>
        <p:spPr/>
        <p:txBody>
          <a:bodyPr/>
          <a:lstStyle/>
          <a:p>
            <a:fld id="{BDD96C21-2F05-4403-95BF-913FAEF89C28}" type="slidenum">
              <a:rPr lang="en-US" smtClean="0"/>
              <a:pPr/>
              <a:t>7</a:t>
            </a:fld>
            <a:endParaRPr lang="en-US"/>
          </a:p>
        </p:txBody>
      </p:sp>
    </p:spTree>
    <p:extLst>
      <p:ext uri="{BB962C8B-B14F-4D97-AF65-F5344CB8AC3E}">
        <p14:creationId xmlns:p14="http://schemas.microsoft.com/office/powerpoint/2010/main" val="2951431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Comprised of three concepts:</a:t>
            </a:r>
          </a:p>
          <a:p>
            <a:pPr lvl="0"/>
            <a:r>
              <a:rPr lang="en-US" sz="1200" b="1" i="1" kern="1200" dirty="0" smtClean="0">
                <a:solidFill>
                  <a:schemeClr val="tx1"/>
                </a:solidFill>
                <a:effectLst/>
                <a:latin typeface="+mn-lt"/>
                <a:ea typeface="+mn-ea"/>
                <a:cs typeface="+mn-cs"/>
              </a:rPr>
              <a:t>Self-care :activities that the person can accomplish without assistance</a:t>
            </a:r>
            <a:r>
              <a:rPr lang="en-US" sz="1200" b="1"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Activities that the person can accomplish on their own without the assistance of others.</a:t>
            </a:r>
          </a:p>
          <a:p>
            <a:pPr lvl="0"/>
            <a:r>
              <a:rPr lang="en-US" sz="1200" b="1" i="1" kern="1200" dirty="0" smtClean="0">
                <a:solidFill>
                  <a:schemeClr val="tx1"/>
                </a:solidFill>
                <a:effectLst/>
                <a:latin typeface="+mn-lt"/>
                <a:ea typeface="+mn-ea"/>
                <a:cs typeface="+mn-cs"/>
              </a:rPr>
              <a:t>self- care deficit: ability does not allow for care to be completed independently.</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When the need of the person does not meet the activities that the person requires to strive.</a:t>
            </a:r>
          </a:p>
          <a:p>
            <a:pPr lvl="0"/>
            <a:r>
              <a:rPr lang="en-US" sz="1200" b="1" i="1" kern="1200" dirty="0" smtClean="0">
                <a:solidFill>
                  <a:schemeClr val="tx1"/>
                </a:solidFill>
                <a:effectLst/>
                <a:latin typeface="+mn-lt"/>
                <a:ea typeface="+mn-ea"/>
                <a:cs typeface="+mn-cs"/>
              </a:rPr>
              <a:t>nursing systems: assistance provided by nursing entity to accomplish self-care needs.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assistance that others provide to the person when the person is unable to care for themselves, i.e. a nurse.</a:t>
            </a:r>
          </a:p>
          <a:p>
            <a:r>
              <a:rPr lang="en-US" sz="1200" b="1" u="sng" kern="1200" dirty="0" err="1" smtClean="0">
                <a:solidFill>
                  <a:schemeClr val="tx1"/>
                </a:solidFill>
                <a:effectLst/>
                <a:latin typeface="+mn-lt"/>
                <a:ea typeface="+mn-ea"/>
                <a:cs typeface="+mn-cs"/>
              </a:rPr>
              <a:t>Kozier</a:t>
            </a:r>
            <a:r>
              <a:rPr lang="en-US" sz="1200" b="1" u="sng" kern="1200" dirty="0" smtClean="0">
                <a:solidFill>
                  <a:schemeClr val="tx1"/>
                </a:solidFill>
                <a:effectLst/>
                <a:latin typeface="+mn-lt"/>
                <a:ea typeface="+mn-ea"/>
                <a:cs typeface="+mn-cs"/>
              </a:rPr>
              <a:t>, B., </a:t>
            </a:r>
            <a:r>
              <a:rPr lang="en-US" sz="1200" b="1" u="sng" kern="1200" dirty="0" err="1" smtClean="0">
                <a:solidFill>
                  <a:schemeClr val="tx1"/>
                </a:solidFill>
                <a:effectLst/>
                <a:latin typeface="+mn-lt"/>
                <a:ea typeface="+mn-ea"/>
                <a:cs typeface="+mn-cs"/>
              </a:rPr>
              <a:t>Erb,G</a:t>
            </a:r>
            <a:r>
              <a:rPr lang="en-US" sz="1200" b="1" u="sng" kern="1200" dirty="0" smtClean="0">
                <a:solidFill>
                  <a:schemeClr val="tx1"/>
                </a:solidFill>
                <a:effectLst/>
                <a:latin typeface="+mn-lt"/>
                <a:ea typeface="+mn-ea"/>
                <a:cs typeface="+mn-cs"/>
              </a:rPr>
              <a:t>.,&amp; </a:t>
            </a:r>
            <a:r>
              <a:rPr lang="en-US" sz="1200" b="1" u="sng" kern="1200" dirty="0" err="1" smtClean="0">
                <a:solidFill>
                  <a:schemeClr val="tx1"/>
                </a:solidFill>
                <a:effectLst/>
                <a:latin typeface="+mn-lt"/>
                <a:ea typeface="+mn-ea"/>
                <a:cs typeface="+mn-cs"/>
              </a:rPr>
              <a:t>Blais</a:t>
            </a:r>
            <a:r>
              <a:rPr lang="en-US" sz="1200" b="1" u="sng" kern="1200" dirty="0" smtClean="0">
                <a:solidFill>
                  <a:schemeClr val="tx1"/>
                </a:solidFill>
                <a:effectLst/>
                <a:latin typeface="+mn-lt"/>
                <a:ea typeface="+mn-ea"/>
                <a:cs typeface="+mn-cs"/>
              </a:rPr>
              <a:t>, K. (1997). Professional nursing practice: Concepts and perspectives. Menlo Park, CA: Addison Wesley Longman</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8</a:t>
            </a:fld>
            <a:endParaRPr lang="en-US"/>
          </a:p>
        </p:txBody>
      </p:sp>
    </p:spTree>
    <p:extLst>
      <p:ext uri="{BB962C8B-B14F-4D97-AF65-F5344CB8AC3E}">
        <p14:creationId xmlns:p14="http://schemas.microsoft.com/office/powerpoint/2010/main" val="4036302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lvl="1"/>
            <a:r>
              <a:rPr lang="en-US" sz="1200" kern="1200" dirty="0" smtClean="0">
                <a:solidFill>
                  <a:schemeClr val="tx1"/>
                </a:solidFill>
                <a:effectLst/>
                <a:latin typeface="+mn-lt"/>
                <a:ea typeface="+mn-ea"/>
                <a:cs typeface="+mn-cs"/>
              </a:rPr>
              <a:t>Self-Care </a:t>
            </a:r>
          </a:p>
          <a:p>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1.self- care- activities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2.self-care agency- person’s ability</a:t>
            </a:r>
            <a:endParaRPr lang="en-US" sz="1200" kern="1200" dirty="0" smtClean="0">
              <a:solidFill>
                <a:schemeClr val="tx1"/>
              </a:solidFill>
              <a:effectLst/>
              <a:latin typeface="+mn-lt"/>
              <a:ea typeface="+mn-ea"/>
              <a:cs typeface="+mn-cs"/>
            </a:endParaRPr>
          </a:p>
          <a:p>
            <a:pPr lvl="4"/>
            <a:r>
              <a:rPr lang="en-US" sz="1200" i="1" kern="1200" dirty="0" smtClean="0">
                <a:solidFill>
                  <a:schemeClr val="tx1"/>
                </a:solidFill>
                <a:effectLst/>
                <a:latin typeface="+mn-lt"/>
                <a:ea typeface="+mn-ea"/>
                <a:cs typeface="+mn-cs"/>
              </a:rPr>
              <a:t>	self-care agent</a:t>
            </a:r>
            <a:endParaRPr lang="en-US" sz="1200" kern="1200" dirty="0" smtClean="0">
              <a:solidFill>
                <a:schemeClr val="tx1"/>
              </a:solidFill>
              <a:effectLst/>
              <a:latin typeface="+mn-lt"/>
              <a:ea typeface="+mn-ea"/>
              <a:cs typeface="+mn-cs"/>
            </a:endParaRPr>
          </a:p>
          <a:p>
            <a:pPr lvl="4"/>
            <a:r>
              <a:rPr lang="en-US" sz="1200" i="1" kern="1200" dirty="0" smtClean="0">
                <a:solidFill>
                  <a:schemeClr val="tx1"/>
                </a:solidFill>
                <a:effectLst/>
                <a:latin typeface="+mn-lt"/>
                <a:ea typeface="+mn-ea"/>
                <a:cs typeface="+mn-cs"/>
              </a:rPr>
              <a:t>        dependent care agent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3.self-care requisites- needs</a:t>
            </a:r>
            <a:endParaRPr lang="en-US" sz="1200" kern="1200" dirty="0" smtClean="0">
              <a:solidFill>
                <a:schemeClr val="tx1"/>
              </a:solidFill>
              <a:effectLst/>
              <a:latin typeface="+mn-lt"/>
              <a:ea typeface="+mn-ea"/>
              <a:cs typeface="+mn-cs"/>
            </a:endParaRPr>
          </a:p>
          <a:p>
            <a:pPr lvl="4"/>
            <a:r>
              <a:rPr lang="en-US" sz="1200" i="1" kern="1200" dirty="0" smtClean="0">
                <a:solidFill>
                  <a:schemeClr val="tx1"/>
                </a:solidFill>
                <a:effectLst/>
                <a:latin typeface="+mn-lt"/>
                <a:ea typeface="+mn-ea"/>
                <a:cs typeface="+mn-cs"/>
              </a:rPr>
              <a:t>  Universal requisites</a:t>
            </a:r>
            <a:endParaRPr lang="en-US" sz="1200" kern="1200" dirty="0" smtClean="0">
              <a:solidFill>
                <a:schemeClr val="tx1"/>
              </a:solidFill>
              <a:effectLst/>
              <a:latin typeface="+mn-lt"/>
              <a:ea typeface="+mn-ea"/>
              <a:cs typeface="+mn-cs"/>
            </a:endParaRPr>
          </a:p>
          <a:p>
            <a:pPr lvl="4"/>
            <a:r>
              <a:rPr lang="en-US" sz="1200" i="1" kern="1200" dirty="0" smtClean="0">
                <a:solidFill>
                  <a:schemeClr val="tx1"/>
                </a:solidFill>
                <a:effectLst/>
                <a:latin typeface="+mn-lt"/>
                <a:ea typeface="+mn-ea"/>
                <a:cs typeface="+mn-cs"/>
              </a:rPr>
              <a:t> Developmental requisites</a:t>
            </a:r>
            <a:endParaRPr lang="en-US" sz="1200" kern="1200" dirty="0" smtClean="0">
              <a:solidFill>
                <a:schemeClr val="tx1"/>
              </a:solidFill>
              <a:effectLst/>
              <a:latin typeface="+mn-lt"/>
              <a:ea typeface="+mn-ea"/>
              <a:cs typeface="+mn-cs"/>
            </a:endParaRPr>
          </a:p>
          <a:p>
            <a:pPr lvl="4"/>
            <a:r>
              <a:rPr lang="en-US" sz="1200" i="1" kern="1200" dirty="0" smtClean="0">
                <a:solidFill>
                  <a:schemeClr val="tx1"/>
                </a:solidFill>
                <a:effectLst/>
                <a:latin typeface="+mn-lt"/>
                <a:ea typeface="+mn-ea"/>
                <a:cs typeface="+mn-cs"/>
              </a:rPr>
              <a:t> Health deviation requisites</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4.therapeutic self-care demand- steps needed to ensure adequate health.</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Self-care are defined as activities that the person  accomplish themselves.</a:t>
            </a:r>
          </a:p>
          <a:p>
            <a:r>
              <a:rPr lang="en-US" sz="1200" kern="1200" dirty="0" smtClean="0">
                <a:solidFill>
                  <a:schemeClr val="tx1"/>
                </a:solidFill>
                <a:effectLst/>
                <a:latin typeface="+mn-lt"/>
                <a:ea typeface="+mn-ea"/>
                <a:cs typeface="+mn-cs"/>
              </a:rPr>
              <a:t>The self-care agency is defined as the ability of the person. It can be divided into two entities. One is the self-care agent meaning the person  themselves completing the activity that needs to be done. The second is the dependent care agent.  An individual that provides assistance in the event that the person cannot complete the self-care that they required.</a:t>
            </a:r>
          </a:p>
          <a:p>
            <a:r>
              <a:rPr lang="en-US" sz="1200" kern="1200" dirty="0" smtClean="0">
                <a:solidFill>
                  <a:schemeClr val="tx1"/>
                </a:solidFill>
                <a:effectLst/>
                <a:latin typeface="+mn-lt"/>
                <a:ea typeface="+mn-ea"/>
                <a:cs typeface="+mn-cs"/>
              </a:rPr>
              <a:t>Self care requisites can be defined as needs. There a three different area of needs: Universal, developmental and health deviation. Universal needs are those needs that all individuals require. Those needs that are purported by Maslow’s Hierarchy of Needs. We all have the need for hygiene, food and shelter.</a:t>
            </a:r>
          </a:p>
          <a:p>
            <a:r>
              <a:rPr lang="en-US" sz="1200" kern="1200" dirty="0" smtClean="0">
                <a:solidFill>
                  <a:schemeClr val="tx1"/>
                </a:solidFill>
                <a:effectLst/>
                <a:latin typeface="+mn-lt"/>
                <a:ea typeface="+mn-ea"/>
                <a:cs typeface="+mn-cs"/>
              </a:rPr>
              <a:t>Developmental needs are those that are required for the development of the human at the stages of their life. Health deviation requisites can be referred to as the needs that the person has in the event that they encounter an illness that alter their health state and requires additional assistance.</a:t>
            </a:r>
          </a:p>
          <a:p>
            <a:r>
              <a:rPr lang="en-US" sz="1200" kern="1200" dirty="0" smtClean="0">
                <a:solidFill>
                  <a:schemeClr val="tx1"/>
                </a:solidFill>
                <a:effectLst/>
                <a:latin typeface="+mn-lt"/>
                <a:ea typeface="+mn-ea"/>
                <a:cs typeface="+mn-cs"/>
              </a:rPr>
              <a:t>Therapeutic  self demand are the steps that the person takes to help ensure that they achieve adequate or quality health.</a:t>
            </a:r>
          </a:p>
          <a:p>
            <a:r>
              <a:rPr lang="en-US" sz="1200" b="1" u="sng" kern="1200" dirty="0" err="1" smtClean="0">
                <a:solidFill>
                  <a:schemeClr val="tx1"/>
                </a:solidFill>
                <a:effectLst/>
                <a:latin typeface="+mn-lt"/>
                <a:ea typeface="+mn-ea"/>
                <a:cs typeface="+mn-cs"/>
              </a:rPr>
              <a:t>Kozier</a:t>
            </a:r>
            <a:r>
              <a:rPr lang="en-US" sz="1200" b="1" u="sng" kern="1200" dirty="0" smtClean="0">
                <a:solidFill>
                  <a:schemeClr val="tx1"/>
                </a:solidFill>
                <a:effectLst/>
                <a:latin typeface="+mn-lt"/>
                <a:ea typeface="+mn-ea"/>
                <a:cs typeface="+mn-cs"/>
              </a:rPr>
              <a:t>, B., </a:t>
            </a:r>
            <a:r>
              <a:rPr lang="en-US" sz="1200" b="1" u="sng" kern="1200" dirty="0" err="1" smtClean="0">
                <a:solidFill>
                  <a:schemeClr val="tx1"/>
                </a:solidFill>
                <a:effectLst/>
                <a:latin typeface="+mn-lt"/>
                <a:ea typeface="+mn-ea"/>
                <a:cs typeface="+mn-cs"/>
              </a:rPr>
              <a:t>Erb,G</a:t>
            </a:r>
            <a:r>
              <a:rPr lang="en-US" sz="1200" b="1" u="sng" kern="1200" dirty="0" smtClean="0">
                <a:solidFill>
                  <a:schemeClr val="tx1"/>
                </a:solidFill>
                <a:effectLst/>
                <a:latin typeface="+mn-lt"/>
                <a:ea typeface="+mn-ea"/>
                <a:cs typeface="+mn-cs"/>
              </a:rPr>
              <a:t>.,&amp; </a:t>
            </a:r>
            <a:r>
              <a:rPr lang="en-US" sz="1200" b="1" u="sng" kern="1200" dirty="0" err="1" smtClean="0">
                <a:solidFill>
                  <a:schemeClr val="tx1"/>
                </a:solidFill>
                <a:effectLst/>
                <a:latin typeface="+mn-lt"/>
                <a:ea typeface="+mn-ea"/>
                <a:cs typeface="+mn-cs"/>
              </a:rPr>
              <a:t>Blais</a:t>
            </a:r>
            <a:r>
              <a:rPr lang="en-US" sz="1200" b="1" u="sng" kern="1200" dirty="0" smtClean="0">
                <a:solidFill>
                  <a:schemeClr val="tx1"/>
                </a:solidFill>
                <a:effectLst/>
                <a:latin typeface="+mn-lt"/>
                <a:ea typeface="+mn-ea"/>
                <a:cs typeface="+mn-cs"/>
              </a:rPr>
              <a:t>, K. (1997). Professional nursing practice: Concepts and perspectives. Menlo Park, CA: Addison Wesley Longman</a:t>
            </a:r>
            <a:endParaRPr lang="en-US" sz="1200"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Arnold, E. &amp; Boggs, K. (2011).Interpersonal relationships: professional communication skills for nurses. St. Louis, MS: Elsevier Saunders.</a:t>
            </a:r>
            <a:endParaRPr lang="en-US" sz="14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DD96C21-2F05-4403-95BF-913FAEF89C28}" type="slidenum">
              <a:rPr lang="en-US" smtClean="0"/>
              <a:pPr/>
              <a:t>9</a:t>
            </a:fld>
            <a:endParaRPr lang="en-US"/>
          </a:p>
        </p:txBody>
      </p:sp>
    </p:spTree>
    <p:extLst>
      <p:ext uri="{BB962C8B-B14F-4D97-AF65-F5344CB8AC3E}">
        <p14:creationId xmlns:p14="http://schemas.microsoft.com/office/powerpoint/2010/main" val="14851704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a:solidFill>
                  <a:srgbClr val="FFFFFF"/>
                </a:solidFill>
              </a:defRPr>
            </a:lvl1pPr>
          </a:lstStyle>
          <a:p>
            <a:fld id="{BEF21010-5EC6-4E67-A808-275D95FE87E8}" type="datetimeFigureOut">
              <a:rPr lang="en-US"/>
              <a:pPr/>
              <a:t>2/23/2011</a:t>
            </a:fld>
            <a:endParaRPr lang="en-US"/>
          </a:p>
        </p:txBody>
      </p:sp>
      <p:sp>
        <p:nvSpPr>
          <p:cNvPr id="7" name="Footer Placeholder 17"/>
          <p:cNvSpPr>
            <a:spLocks noGrp="1"/>
          </p:cNvSpPr>
          <p:nvPr>
            <p:ph type="ftr" sz="quarter" idx="11"/>
          </p:nvPr>
        </p:nvSpPr>
        <p:spPr>
          <a:xfrm>
            <a:off x="2819400" y="6557963"/>
            <a:ext cx="2927350" cy="228600"/>
          </a:xfrm>
        </p:spPr>
        <p:txBody>
          <a:bodyPr/>
          <a:lstStyle>
            <a:lvl1pPr>
              <a:defRPr>
                <a:solidFill>
                  <a:srgbClr val="FFFFFF"/>
                </a:solidFill>
              </a:defRPr>
            </a:lvl1pPr>
          </a:lstStyle>
          <a:p>
            <a:endParaRPr lang="en-US"/>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7ED6B083-569E-456A-8D4E-362209AA7D89}"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fld id="{0A40C693-5E9E-4AA8-92B3-D6DF13D27229}" type="datetimeFigureOut">
              <a:rPr lang="en-US"/>
              <a:pPr/>
              <a:t>2/23/2011</a:t>
            </a:fld>
            <a:endParaRPr lang="en-US"/>
          </a:p>
        </p:txBody>
      </p:sp>
      <p:sp>
        <p:nvSpPr>
          <p:cNvPr id="5" name="Footer Placeholder 3"/>
          <p:cNvSpPr>
            <a:spLocks noGrp="1"/>
          </p:cNvSpPr>
          <p:nvPr>
            <p:ph type="ftr" sz="quarter" idx="11"/>
          </p:nvPr>
        </p:nvSpPr>
        <p:spPr/>
        <p:txBody>
          <a:bodyPr/>
          <a:lstStyle>
            <a:lvl1pPr>
              <a:defRPr/>
            </a:lvl1pPr>
          </a:lstStyle>
          <a:p>
            <a:endParaRPr lang="en-US"/>
          </a:p>
        </p:txBody>
      </p:sp>
      <p:sp>
        <p:nvSpPr>
          <p:cNvPr id="6" name="Slide Number Placeholder 15"/>
          <p:cNvSpPr>
            <a:spLocks noGrp="1"/>
          </p:cNvSpPr>
          <p:nvPr>
            <p:ph type="sldNum" sz="quarter" idx="12"/>
          </p:nvPr>
        </p:nvSpPr>
        <p:spPr/>
        <p:txBody>
          <a:bodyPr/>
          <a:lstStyle>
            <a:lvl1pPr>
              <a:defRPr/>
            </a:lvl1pPr>
          </a:lstStyle>
          <a:p>
            <a:fld id="{29BAC508-6462-4FCD-A5F2-69FECA4849F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lstStyle>
          <a:p>
            <a:fld id="{48142849-0DDA-4106-8C08-E84DDB7E33A8}" type="datetimeFigureOut">
              <a:rPr lang="en-US"/>
              <a:pPr/>
              <a:t>2/23/2011</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lstStyle>
          <a:p>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7AA40912-DDF0-4A22-A5C3-13EA80E74E1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fld id="{20E3A28B-4AF7-4CCB-88D4-4506C1D710BF}" type="datetimeFigureOut">
              <a:rPr lang="en-US"/>
              <a:pPr/>
              <a:t>2/23/2011</a:t>
            </a:fld>
            <a:endParaRPr lang="en-US"/>
          </a:p>
        </p:txBody>
      </p:sp>
      <p:sp>
        <p:nvSpPr>
          <p:cNvPr id="5" name="Footer Placeholder 3"/>
          <p:cNvSpPr>
            <a:spLocks noGrp="1"/>
          </p:cNvSpPr>
          <p:nvPr>
            <p:ph type="ftr" sz="quarter" idx="11"/>
          </p:nvPr>
        </p:nvSpPr>
        <p:spPr/>
        <p:txBody>
          <a:bodyPr/>
          <a:lstStyle>
            <a:lvl1pPr>
              <a:defRPr/>
            </a:lvl1pPr>
          </a:lstStyle>
          <a:p>
            <a:endParaRPr lang="en-US"/>
          </a:p>
        </p:txBody>
      </p:sp>
      <p:sp>
        <p:nvSpPr>
          <p:cNvPr id="6" name="Slide Number Placeholder 15"/>
          <p:cNvSpPr>
            <a:spLocks noGrp="1"/>
          </p:cNvSpPr>
          <p:nvPr>
            <p:ph type="sldNum" sz="quarter" idx="12"/>
          </p:nvPr>
        </p:nvSpPr>
        <p:spPr/>
        <p:txBody>
          <a:bodyPr/>
          <a:lstStyle>
            <a:lvl1pPr>
              <a:defRPr/>
            </a:lvl1pPr>
          </a:lstStyle>
          <a:p>
            <a:fld id="{DCF36012-AFAF-45F2-815A-0CD2F302651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lvl1pPr>
          </a:lstStyle>
          <a:p>
            <a:fld id="{BAC8FD43-A8B8-41E6-92ED-F46411908AC0}" type="datetimeFigureOut">
              <a:rPr lang="en-US"/>
              <a:pPr/>
              <a:t>2/23/2011</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lvl1pPr>
          </a:lstStyle>
          <a:p>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15E41FE2-E105-4F3E-86B4-D2B212EE9376}"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fld id="{0DD2F32D-D151-4339-BD8B-560BFBC18A0D}" type="datetimeFigureOut">
              <a:rPr lang="en-US"/>
              <a:pPr/>
              <a:t>2/23/2011</a:t>
            </a:fld>
            <a:endParaRPr lang="en-US"/>
          </a:p>
        </p:txBody>
      </p:sp>
      <p:sp>
        <p:nvSpPr>
          <p:cNvPr id="6" name="Footer Placeholder 3"/>
          <p:cNvSpPr>
            <a:spLocks noGrp="1"/>
          </p:cNvSpPr>
          <p:nvPr>
            <p:ph type="ftr" sz="quarter" idx="11"/>
          </p:nvPr>
        </p:nvSpPr>
        <p:spPr/>
        <p:txBody>
          <a:bodyPr/>
          <a:lstStyle>
            <a:lvl1pPr>
              <a:defRPr/>
            </a:lvl1pPr>
          </a:lstStyle>
          <a:p>
            <a:endParaRPr lang="en-US"/>
          </a:p>
        </p:txBody>
      </p:sp>
      <p:sp>
        <p:nvSpPr>
          <p:cNvPr id="7" name="Slide Number Placeholder 15"/>
          <p:cNvSpPr>
            <a:spLocks noGrp="1"/>
          </p:cNvSpPr>
          <p:nvPr>
            <p:ph type="sldNum" sz="quarter" idx="12"/>
          </p:nvPr>
        </p:nvSpPr>
        <p:spPr/>
        <p:txBody>
          <a:bodyPr/>
          <a:lstStyle>
            <a:lvl1pPr>
              <a:defRPr/>
            </a:lvl1pPr>
          </a:lstStyle>
          <a:p>
            <a:fld id="{C5F7FD03-5B04-4BBB-AFB8-864965DD1A3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fld id="{922EB96C-3403-4325-AAFE-F49B908AEDE7}" type="datetimeFigureOut">
              <a:rPr lang="en-US"/>
              <a:pPr/>
              <a:t>2/23/2011</a:t>
            </a:fld>
            <a:endParaRPr lang="en-US"/>
          </a:p>
        </p:txBody>
      </p:sp>
      <p:sp>
        <p:nvSpPr>
          <p:cNvPr id="8" name="Footer Placeholder 3"/>
          <p:cNvSpPr>
            <a:spLocks noGrp="1"/>
          </p:cNvSpPr>
          <p:nvPr>
            <p:ph type="ftr" sz="quarter" idx="11"/>
          </p:nvPr>
        </p:nvSpPr>
        <p:spPr/>
        <p:txBody>
          <a:bodyPr/>
          <a:lstStyle>
            <a:lvl1pPr>
              <a:defRPr/>
            </a:lvl1pPr>
          </a:lstStyle>
          <a:p>
            <a:endParaRPr lang="en-US"/>
          </a:p>
        </p:txBody>
      </p:sp>
      <p:sp>
        <p:nvSpPr>
          <p:cNvPr id="9" name="Slide Number Placeholder 15"/>
          <p:cNvSpPr>
            <a:spLocks noGrp="1"/>
          </p:cNvSpPr>
          <p:nvPr>
            <p:ph type="sldNum" sz="quarter" idx="12"/>
          </p:nvPr>
        </p:nvSpPr>
        <p:spPr/>
        <p:txBody>
          <a:bodyPr/>
          <a:lstStyle>
            <a:lvl1pPr>
              <a:defRPr/>
            </a:lvl1pPr>
          </a:lstStyle>
          <a:p>
            <a:fld id="{4FFC7069-1039-426A-BE69-4333FD08AAA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fld id="{A4301FF6-2B4E-414E-BF31-ECF124131EAA}" type="datetimeFigureOut">
              <a:rPr lang="en-US"/>
              <a:pPr/>
              <a:t>2/23/2011</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15"/>
          <p:cNvSpPr>
            <a:spLocks noGrp="1"/>
          </p:cNvSpPr>
          <p:nvPr>
            <p:ph type="sldNum" sz="quarter" idx="12"/>
          </p:nvPr>
        </p:nvSpPr>
        <p:spPr/>
        <p:txBody>
          <a:bodyPr/>
          <a:lstStyle>
            <a:lvl1pPr>
              <a:defRPr/>
            </a:lvl1pPr>
          </a:lstStyle>
          <a:p>
            <a:fld id="{58A1019B-6861-4A86-AC0D-0E98CA455EA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fld id="{A0FBB7CA-C9D6-4F8C-B5C0-0CC5089E0759}" type="datetimeFigureOut">
              <a:rPr lang="en-US"/>
              <a:pPr/>
              <a:t>2/23/2011</a:t>
            </a:fld>
            <a:endParaRPr lang="en-US"/>
          </a:p>
        </p:txBody>
      </p:sp>
      <p:sp>
        <p:nvSpPr>
          <p:cNvPr id="3" name="Footer Placeholder 3"/>
          <p:cNvSpPr>
            <a:spLocks noGrp="1"/>
          </p:cNvSpPr>
          <p:nvPr>
            <p:ph type="ftr" sz="quarter" idx="11"/>
          </p:nvPr>
        </p:nvSpPr>
        <p:spPr/>
        <p:txBody>
          <a:bodyPr/>
          <a:lstStyle>
            <a:lvl1pPr>
              <a:defRPr/>
            </a:lvl1pPr>
          </a:lstStyle>
          <a:p>
            <a:endParaRPr lang="en-US"/>
          </a:p>
        </p:txBody>
      </p:sp>
      <p:sp>
        <p:nvSpPr>
          <p:cNvPr id="4" name="Slide Number Placeholder 15"/>
          <p:cNvSpPr>
            <a:spLocks noGrp="1"/>
          </p:cNvSpPr>
          <p:nvPr>
            <p:ph type="sldNum" sz="quarter" idx="12"/>
          </p:nvPr>
        </p:nvSpPr>
        <p:spPr/>
        <p:txBody>
          <a:bodyPr/>
          <a:lstStyle>
            <a:lvl1pPr>
              <a:defRPr/>
            </a:lvl1pPr>
          </a:lstStyle>
          <a:p>
            <a:fld id="{3908D057-7E77-4C80-91B1-AC7A10B569A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fld id="{B735C894-6209-484B-BB3C-53FEF5D6D606}" type="datetimeFigureOut">
              <a:rPr lang="en-US"/>
              <a:pPr/>
              <a:t>2/23/2011</a:t>
            </a:fld>
            <a:endParaRPr lang="en-US"/>
          </a:p>
        </p:txBody>
      </p:sp>
      <p:sp>
        <p:nvSpPr>
          <p:cNvPr id="6" name="Footer Placeholder 3"/>
          <p:cNvSpPr>
            <a:spLocks noGrp="1"/>
          </p:cNvSpPr>
          <p:nvPr>
            <p:ph type="ftr" sz="quarter" idx="11"/>
          </p:nvPr>
        </p:nvSpPr>
        <p:spPr/>
        <p:txBody>
          <a:bodyPr/>
          <a:lstStyle>
            <a:lvl1pPr>
              <a:defRPr/>
            </a:lvl1pPr>
          </a:lstStyle>
          <a:p>
            <a:endParaRPr lang="en-US"/>
          </a:p>
        </p:txBody>
      </p:sp>
      <p:sp>
        <p:nvSpPr>
          <p:cNvPr id="7" name="Slide Number Placeholder 15"/>
          <p:cNvSpPr>
            <a:spLocks noGrp="1"/>
          </p:cNvSpPr>
          <p:nvPr>
            <p:ph type="sldNum" sz="quarter" idx="12"/>
          </p:nvPr>
        </p:nvSpPr>
        <p:spPr/>
        <p:txBody>
          <a:bodyPr/>
          <a:lstStyle>
            <a:lvl1pPr>
              <a:defRPr/>
            </a:lvl1pPr>
          </a:lstStyle>
          <a:p>
            <a:fld id="{79E3DD5C-2CF9-4466-913D-409495D6169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lstStyle>
          <a:p>
            <a:fld id="{5BFBEBB9-B2EE-4949-A259-6B54366A4F50}" type="datetimeFigureOut">
              <a:rPr lang="en-US"/>
              <a:pPr/>
              <a:t>2/23/2011</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A53E49A-8FAC-4D07-B233-9973604512DF}"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wrap="square" lIns="91440" tIns="0" rIns="91440" bIns="0" numCol="1" anchor="b" anchorCtr="0" compatLnSpc="1">
            <a:prstTxWarp prst="textNoShape">
              <a:avLst/>
            </a:prstTxWarp>
          </a:bodyPr>
          <a:lstStyle>
            <a:lvl1pPr>
              <a:defRPr sz="1000">
                <a:solidFill>
                  <a:schemeClr val="tx2"/>
                </a:solidFill>
                <a:latin typeface="Trebuchet MS" pitchFamily="34" charset="0"/>
              </a:defRPr>
            </a:lvl1pPr>
          </a:lstStyle>
          <a:p>
            <a:fld id="{1B67656F-8C2D-4C09-AEF7-D28875FD37B5}" type="datetimeFigureOut">
              <a:rPr lang="en-US"/>
              <a:pPr/>
              <a:t>2/23/2011</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wrap="square" lIns="91440" tIns="0" rIns="91440" bIns="0" numCol="1" anchor="b" anchorCtr="0" compatLnSpc="1">
            <a:prstTxWarp prst="textNoShape">
              <a:avLst/>
            </a:prstTxWarp>
          </a:bodyPr>
          <a:lstStyle>
            <a:lvl1pPr algn="r">
              <a:defRPr sz="1000">
                <a:solidFill>
                  <a:schemeClr val="tx2"/>
                </a:solidFill>
                <a:latin typeface="Trebuchet MS" pitchFamily="34" charset="0"/>
              </a:defRPr>
            </a:lvl1pPr>
          </a:lstStyle>
          <a:p>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itchFamily="34" charset="0"/>
              </a:defRPr>
            </a:lvl1pPr>
          </a:lstStyle>
          <a:p>
            <a:fld id="{18E2FC43-65DB-4BDD-8621-19CCCFE2D4A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13" r:id="rId1"/>
    <p:sldLayoutId id="2147483706" r:id="rId2"/>
    <p:sldLayoutId id="2147483714" r:id="rId3"/>
    <p:sldLayoutId id="2147483707" r:id="rId4"/>
    <p:sldLayoutId id="2147483708" r:id="rId5"/>
    <p:sldLayoutId id="2147483709" r:id="rId6"/>
    <p:sldLayoutId id="2147483710" r:id="rId7"/>
    <p:sldLayoutId id="2147483711" r:id="rId8"/>
    <p:sldLayoutId id="2147483715" r:id="rId9"/>
    <p:sldLayoutId id="2147483712" r:id="rId10"/>
    <p:sldLayoutId id="2147483716"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nsq.sagepub.com/content/14/1/3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t>Dorothea Orem</a:t>
            </a:r>
            <a:endParaRPr lang="en-US" dirty="0"/>
          </a:p>
        </p:txBody>
      </p:sp>
      <p:sp>
        <p:nvSpPr>
          <p:cNvPr id="6147" name="Subtitle 2"/>
          <p:cNvSpPr>
            <a:spLocks noGrp="1"/>
          </p:cNvSpPr>
          <p:nvPr>
            <p:ph type="subTitle" idx="1"/>
          </p:nvPr>
        </p:nvSpPr>
        <p:spPr>
          <a:xfrm>
            <a:off x="3354388" y="3540125"/>
            <a:ext cx="5114925" cy="1101725"/>
          </a:xfrm>
        </p:spPr>
        <p:txBody>
          <a:bodyPr/>
          <a:lstStyle/>
          <a:p>
            <a:pPr eaLnBrk="1" hangingPunct="1"/>
            <a:r>
              <a:rPr lang="en-US" smtClean="0"/>
              <a:t>By: Anna Barrera, Lisa Fresso, Peter Mbinglo, Chanelle Carley, Omololu Kafisanwo, Jamie Lowe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General theory of nursing</a:t>
            </a:r>
            <a:endParaRPr lang="en-US" dirty="0"/>
          </a:p>
        </p:txBody>
      </p:sp>
      <p:sp>
        <p:nvSpPr>
          <p:cNvPr id="14339" name="Content Placeholder 2"/>
          <p:cNvSpPr>
            <a:spLocks noGrp="1"/>
          </p:cNvSpPr>
          <p:nvPr>
            <p:ph sz="half" idx="1"/>
          </p:nvPr>
        </p:nvSpPr>
        <p:spPr>
          <a:xfrm>
            <a:off x="533400" y="1524000"/>
            <a:ext cx="3520440" cy="4525963"/>
          </a:xfrm>
        </p:spPr>
        <p:txBody>
          <a:bodyPr/>
          <a:lstStyle/>
          <a:p>
            <a:pPr eaLnBrk="1" hangingPunct="1"/>
            <a:r>
              <a:rPr lang="en-US" sz="2000" i="1" dirty="0" smtClean="0"/>
              <a:t>Self-Care Deficit = need </a:t>
            </a:r>
            <a:r>
              <a:rPr lang="en-US" sz="2000" i="1" dirty="0" smtClean="0"/>
              <a:t>&gt; </a:t>
            </a:r>
            <a:r>
              <a:rPr lang="en-US" sz="2000" i="1" dirty="0" smtClean="0"/>
              <a:t>ability</a:t>
            </a:r>
          </a:p>
          <a:p>
            <a:pPr eaLnBrk="1" hangingPunct="1"/>
            <a:r>
              <a:rPr lang="en-US" sz="2000" i="1" dirty="0" smtClean="0"/>
              <a:t> Affecting variables</a:t>
            </a:r>
          </a:p>
          <a:p>
            <a:pPr lvl="1" eaLnBrk="1" hangingPunct="1"/>
            <a:r>
              <a:rPr lang="en-US" sz="2000" i="1" dirty="0" smtClean="0"/>
              <a:t>Self-care agency</a:t>
            </a:r>
          </a:p>
          <a:p>
            <a:pPr lvl="1" eaLnBrk="1" hangingPunct="1"/>
            <a:r>
              <a:rPr lang="en-US" sz="2000" i="1" dirty="0" smtClean="0"/>
              <a:t>Therapeutic demands</a:t>
            </a:r>
          </a:p>
          <a:p>
            <a:pPr eaLnBrk="1" hangingPunct="1"/>
            <a:r>
              <a:rPr lang="en-US" sz="2000" i="1" dirty="0" smtClean="0"/>
              <a:t>5 Nursing Assisted Methods</a:t>
            </a:r>
          </a:p>
          <a:p>
            <a:pPr lvl="1" eaLnBrk="1" hangingPunct="1"/>
            <a:r>
              <a:rPr lang="en-US" sz="2000" i="1" dirty="0" smtClean="0"/>
              <a:t>Acting/doing for</a:t>
            </a:r>
          </a:p>
          <a:p>
            <a:pPr lvl="1" eaLnBrk="1" hangingPunct="1"/>
            <a:r>
              <a:rPr lang="en-US" sz="2000" i="1" dirty="0" smtClean="0"/>
              <a:t>Guiding</a:t>
            </a:r>
          </a:p>
          <a:p>
            <a:pPr lvl="1" eaLnBrk="1" hangingPunct="1"/>
            <a:r>
              <a:rPr lang="en-US" sz="2000" i="1" dirty="0" smtClean="0"/>
              <a:t>Teaching</a:t>
            </a:r>
          </a:p>
          <a:p>
            <a:pPr lvl="1" eaLnBrk="1" hangingPunct="1"/>
            <a:r>
              <a:rPr lang="en-US" sz="2000" i="1" dirty="0" smtClean="0"/>
              <a:t>Supporting</a:t>
            </a:r>
          </a:p>
          <a:p>
            <a:pPr lvl="1" eaLnBrk="1" hangingPunct="1"/>
            <a:r>
              <a:rPr lang="en-US" sz="2000" i="1" dirty="0" smtClean="0"/>
              <a:t>Enabling environment</a:t>
            </a:r>
          </a:p>
        </p:txBody>
      </p:sp>
      <p:sp>
        <p:nvSpPr>
          <p:cNvPr id="3" name="Content Placeholder 2"/>
          <p:cNvSpPr>
            <a:spLocks noGrp="1"/>
          </p:cNvSpPr>
          <p:nvPr>
            <p:ph sz="half" idx="2"/>
          </p:nvPr>
        </p:nvSpPr>
        <p:spPr/>
        <p:txBody>
          <a:bodyPr/>
          <a:lstStyle/>
          <a:p>
            <a:pPr eaLnBrk="1" hangingPunct="1"/>
            <a:r>
              <a:rPr lang="en-US" sz="2000" dirty="0"/>
              <a:t>Nursing system enacts nurses to:</a:t>
            </a:r>
          </a:p>
          <a:p>
            <a:pPr lvl="1" eaLnBrk="1" hangingPunct="1"/>
            <a:r>
              <a:rPr lang="en-US" sz="2000" i="1" dirty="0"/>
              <a:t>Prescribe</a:t>
            </a:r>
          </a:p>
          <a:p>
            <a:pPr lvl="1" eaLnBrk="1" hangingPunct="1"/>
            <a:r>
              <a:rPr lang="en-US" sz="2000" i="1" dirty="0"/>
              <a:t>Design</a:t>
            </a:r>
          </a:p>
          <a:p>
            <a:pPr lvl="1" eaLnBrk="1" hangingPunct="1"/>
            <a:r>
              <a:rPr lang="en-US" sz="2000" i="1" dirty="0"/>
              <a:t>Provide</a:t>
            </a:r>
          </a:p>
          <a:p>
            <a:pPr lvl="1" eaLnBrk="1" hangingPunct="1">
              <a:buNone/>
            </a:pPr>
            <a:endParaRPr lang="en-US" sz="2000" dirty="0"/>
          </a:p>
          <a:p>
            <a:pPr eaLnBrk="1" hangingPunct="1"/>
            <a:r>
              <a:rPr lang="en-US" sz="2000" dirty="0"/>
              <a:t>Three types of nursing systems</a:t>
            </a:r>
          </a:p>
          <a:p>
            <a:pPr lvl="1" eaLnBrk="1" hangingPunct="1"/>
            <a:r>
              <a:rPr lang="en-US" sz="2000" i="1" dirty="0"/>
              <a:t>Wholly compensatory</a:t>
            </a:r>
          </a:p>
          <a:p>
            <a:pPr lvl="1" eaLnBrk="1" hangingPunct="1"/>
            <a:r>
              <a:rPr lang="en-US" sz="2000" i="1" dirty="0"/>
              <a:t>Partly compensatory</a:t>
            </a:r>
          </a:p>
          <a:p>
            <a:pPr lvl="1" eaLnBrk="1" hangingPunct="1"/>
            <a:r>
              <a:rPr lang="en-US" sz="2000" i="1" dirty="0"/>
              <a:t>Supportive- educative (developmental)</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sz="3200" dirty="0" smtClean="0"/>
              <a:t>Orem's theory focused on person, health environment, &amp; Nursing</a:t>
            </a:r>
            <a:endParaRPr lang="en-US" sz="3200" dirty="0"/>
          </a:p>
        </p:txBody>
      </p:sp>
      <p:sp>
        <p:nvSpPr>
          <p:cNvPr id="3" name="Content Placeholder 2"/>
          <p:cNvSpPr>
            <a:spLocks noGrp="1"/>
          </p:cNvSpPr>
          <p:nvPr>
            <p:ph idx="1"/>
          </p:nvPr>
        </p:nvSpPr>
        <p:spPr/>
        <p:txBody>
          <a:bodyPr/>
          <a:lstStyle/>
          <a:p>
            <a:r>
              <a:rPr lang="en-US" sz="3200" b="1" smtClean="0">
                <a:cs typeface="Times New Roman" pitchFamily="18" charset="0"/>
              </a:rPr>
              <a:t> Person:</a:t>
            </a:r>
          </a:p>
          <a:p>
            <a:endParaRPr lang="en-US" sz="1000" b="1" smtClean="0"/>
          </a:p>
          <a:p>
            <a:pPr>
              <a:buFont typeface="Wingdings" pitchFamily="2" charset="2"/>
              <a:buChar char="§"/>
            </a:pPr>
            <a:r>
              <a:rPr lang="en-US" sz="2800" b="1" i="1" smtClean="0">
                <a:cs typeface="Times New Roman" pitchFamily="18" charset="0"/>
              </a:rPr>
              <a:t> Seen as an open system that is active</a:t>
            </a:r>
          </a:p>
          <a:p>
            <a:pPr>
              <a:buFont typeface="Wingdings" pitchFamily="2" charset="2"/>
              <a:buChar char="§"/>
            </a:pPr>
            <a:endParaRPr lang="en-US" sz="1000" b="1" i="1" smtClean="0"/>
          </a:p>
          <a:p>
            <a:pPr>
              <a:buFont typeface="Wingdings" pitchFamily="2" charset="2"/>
              <a:buChar char="§"/>
            </a:pPr>
            <a:r>
              <a:rPr lang="en-US" sz="2800" b="1" i="1" smtClean="0">
                <a:cs typeface="Times New Roman" pitchFamily="18" charset="0"/>
              </a:rPr>
              <a:t> Masters his/her destinies</a:t>
            </a:r>
          </a:p>
          <a:p>
            <a:endParaRPr lang="en-US" sz="1200" b="1" i="1" smtClean="0"/>
          </a:p>
          <a:p>
            <a:r>
              <a:rPr lang="en-US" sz="3200" b="1" smtClean="0">
                <a:cs typeface="Times New Roman" pitchFamily="18" charset="0"/>
              </a:rPr>
              <a:t> Health:</a:t>
            </a:r>
          </a:p>
          <a:p>
            <a:endParaRPr lang="en-US" sz="1000" b="1" smtClean="0"/>
          </a:p>
          <a:p>
            <a:pPr>
              <a:buFont typeface="Arial" charset="0"/>
              <a:buChar char="•"/>
            </a:pPr>
            <a:r>
              <a:rPr lang="en-US" sz="2800" b="1" i="1" smtClean="0">
                <a:cs typeface="Times New Roman" pitchFamily="18" charset="0"/>
              </a:rPr>
              <a:t> Absent of signs and symptoms of disease</a:t>
            </a:r>
          </a:p>
          <a:p>
            <a:pPr>
              <a:buFont typeface="Arial" charset="0"/>
              <a:buChar char="•"/>
            </a:pPr>
            <a:endParaRPr lang="en-US" sz="1000" b="1" i="1" smtClean="0"/>
          </a:p>
          <a:p>
            <a:pPr>
              <a:buFont typeface="Arial" charset="0"/>
              <a:buChar char="•"/>
            </a:pPr>
            <a:r>
              <a:rPr lang="en-US" sz="2800" b="1" i="1" smtClean="0">
                <a:cs typeface="Times New Roman" pitchFamily="18" charset="0"/>
              </a:rPr>
              <a:t> Functional health – self care deficiency</a:t>
            </a: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smtClean="0"/>
              <a:t>Orems</a:t>
            </a:r>
            <a:r>
              <a:rPr lang="en-US" dirty="0" smtClean="0"/>
              <a:t> theory focus</a:t>
            </a:r>
            <a:endParaRPr lang="en-US" dirty="0"/>
          </a:p>
        </p:txBody>
      </p:sp>
      <p:sp>
        <p:nvSpPr>
          <p:cNvPr id="3" name="Content Placeholder 2"/>
          <p:cNvSpPr>
            <a:spLocks noGrp="1"/>
          </p:cNvSpPr>
          <p:nvPr>
            <p:ph idx="1"/>
          </p:nvPr>
        </p:nvSpPr>
        <p:spPr/>
        <p:txBody>
          <a:bodyPr/>
          <a:lstStyle/>
          <a:p>
            <a:r>
              <a:rPr lang="en-US" sz="3200" b="1" smtClean="0">
                <a:cs typeface="Times New Roman" pitchFamily="18" charset="0"/>
              </a:rPr>
              <a:t> Environment: </a:t>
            </a:r>
          </a:p>
          <a:p>
            <a:endParaRPr lang="en-US" sz="1000" b="1" smtClean="0"/>
          </a:p>
          <a:p>
            <a:pPr>
              <a:buFont typeface="Wingdings" pitchFamily="2" charset="2"/>
              <a:buChar char="§"/>
            </a:pPr>
            <a:r>
              <a:rPr lang="en-US" sz="2800" b="1" i="1" smtClean="0">
                <a:cs typeface="Times New Roman" pitchFamily="18" charset="0"/>
              </a:rPr>
              <a:t> Physical and psychosocial</a:t>
            </a:r>
          </a:p>
          <a:p>
            <a:pPr>
              <a:buFont typeface="Wingdings" pitchFamily="2" charset="2"/>
              <a:buChar char="§"/>
            </a:pPr>
            <a:endParaRPr lang="en-US" sz="1000" b="1" i="1" smtClean="0"/>
          </a:p>
          <a:p>
            <a:pPr>
              <a:buFont typeface="Wingdings" pitchFamily="2" charset="2"/>
              <a:buChar char="§"/>
            </a:pPr>
            <a:r>
              <a:rPr lang="en-US" sz="2800" b="1" i="1" smtClean="0">
                <a:cs typeface="Times New Roman" pitchFamily="18" charset="0"/>
              </a:rPr>
              <a:t> Nurse – patient interaction</a:t>
            </a:r>
          </a:p>
          <a:p>
            <a:pPr>
              <a:buFont typeface="Wingdings" pitchFamily="2" charset="2"/>
              <a:buChar char="§"/>
            </a:pPr>
            <a:endParaRPr lang="en-US" sz="1200" b="1" i="1" smtClean="0"/>
          </a:p>
          <a:p>
            <a:r>
              <a:rPr lang="en-US" sz="3200" b="1" smtClean="0">
                <a:cs typeface="Times New Roman" pitchFamily="18" charset="0"/>
              </a:rPr>
              <a:t> Nursing:</a:t>
            </a:r>
          </a:p>
          <a:p>
            <a:endParaRPr lang="en-US" sz="1000" b="1" smtClean="0"/>
          </a:p>
          <a:p>
            <a:pPr>
              <a:buFont typeface="Arial" charset="0"/>
              <a:buChar char="•"/>
            </a:pPr>
            <a:r>
              <a:rPr lang="en-US" sz="2800" b="1" i="1" smtClean="0">
                <a:cs typeface="Times New Roman" pitchFamily="18" charset="0"/>
              </a:rPr>
              <a:t> Provide services to its society</a:t>
            </a:r>
          </a:p>
          <a:p>
            <a:pPr>
              <a:buFont typeface="Arial" charset="0"/>
              <a:buChar char="•"/>
            </a:pPr>
            <a:endParaRPr lang="en-US" sz="1000" b="1" i="1" smtClean="0"/>
          </a:p>
          <a:p>
            <a:pPr>
              <a:buFont typeface="Arial" charset="0"/>
              <a:buChar char="•"/>
            </a:pPr>
            <a:r>
              <a:rPr lang="en-US" sz="2800" b="1" i="1" smtClean="0">
                <a:cs typeface="Times New Roman" pitchFamily="18" charset="0"/>
              </a:rPr>
              <a:t> Focus is individual self care</a:t>
            </a:r>
            <a:endParaRPr lang="en-US" sz="2800" b="1" i="1" smtClean="0"/>
          </a:p>
          <a:p>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Nursing process for   </a:t>
            </a:r>
            <a:br>
              <a:rPr lang="en-US" dirty="0" smtClean="0"/>
            </a:br>
            <a:r>
              <a:rPr lang="en-US" dirty="0" smtClean="0"/>
              <a:t>               self care deficit</a:t>
            </a:r>
            <a:endParaRPr lang="en-US" dirty="0"/>
          </a:p>
        </p:txBody>
      </p:sp>
      <p:sp>
        <p:nvSpPr>
          <p:cNvPr id="3" name="Content Placeholder 2"/>
          <p:cNvSpPr>
            <a:spLocks noGrp="1"/>
          </p:cNvSpPr>
          <p:nvPr>
            <p:ph idx="1"/>
          </p:nvPr>
        </p:nvSpPr>
        <p:spPr/>
        <p:txBody>
          <a:bodyPr/>
          <a:lstStyle/>
          <a:p>
            <a:r>
              <a:rPr lang="en-US" dirty="0" smtClean="0"/>
              <a:t>Step 1: Determine why a patient needs care (Assessment)</a:t>
            </a:r>
          </a:p>
          <a:p>
            <a:endParaRPr lang="en-US" dirty="0" smtClean="0"/>
          </a:p>
          <a:p>
            <a:endParaRPr lang="en-US" dirty="0" smtClean="0"/>
          </a:p>
          <a:p>
            <a:r>
              <a:rPr lang="en-US" dirty="0" smtClean="0"/>
              <a:t>Step 2: Design a nursing system &amp; plan the delivery of care (Planning and Interventions)</a:t>
            </a:r>
          </a:p>
          <a:p>
            <a:endParaRPr lang="en-US" dirty="0" smtClean="0"/>
          </a:p>
          <a:p>
            <a:endParaRPr lang="en-US" dirty="0" smtClean="0"/>
          </a:p>
          <a:p>
            <a:r>
              <a:rPr lang="en-US" dirty="0" smtClean="0"/>
              <a:t>Step 3: Management of nursing systems (Initiating, and Controlling nursing actions)</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Nursing process to  </a:t>
            </a:r>
            <a:br>
              <a:rPr lang="en-US" dirty="0" smtClean="0"/>
            </a:br>
            <a:r>
              <a:rPr lang="en-US" dirty="0" smtClean="0"/>
              <a:t>            maintain self care </a:t>
            </a:r>
            <a:endParaRPr lang="en-US" dirty="0"/>
          </a:p>
        </p:txBody>
      </p:sp>
      <p:sp>
        <p:nvSpPr>
          <p:cNvPr id="3" name="Content Placeholder 2"/>
          <p:cNvSpPr>
            <a:spLocks noGrp="1"/>
          </p:cNvSpPr>
          <p:nvPr>
            <p:ph idx="1"/>
          </p:nvPr>
        </p:nvSpPr>
        <p:spPr/>
        <p:txBody>
          <a:bodyPr/>
          <a:lstStyle/>
          <a:p>
            <a:r>
              <a:rPr lang="en-US" sz="2400" dirty="0" smtClean="0"/>
              <a:t>To maintain a level of optimal health and wellness</a:t>
            </a:r>
          </a:p>
          <a:p>
            <a:endParaRPr lang="en-US" sz="2400" dirty="0" smtClean="0"/>
          </a:p>
          <a:p>
            <a:r>
              <a:rPr lang="en-US" sz="2400" dirty="0" smtClean="0"/>
              <a:t>Advocate</a:t>
            </a:r>
          </a:p>
          <a:p>
            <a:endParaRPr lang="en-US" sz="2400" dirty="0" smtClean="0"/>
          </a:p>
          <a:p>
            <a:r>
              <a:rPr lang="en-US" sz="2400" dirty="0" smtClean="0"/>
              <a:t>Redirect</a:t>
            </a:r>
          </a:p>
          <a:p>
            <a:endParaRPr lang="en-US" sz="2400" dirty="0" smtClean="0"/>
          </a:p>
          <a:p>
            <a:r>
              <a:rPr lang="en-US" sz="2400" dirty="0" smtClean="0"/>
              <a:t>Support Patient and overall</a:t>
            </a:r>
          </a:p>
          <a:p>
            <a:endParaRPr lang="en-US" sz="2400" dirty="0" smtClean="0"/>
          </a:p>
          <a:p>
            <a:r>
              <a:rPr lang="en-US" sz="2400" dirty="0" smtClean="0"/>
              <a:t>provide an environment conducive to therapeutic development.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Orem’s practice of nursing</a:t>
            </a:r>
          </a:p>
          <a:p>
            <a:endParaRPr lang="en-US" dirty="0"/>
          </a:p>
          <a:p>
            <a:r>
              <a:rPr lang="en-US" dirty="0" smtClean="0"/>
              <a:t>Orem’s Theories</a:t>
            </a:r>
          </a:p>
          <a:p>
            <a:endParaRPr lang="en-US" dirty="0"/>
          </a:p>
          <a:p>
            <a:r>
              <a:rPr lang="en-US" dirty="0" smtClean="0"/>
              <a:t>Orem’s Contributions</a:t>
            </a:r>
          </a:p>
          <a:p>
            <a:endParaRPr lang="en-US" dirty="0"/>
          </a:p>
          <a:p>
            <a:r>
              <a:rPr lang="en-US" dirty="0" smtClean="0"/>
              <a:t>How do we use Orem’s work today?</a:t>
            </a:r>
          </a:p>
          <a:p>
            <a:endParaRPr lang="en-US" dirty="0"/>
          </a:p>
        </p:txBody>
      </p:sp>
    </p:spTree>
    <p:extLst>
      <p:ext uri="{BB962C8B-B14F-4D97-AF65-F5344CB8AC3E}">
        <p14:creationId xmlns:p14="http://schemas.microsoft.com/office/powerpoint/2010/main" val="2693920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a:bodyPr>
          <a:lstStyle/>
          <a:p>
            <a:pPr eaLnBrk="1" fontAlgn="auto" hangingPunct="1">
              <a:spcAft>
                <a:spcPts val="0"/>
              </a:spcAft>
              <a:defRPr/>
            </a:pPr>
            <a:r>
              <a:rPr lang="en-US" dirty="0" smtClean="0"/>
              <a:t>            References</a:t>
            </a:r>
            <a:endParaRPr lang="en-US" dirty="0"/>
          </a:p>
        </p:txBody>
      </p:sp>
      <p:sp>
        <p:nvSpPr>
          <p:cNvPr id="16387" name="Content Placeholder 2"/>
          <p:cNvSpPr>
            <a:spLocks noGrp="1"/>
          </p:cNvSpPr>
          <p:nvPr>
            <p:ph idx="1"/>
          </p:nvPr>
        </p:nvSpPr>
        <p:spPr>
          <a:xfrm>
            <a:off x="152400" y="1371600"/>
            <a:ext cx="7848600" cy="5084763"/>
          </a:xfrm>
        </p:spPr>
        <p:txBody>
          <a:bodyPr/>
          <a:lstStyle/>
          <a:p>
            <a:pPr indent="-457200" eaLnBrk="1" hangingPunct="1">
              <a:buFont typeface="Wingdings 2" pitchFamily="18" charset="2"/>
              <a:buNone/>
            </a:pPr>
            <a:r>
              <a:rPr lang="en-US" sz="1400" dirty="0" err="1" smtClean="0"/>
              <a:t>Tomey</a:t>
            </a:r>
            <a:r>
              <a:rPr lang="en-US" sz="1400" dirty="0" smtClean="0"/>
              <a:t>, A., &amp; </a:t>
            </a:r>
            <a:r>
              <a:rPr lang="en-US" sz="1400" dirty="0" err="1" smtClean="0"/>
              <a:t>Alligood</a:t>
            </a:r>
            <a:r>
              <a:rPr lang="en-US" sz="1400" dirty="0" smtClean="0"/>
              <a:t>, M. R. (2006). Dorothea E. </a:t>
            </a:r>
            <a:r>
              <a:rPr lang="en-US" sz="1400" dirty="0" err="1" smtClean="0"/>
              <a:t>Orem.</a:t>
            </a:r>
            <a:r>
              <a:rPr lang="en-US" sz="1400" i="1" dirty="0" err="1" smtClean="0"/>
              <a:t>Nursing</a:t>
            </a:r>
            <a:r>
              <a:rPr lang="en-US" sz="1400" i="1" dirty="0" smtClean="0"/>
              <a:t> theorists and their work </a:t>
            </a:r>
            <a:r>
              <a:rPr lang="en-US" sz="1400" dirty="0" smtClean="0"/>
              <a:t>(6th ed., pp. 267-287). St. Louis, MO: Mosby/Elsevier.</a:t>
            </a:r>
          </a:p>
          <a:p>
            <a:pPr indent="-457200" eaLnBrk="1" hangingPunct="1">
              <a:buFont typeface="Wingdings 2" pitchFamily="18" charset="2"/>
              <a:buNone/>
            </a:pPr>
            <a:r>
              <a:rPr lang="en-US" sz="1400" dirty="0" smtClean="0"/>
              <a:t>Fawcett, J. (2005). Orem's Self-Care </a:t>
            </a:r>
            <a:r>
              <a:rPr lang="en-US" sz="1400" dirty="0" err="1" smtClean="0"/>
              <a:t>Framework.</a:t>
            </a:r>
            <a:r>
              <a:rPr lang="en-US" sz="1400" i="1" dirty="0" err="1" smtClean="0"/>
              <a:t>Contemporary</a:t>
            </a:r>
            <a:r>
              <a:rPr lang="en-US" sz="1400" i="1" dirty="0" smtClean="0"/>
              <a:t> nursing knowledge: analysis and evaluation of nursing models and theories</a:t>
            </a:r>
            <a:r>
              <a:rPr lang="en-US" sz="1400" dirty="0" smtClean="0"/>
              <a:t> (2nd ed., pp. 223-294). Philadelphia, PA: F.A. Davis Co.</a:t>
            </a:r>
          </a:p>
          <a:p>
            <a:pPr indent="-457200" eaLnBrk="1" hangingPunct="1">
              <a:buNone/>
            </a:pPr>
            <a:r>
              <a:rPr lang="en-US" sz="1400" dirty="0" err="1" smtClean="0"/>
              <a:t>Kalisch</a:t>
            </a:r>
            <a:r>
              <a:rPr lang="en-US" sz="1400" dirty="0" smtClean="0"/>
              <a:t>, P. A. &amp; </a:t>
            </a:r>
            <a:r>
              <a:rPr lang="en-US" sz="1400" dirty="0" err="1" smtClean="0"/>
              <a:t>Kalisch</a:t>
            </a:r>
            <a:r>
              <a:rPr lang="en-US" sz="1400" dirty="0" smtClean="0"/>
              <a:t>, B.J.  (1987).  The Changing Image of the Nurse.  Menlo Park, CA: Addison-Wesley Publishing Company.</a:t>
            </a:r>
          </a:p>
          <a:p>
            <a:pPr indent="-457200" eaLnBrk="1" hangingPunct="1">
              <a:buFont typeface="Wingdings 2" pitchFamily="18" charset="2"/>
              <a:buNone/>
            </a:pPr>
            <a:r>
              <a:rPr lang="en-US" sz="1400" dirty="0" err="1" smtClean="0"/>
              <a:t>Kozier</a:t>
            </a:r>
            <a:r>
              <a:rPr lang="en-US" sz="1400" dirty="0" smtClean="0"/>
              <a:t>, B., </a:t>
            </a:r>
            <a:r>
              <a:rPr lang="en-US" sz="1400" dirty="0" err="1" smtClean="0"/>
              <a:t>Erb,G</a:t>
            </a:r>
            <a:r>
              <a:rPr lang="en-US" sz="1400" dirty="0" smtClean="0"/>
              <a:t>.,&amp; </a:t>
            </a:r>
            <a:r>
              <a:rPr lang="en-US" sz="1400" dirty="0" err="1" smtClean="0"/>
              <a:t>Blais</a:t>
            </a:r>
            <a:r>
              <a:rPr lang="en-US" sz="1400" dirty="0" smtClean="0"/>
              <a:t>, K. (1997). Professional nursing practice: Concepts and perspectives. Menlo Park, CA: Addison Wesley Longman</a:t>
            </a:r>
          </a:p>
          <a:p>
            <a:pPr indent="-457200" eaLnBrk="1" hangingPunct="1">
              <a:buFont typeface="Wingdings 2" pitchFamily="18" charset="2"/>
              <a:buNone/>
            </a:pPr>
            <a:r>
              <a:rPr lang="en-US" sz="1400" dirty="0" smtClean="0"/>
              <a:t>Simmons, S. (1990). The Health-Promoting Self-Care System Model: directions for nursing research and practice. </a:t>
            </a:r>
            <a:r>
              <a:rPr lang="en-US" sz="1400" i="1" dirty="0" smtClean="0"/>
              <a:t>Journal of Advanced Nursing</a:t>
            </a:r>
            <a:r>
              <a:rPr lang="en-US" sz="1400" dirty="0" smtClean="0"/>
              <a:t>, 15(10), 1162-1166. Retrieved from </a:t>
            </a:r>
            <a:r>
              <a:rPr lang="en-US" sz="1400" dirty="0" err="1" smtClean="0"/>
              <a:t>EBSCO</a:t>
            </a:r>
            <a:r>
              <a:rPr lang="en-US" sz="1400" i="1" dirty="0" err="1" smtClean="0"/>
              <a:t>host</a:t>
            </a:r>
            <a:r>
              <a:rPr lang="en-US" sz="1400" dirty="0" smtClean="0"/>
              <a:t>.  http://search.ebscohost.com/login.aspx?direct=true&amp;db=rzh&amp;AN=1991122724&amp;site=ehost-live&amp;scope=site</a:t>
            </a:r>
          </a:p>
          <a:p>
            <a:pPr indent="-457200" eaLnBrk="1" hangingPunct="1">
              <a:buFont typeface="Wingdings 2" pitchFamily="18" charset="2"/>
              <a:buNone/>
            </a:pPr>
            <a:r>
              <a:rPr lang="en-US" sz="1400" dirty="0" err="1" smtClean="0"/>
              <a:t>Hanucharurnkul</a:t>
            </a:r>
            <a:r>
              <a:rPr lang="en-US" sz="1400" dirty="0" smtClean="0"/>
              <a:t>, S. (1989). Comparative analysis of Orem's and King's theories. </a:t>
            </a:r>
            <a:r>
              <a:rPr lang="en-US" sz="1400" i="1" dirty="0" smtClean="0"/>
              <a:t>Journal of Advanced Nursing</a:t>
            </a:r>
            <a:r>
              <a:rPr lang="en-US" sz="1400" dirty="0" smtClean="0"/>
              <a:t>, 14(5), 365-372. Retrieved from  http://search.ebscohost.com/login.aspx?direct=true&amp;db=rzh&amp;AN=1989094611&amp;site=ehost-live&amp;scope=site</a:t>
            </a:r>
          </a:p>
          <a:p>
            <a:pPr indent="-457200">
              <a:buFont typeface="Wingdings 2" pitchFamily="18" charset="2"/>
              <a:buNone/>
            </a:pPr>
            <a:r>
              <a:rPr lang="en-US" sz="1400" dirty="0" smtClean="0"/>
              <a:t>Fawcett, J. (2001). </a:t>
            </a:r>
            <a:r>
              <a:rPr lang="en-US" sz="1400" i="1" dirty="0" smtClean="0"/>
              <a:t>The nurse theorists: 21st century updates-Dorothea E. Orem</a:t>
            </a:r>
            <a:r>
              <a:rPr lang="en-US" sz="1400" dirty="0" smtClean="0"/>
              <a:t> (</a:t>
            </a:r>
            <a:r>
              <a:rPr lang="en-US" sz="1400" dirty="0" err="1" smtClean="0"/>
              <a:t>Nurs</a:t>
            </a:r>
            <a:r>
              <a:rPr lang="en-US" sz="1400" dirty="0" smtClean="0"/>
              <a:t> </a:t>
            </a:r>
            <a:r>
              <a:rPr lang="en-US" sz="1400" dirty="0" err="1" smtClean="0"/>
              <a:t>Sci</a:t>
            </a:r>
            <a:r>
              <a:rPr lang="en-US" sz="1400" dirty="0" smtClean="0"/>
              <a:t> Q 2001 14:34) Retrieved from Nursing Science Quarterly website: </a:t>
            </a:r>
            <a:r>
              <a:rPr lang="en-US" sz="1400" dirty="0" smtClean="0">
                <a:hlinkClick r:id="rId2"/>
              </a:rPr>
              <a:t>http://nsq.sagepub.com/content/14/1/34</a:t>
            </a:r>
            <a:endParaRPr lang="en-US" sz="1400" dirty="0" smtClean="0"/>
          </a:p>
          <a:p>
            <a:pPr indent="-457200">
              <a:buFont typeface="Wingdings 2" pitchFamily="18" charset="2"/>
              <a:buNone/>
            </a:pPr>
            <a:r>
              <a:rPr lang="en-US" sz="1400" dirty="0" smtClean="0"/>
              <a:t/>
            </a:r>
            <a:br>
              <a:rPr lang="en-US" sz="1400" dirty="0" smtClean="0"/>
            </a:br>
            <a:endParaRPr lang="en-US" sz="1400" dirty="0" smtClean="0"/>
          </a:p>
          <a:p>
            <a:pPr indent="-457200" eaLnBrk="1" hangingPunct="1">
              <a:buFont typeface="Wingdings" pitchFamily="2" charset="2"/>
              <a:buChar char="v"/>
            </a:pPr>
            <a:endParaRPr lang="en-US" sz="1600" dirty="0" smtClean="0"/>
          </a:p>
          <a:p>
            <a:pPr indent="-457200" eaLnBrk="1" hangingPunct="1"/>
            <a:endParaRPr lang="en-US" sz="1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Placeholder 4"/>
          <p:cNvSpPr>
            <a:spLocks noGrp="1"/>
          </p:cNvSpPr>
          <p:nvPr>
            <p:ph type="body" sz="half" idx="2"/>
          </p:nvPr>
        </p:nvSpPr>
        <p:spPr>
          <a:xfrm>
            <a:off x="5410200" y="762000"/>
            <a:ext cx="3429000" cy="4800600"/>
          </a:xfrm>
        </p:spPr>
        <p:txBody>
          <a:bodyPr/>
          <a:lstStyle/>
          <a:p>
            <a:pPr eaLnBrk="1" hangingPunct="1">
              <a:spcBef>
                <a:spcPct val="0"/>
              </a:spcBef>
              <a:buFont typeface="Arial" charset="0"/>
              <a:buChar char="•"/>
            </a:pPr>
            <a:r>
              <a:rPr lang="en-US" sz="2000" smtClean="0"/>
              <a:t>Born in Baltimore Maryland in 1914</a:t>
            </a:r>
          </a:p>
          <a:p>
            <a:pPr eaLnBrk="1" hangingPunct="1">
              <a:spcBef>
                <a:spcPct val="0"/>
              </a:spcBef>
              <a:buFont typeface="Arial" charset="0"/>
              <a:buChar char="•"/>
            </a:pPr>
            <a:r>
              <a:rPr lang="en-US" sz="2000" smtClean="0"/>
              <a:t>Began nursing career at Providence Hospital Nursing in Washington D.C.</a:t>
            </a:r>
            <a:endParaRPr lang="en-US" smtClean="0"/>
          </a:p>
          <a:p>
            <a:pPr lvl="1" eaLnBrk="1" hangingPunct="1">
              <a:buFont typeface="Arial" charset="0"/>
              <a:buChar char="•"/>
            </a:pPr>
            <a:r>
              <a:rPr lang="en-US" sz="1800" smtClean="0">
                <a:solidFill>
                  <a:srgbClr val="FFFFFF"/>
                </a:solidFill>
              </a:rPr>
              <a:t>Received diploma of nursing in the early 1930s.</a:t>
            </a:r>
          </a:p>
          <a:p>
            <a:pPr eaLnBrk="1" hangingPunct="1">
              <a:spcBef>
                <a:spcPct val="0"/>
              </a:spcBef>
              <a:buFont typeface="Arial" charset="0"/>
              <a:buChar char="•"/>
            </a:pPr>
            <a:r>
              <a:rPr lang="en-US" sz="2000" smtClean="0"/>
              <a:t>Received Bachelor of Science in Nursing Education and Master of Science in Nursing from The Catholic University of America (CUA) in 1939 and 1946, respectively.</a:t>
            </a:r>
          </a:p>
          <a:p>
            <a:pPr lvl="1" eaLnBrk="1" hangingPunct="1">
              <a:buFont typeface="Arial" charset="0"/>
              <a:buChar char="•"/>
            </a:pPr>
            <a:endParaRPr lang="en-US" sz="1800" smtClean="0">
              <a:solidFill>
                <a:srgbClr val="FFFFFF"/>
              </a:solidFill>
            </a:endParaRPr>
          </a:p>
        </p:txBody>
      </p:sp>
      <p:pic>
        <p:nvPicPr>
          <p:cNvPr id="14338" name="Picture 2" descr="http://studentnurselaura.files.wordpress.com/2009/09/orem.jpg"/>
          <p:cNvPicPr>
            <a:picLocks noGrp="1" noChangeAspect="1" noChangeArrowheads="1"/>
          </p:cNvPicPr>
          <p:nvPr>
            <p:ph type="pic" idx="1"/>
          </p:nvPr>
        </p:nvPicPr>
        <p:blipFill>
          <a:blip r:embed="rId3" cstate="print"/>
          <a:srcRect l="10202" r="10202"/>
          <a:stretch>
            <a:fillRect/>
          </a:stretch>
        </p:blipFill>
        <p:spPr>
          <a:xfrm>
            <a:off x="685800" y="990600"/>
            <a:ext cx="4107922" cy="4107922"/>
          </a:xfrm>
          <a:noFill/>
        </p:spPr>
      </p:pic>
      <p:sp>
        <p:nvSpPr>
          <p:cNvPr id="2" name="Rectangle 1"/>
          <p:cNvSpPr/>
          <p:nvPr/>
        </p:nvSpPr>
        <p:spPr>
          <a:xfrm>
            <a:off x="638335" y="5488109"/>
            <a:ext cx="4572000" cy="269304"/>
          </a:xfrm>
          <a:prstGeom prst="rect">
            <a:avLst/>
          </a:prstGeom>
        </p:spPr>
        <p:txBody>
          <a:bodyPr>
            <a:spAutoFit/>
          </a:bodyPr>
          <a:lstStyle/>
          <a:p>
            <a:pPr marL="0" marR="0">
              <a:lnSpc>
                <a:spcPct val="115000"/>
              </a:lnSpc>
              <a:spcBef>
                <a:spcPts val="0"/>
              </a:spcBef>
              <a:spcAft>
                <a:spcPts val="1000"/>
              </a:spcAft>
            </a:pPr>
            <a:r>
              <a:rPr lang="en-US" sz="1000" dirty="0">
                <a:latin typeface="Calibri"/>
                <a:ea typeface="Calibri"/>
                <a:cs typeface="Calibri"/>
              </a:rPr>
              <a:t>http://studentnurselaura.wordpress.com/2009/09/21/662/ </a:t>
            </a:r>
            <a:endParaRPr lang="en-US" sz="1000" dirty="0">
              <a:effectLst/>
              <a:latin typeface="Calibri"/>
              <a:ea typeface="Calibri"/>
              <a:cs typeface="Times New Roman"/>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9160"/>
          </a:xfrm>
        </p:spPr>
        <p:txBody>
          <a:bodyPr/>
          <a:lstStyle/>
          <a:p>
            <a:pPr eaLnBrk="1" fontAlgn="auto" hangingPunct="1">
              <a:spcAft>
                <a:spcPts val="0"/>
              </a:spcAft>
              <a:defRPr/>
            </a:pPr>
            <a:r>
              <a:rPr lang="en-US" dirty="0" smtClean="0"/>
              <a:t>Achievements</a:t>
            </a:r>
            <a:endParaRPr lang="en-US" dirty="0"/>
          </a:p>
        </p:txBody>
      </p:sp>
      <p:sp>
        <p:nvSpPr>
          <p:cNvPr id="8195" name="Content Placeholder 2"/>
          <p:cNvSpPr>
            <a:spLocks noGrp="1"/>
          </p:cNvSpPr>
          <p:nvPr>
            <p:ph idx="1"/>
          </p:nvPr>
        </p:nvSpPr>
        <p:spPr>
          <a:xfrm>
            <a:off x="381000" y="1295400"/>
            <a:ext cx="7239000" cy="5248275"/>
          </a:xfrm>
          <a:ln>
            <a:solidFill>
              <a:schemeClr val="tx1"/>
            </a:solidFill>
          </a:ln>
        </p:spPr>
        <p:txBody>
          <a:bodyPr/>
          <a:lstStyle/>
          <a:p>
            <a:pPr eaLnBrk="1" hangingPunct="1"/>
            <a:r>
              <a:rPr lang="en-US" sz="2000" dirty="0" smtClean="0"/>
              <a:t>1971-published the first edition of her book </a:t>
            </a:r>
            <a:r>
              <a:rPr lang="en-US" sz="2000" i="1" dirty="0" smtClean="0"/>
              <a:t>Nursing: Concepts of </a:t>
            </a:r>
            <a:r>
              <a:rPr lang="en-US" sz="2000" i="1" dirty="0" smtClean="0"/>
              <a:t>Practice</a:t>
            </a:r>
          </a:p>
          <a:p>
            <a:pPr marL="273050" lvl="1" indent="-273050" eaLnBrk="1" hangingPunct="1">
              <a:spcBef>
                <a:spcPts val="600"/>
              </a:spcBef>
              <a:buClr>
                <a:schemeClr val="tx2"/>
              </a:buClr>
              <a:buSzPct val="73000"/>
              <a:buFont typeface="Wingdings 2" pitchFamily="18" charset="2"/>
              <a:buChar char=""/>
            </a:pPr>
            <a:r>
              <a:rPr lang="en-US" sz="2000" i="1" dirty="0">
                <a:solidFill>
                  <a:schemeClr val="tx1"/>
                </a:solidFill>
              </a:rPr>
              <a:t>1980, 1985, and 1991, were the publications of the 2</a:t>
            </a:r>
            <a:r>
              <a:rPr lang="en-US" sz="2000" i="1" baseline="30000" dirty="0">
                <a:solidFill>
                  <a:schemeClr val="tx1"/>
                </a:solidFill>
              </a:rPr>
              <a:t>nd</a:t>
            </a:r>
            <a:r>
              <a:rPr lang="en-US" sz="2000" i="1" dirty="0">
                <a:solidFill>
                  <a:schemeClr val="tx1"/>
                </a:solidFill>
              </a:rPr>
              <a:t>, 3</a:t>
            </a:r>
            <a:r>
              <a:rPr lang="en-US" sz="2000" i="1" baseline="30000" dirty="0">
                <a:solidFill>
                  <a:schemeClr val="tx1"/>
                </a:solidFill>
              </a:rPr>
              <a:t>rd</a:t>
            </a:r>
            <a:r>
              <a:rPr lang="en-US" sz="2000" i="1" dirty="0">
                <a:solidFill>
                  <a:schemeClr val="tx1"/>
                </a:solidFill>
              </a:rPr>
              <a:t>, and 4</a:t>
            </a:r>
            <a:r>
              <a:rPr lang="en-US" sz="2000" i="1" baseline="30000" dirty="0">
                <a:solidFill>
                  <a:schemeClr val="tx1"/>
                </a:solidFill>
              </a:rPr>
              <a:t>th</a:t>
            </a:r>
            <a:r>
              <a:rPr lang="en-US" sz="2000" i="1" dirty="0">
                <a:solidFill>
                  <a:schemeClr val="tx1"/>
                </a:solidFill>
              </a:rPr>
              <a:t> editions of her work. </a:t>
            </a:r>
            <a:endParaRPr lang="en-US" sz="2000" i="1" dirty="0" smtClean="0">
              <a:solidFill>
                <a:schemeClr val="tx1"/>
              </a:solidFill>
            </a:endParaRPr>
          </a:p>
          <a:p>
            <a:pPr eaLnBrk="1" hangingPunct="1"/>
            <a:r>
              <a:rPr lang="en-US" sz="2000" dirty="0" smtClean="0"/>
              <a:t>Orem developed her definition of nursing practice in 1956</a:t>
            </a:r>
          </a:p>
          <a:p>
            <a:pPr eaLnBrk="1" hangingPunct="1"/>
            <a:r>
              <a:rPr lang="en-US" sz="2000" dirty="0" smtClean="0"/>
              <a:t>Held directorship of both the nursing school and department of nursing at Providence Hospital, Detroit from 1940 to 1949</a:t>
            </a:r>
          </a:p>
          <a:p>
            <a:pPr eaLnBrk="1" hangingPunct="1"/>
            <a:r>
              <a:rPr lang="en-US" sz="2000" dirty="0" smtClean="0"/>
              <a:t>Georgetown offered her honorary degree of Doctor of Science in 1976</a:t>
            </a:r>
          </a:p>
          <a:p>
            <a:pPr eaLnBrk="1" hangingPunct="1"/>
            <a:r>
              <a:rPr lang="en-US" sz="2000" dirty="0" smtClean="0"/>
              <a:t>Passed away on June 22,2007 shortly before 93</a:t>
            </a:r>
            <a:r>
              <a:rPr lang="en-US" sz="2000" baseline="30000" dirty="0" smtClean="0"/>
              <a:t>rd</a:t>
            </a:r>
            <a:r>
              <a:rPr lang="en-US" sz="2000" dirty="0" smtClean="0"/>
              <a:t> birthday.</a:t>
            </a:r>
          </a:p>
          <a:p>
            <a:pPr lvl="2" eaLnBrk="1" hangingPunct="1"/>
            <a:r>
              <a:rPr lang="en-US" sz="1800" dirty="0" smtClean="0"/>
              <a:t>Her theory lives on to this day and it continues to be used in many nursing practices today.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t>Achievements</a:t>
            </a:r>
            <a:endParaRPr lang="en-US" dirty="0"/>
          </a:p>
        </p:txBody>
      </p:sp>
      <p:sp>
        <p:nvSpPr>
          <p:cNvPr id="9219" name="Content Placeholder 2"/>
          <p:cNvSpPr>
            <a:spLocks noGrp="1"/>
          </p:cNvSpPr>
          <p:nvPr>
            <p:ph idx="1"/>
          </p:nvPr>
        </p:nvSpPr>
        <p:spPr/>
        <p:txBody>
          <a:bodyPr/>
          <a:lstStyle/>
          <a:p>
            <a:pPr eaLnBrk="1" hangingPunct="1"/>
            <a:r>
              <a:rPr lang="en-US" sz="2800" smtClean="0"/>
              <a:t>Received Doctor of Humane Letters from Illinois Wesleyan University in Bloomington, Illinois in 1988.</a:t>
            </a:r>
          </a:p>
          <a:p>
            <a:pPr marL="273050" lvl="1" indent="-273050" eaLnBrk="1" hangingPunct="1">
              <a:spcBef>
                <a:spcPts val="600"/>
              </a:spcBef>
              <a:buClr>
                <a:schemeClr val="tx2"/>
              </a:buClr>
              <a:buSzPct val="73000"/>
              <a:buFont typeface="Wingdings 2" pitchFamily="18" charset="2"/>
              <a:buChar char=""/>
            </a:pPr>
            <a:r>
              <a:rPr lang="en-US" sz="2800" smtClean="0">
                <a:solidFill>
                  <a:schemeClr val="tx1"/>
                </a:solidFill>
              </a:rPr>
              <a:t>Catholic University of America Alumni Achievement Award for Nursing Theory (1980)</a:t>
            </a:r>
          </a:p>
          <a:p>
            <a:pPr marL="273050" lvl="1" indent="-273050" eaLnBrk="1" hangingPunct="1">
              <a:spcBef>
                <a:spcPts val="600"/>
              </a:spcBef>
              <a:buClr>
                <a:schemeClr val="tx2"/>
              </a:buClr>
              <a:buSzPct val="73000"/>
              <a:buFont typeface="Wingdings 2" pitchFamily="18" charset="2"/>
              <a:buChar char=""/>
            </a:pPr>
            <a:r>
              <a:rPr lang="en-US" sz="2800" smtClean="0">
                <a:solidFill>
                  <a:schemeClr val="tx1"/>
                </a:solidFill>
              </a:rPr>
              <a:t>Completed the 6</a:t>
            </a:r>
            <a:r>
              <a:rPr lang="en-US" sz="2800" baseline="30000" smtClean="0">
                <a:solidFill>
                  <a:schemeClr val="tx1"/>
                </a:solidFill>
              </a:rPr>
              <a:t>th</a:t>
            </a:r>
            <a:r>
              <a:rPr lang="en-US" sz="2800" smtClean="0">
                <a:solidFill>
                  <a:schemeClr val="tx1"/>
                </a:solidFill>
              </a:rPr>
              <a:t> edition of Nursing: Concepts of Practice that was published in Mosby (January 2001)</a:t>
            </a:r>
          </a:p>
          <a:p>
            <a:pPr marL="273050" lvl="1" indent="-273050" eaLnBrk="1" hangingPunct="1">
              <a:spcBef>
                <a:spcPts val="600"/>
              </a:spcBef>
              <a:buClr>
                <a:schemeClr val="tx2"/>
              </a:buClr>
              <a:buSzPct val="73000"/>
              <a:buFont typeface="Wingdings 2" pitchFamily="18" charset="2"/>
              <a:buChar char=""/>
            </a:pPr>
            <a:endParaRPr lang="en-US" smtClean="0">
              <a:solidFill>
                <a:schemeClr val="tx1"/>
              </a:solidFill>
            </a:endParaRPr>
          </a:p>
          <a:p>
            <a:pPr marL="273050" lvl="1" indent="-273050" eaLnBrk="1" hangingPunct="1">
              <a:spcBef>
                <a:spcPts val="600"/>
              </a:spcBef>
              <a:buClr>
                <a:schemeClr val="tx2"/>
              </a:buClr>
              <a:buSzPct val="73000"/>
              <a:buFont typeface="Wingdings 2" pitchFamily="18" charset="2"/>
              <a:buChar char=""/>
            </a:pPr>
            <a:endParaRPr lang="en-US" smtClean="0">
              <a:solidFill>
                <a:schemeClr val="tx1"/>
              </a:solidFill>
            </a:endParaRPr>
          </a:p>
          <a:p>
            <a:pPr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fontScale="90000"/>
          </a:bodyPr>
          <a:lstStyle/>
          <a:p>
            <a:pPr eaLnBrk="1" fontAlgn="auto" hangingPunct="1">
              <a:spcAft>
                <a:spcPts val="0"/>
              </a:spcAft>
              <a:defRPr/>
            </a:pPr>
            <a:r>
              <a:rPr lang="en-US" dirty="0" smtClean="0"/>
              <a:t>How the theory came to be</a:t>
            </a:r>
            <a:endParaRPr lang="en-US" dirty="0"/>
          </a:p>
        </p:txBody>
      </p:sp>
      <p:sp>
        <p:nvSpPr>
          <p:cNvPr id="10243" name="Content Placeholder 2"/>
          <p:cNvSpPr>
            <a:spLocks noGrp="1"/>
          </p:cNvSpPr>
          <p:nvPr>
            <p:ph idx="1"/>
          </p:nvPr>
        </p:nvSpPr>
        <p:spPr>
          <a:xfrm>
            <a:off x="381000" y="762000"/>
            <a:ext cx="4114800" cy="5029200"/>
          </a:xfrm>
        </p:spPr>
        <p:txBody>
          <a:bodyPr/>
          <a:lstStyle/>
          <a:p>
            <a:pPr eaLnBrk="1" hangingPunct="1">
              <a:buNone/>
            </a:pPr>
            <a:endParaRPr lang="en-US" sz="2000" dirty="0" smtClean="0"/>
          </a:p>
          <a:p>
            <a:pPr eaLnBrk="1" hangingPunct="1">
              <a:buNone/>
            </a:pPr>
            <a:endParaRPr lang="en-US" sz="2000" dirty="0" smtClean="0"/>
          </a:p>
          <a:p>
            <a:pPr eaLnBrk="1" hangingPunct="1">
              <a:buFont typeface="Wingdings" pitchFamily="2" charset="2"/>
              <a:buChar char="v"/>
            </a:pPr>
            <a:r>
              <a:rPr lang="en-US" sz="2000" dirty="0" smtClean="0"/>
              <a:t>1949-1957: </a:t>
            </a:r>
            <a:r>
              <a:rPr lang="en-US" sz="2000" i="1" dirty="0" smtClean="0"/>
              <a:t>Nursing consultant at Division of Hospital and Institutional Services of Indiana State Board of Health</a:t>
            </a:r>
          </a:p>
          <a:p>
            <a:pPr eaLnBrk="1" hangingPunct="1">
              <a:buNone/>
            </a:pPr>
            <a:endParaRPr lang="en-US" sz="2000" i="1" dirty="0" smtClean="0"/>
          </a:p>
          <a:p>
            <a:pPr eaLnBrk="1" hangingPunct="1"/>
            <a:r>
              <a:rPr lang="en-US" sz="2000" i="1" dirty="0" smtClean="0"/>
              <a:t>Goal: Upgrade the quality of nursing in general hospitals throughout the state</a:t>
            </a:r>
          </a:p>
          <a:p>
            <a:pPr eaLnBrk="1" hangingPunct="1">
              <a:buNone/>
            </a:pPr>
            <a:endParaRPr lang="en-US" sz="2000" i="1" dirty="0" smtClean="0"/>
          </a:p>
          <a:p>
            <a:pPr eaLnBrk="1" hangingPunct="1"/>
            <a:r>
              <a:rPr lang="en-US" sz="2000" i="1" dirty="0" smtClean="0"/>
              <a:t>“Nursing involved both a mode of thinking and mode of communication” (Fawcett,2001,p.34).</a:t>
            </a:r>
          </a:p>
        </p:txBody>
      </p:sp>
      <p:pic>
        <p:nvPicPr>
          <p:cNvPr id="10245" name="Picture 5"/>
          <p:cNvPicPr>
            <a:picLocks noChangeAspect="1" noChangeArrowheads="1"/>
          </p:cNvPicPr>
          <p:nvPr/>
        </p:nvPicPr>
        <p:blipFill>
          <a:blip r:embed="rId3" cstate="print"/>
          <a:srcRect/>
          <a:stretch>
            <a:fillRect/>
          </a:stretch>
        </p:blipFill>
        <p:spPr bwMode="auto">
          <a:xfrm>
            <a:off x="4724400" y="1752600"/>
            <a:ext cx="3087348" cy="3886200"/>
          </a:xfrm>
          <a:prstGeom prst="rect">
            <a:avLst/>
          </a:prstGeom>
          <a:noFill/>
          <a:ln w="9525">
            <a:noFill/>
            <a:miter lim="800000"/>
            <a:headEnd/>
            <a:tailEnd/>
          </a:ln>
        </p:spPr>
      </p:pic>
      <p:sp>
        <p:nvSpPr>
          <p:cNvPr id="3" name="Rectangle 2"/>
          <p:cNvSpPr/>
          <p:nvPr/>
        </p:nvSpPr>
        <p:spPr>
          <a:xfrm>
            <a:off x="5092111" y="5676146"/>
            <a:ext cx="1508746" cy="261610"/>
          </a:xfrm>
          <a:prstGeom prst="rect">
            <a:avLst/>
          </a:prstGeom>
        </p:spPr>
        <p:txBody>
          <a:bodyPr wrap="none">
            <a:spAutoFit/>
          </a:bodyPr>
          <a:lstStyle/>
          <a:p>
            <a:r>
              <a:rPr lang="en-US" sz="1100" dirty="0"/>
              <a:t> </a:t>
            </a:r>
            <a:r>
              <a:rPr lang="en-US" sz="1100" dirty="0"/>
              <a:t>newagedentists.com</a:t>
            </a:r>
            <a:endParaRPr lang="en-US" sz="11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822325"/>
          </a:xfrm>
        </p:spPr>
        <p:txBody>
          <a:bodyPr/>
          <a:lstStyle/>
          <a:p>
            <a:r>
              <a:rPr lang="en-US" dirty="0" smtClean="0"/>
              <a:t>How the theory came to be</a:t>
            </a:r>
            <a:endParaRPr lang="en-US" dirty="0"/>
          </a:p>
        </p:txBody>
      </p:sp>
      <p:sp>
        <p:nvSpPr>
          <p:cNvPr id="3" name="Content Placeholder 2"/>
          <p:cNvSpPr>
            <a:spLocks noGrp="1"/>
          </p:cNvSpPr>
          <p:nvPr>
            <p:ph idx="1"/>
          </p:nvPr>
        </p:nvSpPr>
        <p:spPr>
          <a:xfrm>
            <a:off x="2362200" y="5369662"/>
            <a:ext cx="3352800" cy="381000"/>
          </a:xfrm>
        </p:spPr>
        <p:txBody>
          <a:bodyPr/>
          <a:lstStyle/>
          <a:p>
            <a:pPr eaLnBrk="1" hangingPunct="1"/>
            <a:r>
              <a:rPr lang="en-US" sz="1800" dirty="0"/>
              <a:t> </a:t>
            </a:r>
            <a:r>
              <a:rPr lang="en-US" sz="1000" dirty="0"/>
              <a:t>upoun207tfn.blogspot.com</a:t>
            </a:r>
            <a:endParaRPr lang="en-US" sz="1000" i="1" dirty="0" smtClean="0"/>
          </a:p>
        </p:txBody>
      </p:sp>
      <p:pic>
        <p:nvPicPr>
          <p:cNvPr id="4" name="Picture 4"/>
          <p:cNvPicPr>
            <a:picLocks noChangeAspect="1" noChangeArrowheads="1"/>
          </p:cNvPicPr>
          <p:nvPr/>
        </p:nvPicPr>
        <p:blipFill>
          <a:blip r:embed="rId3" cstate="print"/>
          <a:srcRect/>
          <a:stretch>
            <a:fillRect/>
          </a:stretch>
        </p:blipFill>
        <p:spPr bwMode="auto">
          <a:xfrm>
            <a:off x="1981200" y="1905000"/>
            <a:ext cx="4114800" cy="346466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t>Orem’s definition of Nursing</a:t>
            </a:r>
            <a:endParaRPr lang="en-US" dirty="0"/>
          </a:p>
        </p:txBody>
      </p:sp>
      <p:sp>
        <p:nvSpPr>
          <p:cNvPr id="11267" name="Content Placeholder 2"/>
          <p:cNvSpPr>
            <a:spLocks noGrp="1"/>
          </p:cNvSpPr>
          <p:nvPr>
            <p:ph idx="1"/>
          </p:nvPr>
        </p:nvSpPr>
        <p:spPr/>
        <p:txBody>
          <a:bodyPr/>
          <a:lstStyle/>
          <a:p>
            <a:pPr eaLnBrk="1" hangingPunct="1"/>
            <a:r>
              <a:rPr lang="en-US" smtClean="0"/>
              <a:t>Nursing is the provision of self-care, which is therapeutic in sustaining life and health, in recovering from disease or injury, or coping with their effects.</a:t>
            </a:r>
          </a:p>
          <a:p>
            <a:pPr eaLnBrk="1" hangingPunct="1"/>
            <a:r>
              <a:rPr lang="en-US" smtClean="0"/>
              <a:t>Nursing is a service to people, not a derivative of medicine.</a:t>
            </a:r>
          </a:p>
          <a:p>
            <a:pPr eaLnBrk="1" hangingPunct="1"/>
            <a:r>
              <a:rPr lang="en-US" smtClean="0"/>
              <a:t>Nursing promotes the goal of patient self-care.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t>General theory of nursing</a:t>
            </a:r>
            <a:endParaRPr lang="en-US" dirty="0"/>
          </a:p>
        </p:txBody>
      </p:sp>
      <p:sp>
        <p:nvSpPr>
          <p:cNvPr id="12291" name="Content Placeholder 5"/>
          <p:cNvSpPr>
            <a:spLocks noGrp="1"/>
          </p:cNvSpPr>
          <p:nvPr>
            <p:ph idx="1"/>
          </p:nvPr>
        </p:nvSpPr>
        <p:spPr/>
        <p:txBody>
          <a:bodyPr/>
          <a:lstStyle/>
          <a:p>
            <a:pPr eaLnBrk="1" hangingPunct="1"/>
            <a:r>
              <a:rPr lang="en-US" sz="2400" dirty="0" smtClean="0"/>
              <a:t>Comprised of three concepts:</a:t>
            </a:r>
          </a:p>
          <a:p>
            <a:pPr eaLnBrk="1" hangingPunct="1">
              <a:buFont typeface="Wingdings 2" pitchFamily="18" charset="2"/>
              <a:buNone/>
            </a:pPr>
            <a:r>
              <a:rPr lang="en-US" sz="2400" dirty="0" smtClean="0"/>
              <a:t>		</a:t>
            </a:r>
            <a:r>
              <a:rPr lang="en-US" sz="2400" i="1" dirty="0" smtClean="0"/>
              <a:t>1. Self-care :activities that the person can accomplish without assistance</a:t>
            </a:r>
            <a:r>
              <a:rPr lang="en-US" sz="2400" dirty="0" smtClean="0"/>
              <a:t>.</a:t>
            </a:r>
          </a:p>
          <a:p>
            <a:pPr eaLnBrk="1" hangingPunct="1">
              <a:buFont typeface="Wingdings 2" pitchFamily="18" charset="2"/>
              <a:buNone/>
            </a:pPr>
            <a:endParaRPr lang="en-US" sz="2400" dirty="0" smtClean="0"/>
          </a:p>
          <a:p>
            <a:pPr eaLnBrk="1" hangingPunct="1">
              <a:buFont typeface="Wingdings 2" pitchFamily="18" charset="2"/>
              <a:buNone/>
            </a:pPr>
            <a:r>
              <a:rPr lang="en-US" sz="2400" i="1" dirty="0" smtClean="0"/>
              <a:t>		2. self- care deficit: ability does not allow for care to be completed independently.</a:t>
            </a:r>
          </a:p>
          <a:p>
            <a:pPr eaLnBrk="1" hangingPunct="1">
              <a:buFont typeface="Wingdings 2" pitchFamily="18" charset="2"/>
              <a:buNone/>
            </a:pPr>
            <a:endParaRPr lang="en-US" sz="2400" i="1" dirty="0" smtClean="0"/>
          </a:p>
          <a:p>
            <a:pPr eaLnBrk="1" hangingPunct="1">
              <a:buFont typeface="Wingdings 2" pitchFamily="18" charset="2"/>
              <a:buNone/>
            </a:pPr>
            <a:r>
              <a:rPr lang="en-US" sz="2400" i="1" dirty="0" smtClean="0"/>
              <a:t>		3. nursing systems: assistance provided by nursing entity to accomplish self-care needs.</a:t>
            </a:r>
          </a:p>
          <a:p>
            <a:pPr eaLnBrk="1" hangingPunct="1"/>
            <a:endParaRPr lang="en-US" sz="2400" dirty="0" smtClean="0"/>
          </a:p>
          <a:p>
            <a:pPr lvl="1" eaLnBrk="1" hangingPunct="1">
              <a:buFont typeface="Wingdings 2" pitchFamily="18" charset="2"/>
              <a:buNone/>
            </a:pPr>
            <a:endParaRPr lang="en-US" i="1" dirty="0" smtClean="0"/>
          </a:p>
          <a:p>
            <a:pPr lvl="1" eaLnBrk="1" hangingPunct="1">
              <a:buFont typeface="Wingdings 2" pitchFamily="18" charset="2"/>
              <a:buNone/>
            </a:pPr>
            <a:endParaRPr lang="en-US" i="1"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t>General theory of nursing</a:t>
            </a:r>
            <a:endParaRPr lang="en-US" dirty="0"/>
          </a:p>
        </p:txBody>
      </p:sp>
      <p:sp>
        <p:nvSpPr>
          <p:cNvPr id="13315" name="Content Placeholder 4"/>
          <p:cNvSpPr>
            <a:spLocks noGrp="1"/>
          </p:cNvSpPr>
          <p:nvPr>
            <p:ph idx="1"/>
          </p:nvPr>
        </p:nvSpPr>
        <p:spPr/>
        <p:txBody>
          <a:bodyPr/>
          <a:lstStyle/>
          <a:p>
            <a:pPr lvl="1" eaLnBrk="1" hangingPunct="1"/>
            <a:r>
              <a:rPr lang="en-US" smtClean="0"/>
              <a:t>Self-Care </a:t>
            </a:r>
          </a:p>
          <a:p>
            <a:pPr lvl="1" eaLnBrk="1" hangingPunct="1">
              <a:buFont typeface="Wingdings 2" pitchFamily="18" charset="2"/>
              <a:buNone/>
            </a:pPr>
            <a:r>
              <a:rPr lang="en-US" smtClean="0"/>
              <a:t>		</a:t>
            </a:r>
            <a:r>
              <a:rPr lang="en-US" i="1" smtClean="0"/>
              <a:t>1.self- care- activities</a:t>
            </a:r>
          </a:p>
          <a:p>
            <a:pPr lvl="1" eaLnBrk="1" hangingPunct="1">
              <a:buFont typeface="Wingdings 2" pitchFamily="18" charset="2"/>
              <a:buNone/>
            </a:pPr>
            <a:r>
              <a:rPr lang="en-US" i="1" smtClean="0"/>
              <a:t>		2.self-care agency- person’s ability</a:t>
            </a:r>
          </a:p>
          <a:p>
            <a:pPr lvl="4" eaLnBrk="1" hangingPunct="1"/>
            <a:r>
              <a:rPr lang="en-US" i="1" smtClean="0"/>
              <a:t>	self-care agent</a:t>
            </a:r>
          </a:p>
          <a:p>
            <a:pPr lvl="4" eaLnBrk="1" hangingPunct="1"/>
            <a:r>
              <a:rPr lang="en-US" i="1" smtClean="0"/>
              <a:t>        dependent care agent		</a:t>
            </a:r>
          </a:p>
          <a:p>
            <a:pPr lvl="1" eaLnBrk="1" hangingPunct="1">
              <a:buFont typeface="Wingdings 2" pitchFamily="18" charset="2"/>
              <a:buNone/>
            </a:pPr>
            <a:r>
              <a:rPr lang="en-US" i="1" smtClean="0"/>
              <a:t>		3.self-care requisites- needs</a:t>
            </a:r>
          </a:p>
          <a:p>
            <a:pPr lvl="4" eaLnBrk="1" hangingPunct="1"/>
            <a:r>
              <a:rPr lang="en-US" i="1" smtClean="0"/>
              <a:t>  Universal requisites</a:t>
            </a:r>
          </a:p>
          <a:p>
            <a:pPr lvl="4" eaLnBrk="1" hangingPunct="1"/>
            <a:r>
              <a:rPr lang="en-US" i="1" smtClean="0"/>
              <a:t> Developmental requisites</a:t>
            </a:r>
          </a:p>
          <a:p>
            <a:pPr lvl="4" eaLnBrk="1" hangingPunct="1"/>
            <a:r>
              <a:rPr lang="en-US" i="1" smtClean="0"/>
              <a:t> Health deviation requisites</a:t>
            </a:r>
          </a:p>
          <a:p>
            <a:pPr lvl="1" eaLnBrk="1" hangingPunct="1">
              <a:buFont typeface="Wingdings 2" pitchFamily="18" charset="2"/>
              <a:buNone/>
            </a:pPr>
            <a:r>
              <a:rPr lang="en-US" i="1" smtClean="0"/>
              <a:t>		4.therapeutic self-care demand- steps needed to ensure adequate health.</a:t>
            </a:r>
          </a:p>
          <a:p>
            <a:pPr eaLnBrk="1" hangingPunct="1"/>
            <a:endParaRPr lang="en-US" sz="240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500</TotalTime>
  <Words>1806</Words>
  <Application>Microsoft Office PowerPoint</Application>
  <PresentationFormat>On-screen Show (4:3)</PresentationFormat>
  <Paragraphs>274</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Opulent</vt:lpstr>
      <vt:lpstr>Dorothea Orem</vt:lpstr>
      <vt:lpstr>PowerPoint Presentation</vt:lpstr>
      <vt:lpstr>Achievements</vt:lpstr>
      <vt:lpstr>Achievements</vt:lpstr>
      <vt:lpstr>How the theory came to be</vt:lpstr>
      <vt:lpstr>How the theory came to be</vt:lpstr>
      <vt:lpstr>Orem’s definition of Nursing</vt:lpstr>
      <vt:lpstr>General theory of nursing</vt:lpstr>
      <vt:lpstr>General theory of nursing</vt:lpstr>
      <vt:lpstr>General theory of nursing</vt:lpstr>
      <vt:lpstr>Orem's theory focused on person, health environment, &amp; Nursing</vt:lpstr>
      <vt:lpstr>Orems theory focus</vt:lpstr>
      <vt:lpstr>            Nursing process for                   self care deficit</vt:lpstr>
      <vt:lpstr>            Nursing process to               maintain self care </vt:lpstr>
      <vt:lpstr>Summary</vt:lpstr>
      <vt:lpstr>            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Dorothea Orem</dc:title>
  <dc:creator>Anna Barrera</dc:creator>
  <cp:lastModifiedBy>Jenni</cp:lastModifiedBy>
  <cp:revision>42</cp:revision>
  <dcterms:created xsi:type="dcterms:W3CDTF">2011-02-16T06:04:27Z</dcterms:created>
  <dcterms:modified xsi:type="dcterms:W3CDTF">2011-02-24T03:43:51Z</dcterms:modified>
</cp:coreProperties>
</file>