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64" r:id="rId3"/>
    <p:sldId id="257" r:id="rId4"/>
    <p:sldId id="267" r:id="rId5"/>
    <p:sldId id="265" r:id="rId6"/>
    <p:sldId id="268" r:id="rId7"/>
    <p:sldId id="269" r:id="rId8"/>
    <p:sldId id="271" r:id="rId9"/>
    <p:sldId id="272" r:id="rId10"/>
    <p:sldId id="270" r:id="rId11"/>
    <p:sldId id="262" r:id="rId12"/>
    <p:sldId id="26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695" autoAdjust="0"/>
  </p:normalViewPr>
  <p:slideViewPr>
    <p:cSldViewPr>
      <p:cViewPr varScale="1">
        <p:scale>
          <a:sx n="54" d="100"/>
          <a:sy n="54" d="100"/>
        </p:scale>
        <p:origin x="-1614" y="-9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238"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9F42470-EBCC-44C3-9F64-3EDCB87AE007}" type="datetimeFigureOut">
              <a:rPr lang="en-US"/>
              <a:pPr>
                <a:defRPr/>
              </a:pPr>
              <a:t>6/29/2012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F36AF69-809F-4A25-AE2E-7F90AB45C8F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5671377-F330-43BF-80B2-863F7C933160}"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Nursing has been impacted by </a:t>
            </a:r>
            <a:r>
              <a:rPr lang="en-US" dirty="0" err="1" smtClean="0"/>
              <a:t>Kalcaba’s</a:t>
            </a:r>
            <a:r>
              <a:rPr lang="en-US" dirty="0" smtClean="0"/>
              <a:t> work in that there is a modern guide for providing for all aspects of a patient’s need for comfort.</a:t>
            </a:r>
          </a:p>
          <a:p>
            <a:endParaRPr lang="en-US" dirty="0" smtClean="0"/>
          </a:p>
          <a:p>
            <a:r>
              <a:rPr lang="en-US" dirty="0" smtClean="0"/>
              <a:t>The comfort that can be provided though considering all aspects of one’s patient produces a  holistic comfort </a:t>
            </a:r>
          </a:p>
          <a:p>
            <a:endParaRPr lang="en-US" dirty="0" smtClean="0"/>
          </a:p>
          <a:p>
            <a:r>
              <a:rPr lang="en-US" dirty="0" err="1" smtClean="0"/>
              <a:t>Kalcoba’s</a:t>
            </a:r>
            <a:r>
              <a:rPr lang="en-US" dirty="0" smtClean="0"/>
              <a:t> idea of comfort and patient care provides nursing with a broader theory for comfort, how it can be reached, and what needs to be considered in doing so.</a:t>
            </a:r>
          </a:p>
          <a:p>
            <a:endParaRPr lang="en-US" dirty="0" smtClean="0"/>
          </a:p>
          <a:p>
            <a:r>
              <a:rPr lang="en-US" dirty="0" err="1" smtClean="0"/>
              <a:t>Kalcoba’s</a:t>
            </a:r>
            <a:r>
              <a:rPr lang="en-US" dirty="0" smtClean="0"/>
              <a:t> theory has been used since the nineteen nineties and during this time been refined and proven applicable to nursing care (</a:t>
            </a:r>
            <a:r>
              <a:rPr lang="en-US" dirty="0" err="1" smtClean="0"/>
              <a:t>Kalcoba</a:t>
            </a:r>
            <a:r>
              <a:rPr lang="en-US" dirty="0" smtClean="0"/>
              <a:t>, 2011). </a:t>
            </a:r>
          </a:p>
        </p:txBody>
      </p:sp>
      <p:sp>
        <p:nvSpPr>
          <p:cNvPr id="4" name="Slide Number Placeholder 3"/>
          <p:cNvSpPr>
            <a:spLocks noGrp="1"/>
          </p:cNvSpPr>
          <p:nvPr>
            <p:ph type="sldNum" sz="quarter" idx="5"/>
          </p:nvPr>
        </p:nvSpPr>
        <p:spPr/>
        <p:txBody>
          <a:bodyPr/>
          <a:lstStyle/>
          <a:p>
            <a:pPr>
              <a:defRPr/>
            </a:pPr>
            <a:fld id="{BC71051B-8313-420E-BAD9-19F4412E91F9}"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smtClean="0"/>
              <a:t>The comfort theory is defined as an immediate desirable outcome of nursing care that when delivered consistently over time, are correlated with a trend toward increased comfort levels and improved institutional outcomes (</a:t>
            </a:r>
            <a:r>
              <a:rPr lang="en-US" dirty="0" err="1" smtClean="0"/>
              <a:t>Kolcaba</a:t>
            </a:r>
            <a:r>
              <a:rPr lang="en-US" dirty="0" smtClean="0"/>
              <a:t>, 2010). </a:t>
            </a:r>
          </a:p>
          <a:p>
            <a:pPr eaLnBrk="1" hangingPunct="1">
              <a:buFontTx/>
              <a:buChar char="•"/>
            </a:pPr>
            <a:r>
              <a:rPr lang="en-US" dirty="0" smtClean="0"/>
              <a:t>Holistic comfort is defined as the immediate experience of being strengthened through having the needs for relief, ease, and transcendence met in four contexts of experience: physical, psycho-spiritual, social, and environmental (</a:t>
            </a:r>
            <a:r>
              <a:rPr lang="en-US" dirty="0" err="1" smtClean="0"/>
              <a:t>Kolcaba</a:t>
            </a:r>
            <a:r>
              <a:rPr lang="en-US" dirty="0" smtClean="0"/>
              <a:t>, 2010).</a:t>
            </a:r>
          </a:p>
          <a:p>
            <a:pPr eaLnBrk="1" hangingPunct="1">
              <a:buFontTx/>
              <a:buChar char="•"/>
            </a:pPr>
            <a:r>
              <a:rPr lang="en-US" dirty="0" smtClean="0"/>
              <a:t>With the comfort theory becoming more recognized and researched, it is said to believe that it will soon again become the forefront of nursing practices (March A. &amp; McCormack D., 2009).</a:t>
            </a:r>
          </a:p>
          <a:p>
            <a:pPr eaLnBrk="1" hangingPunct="1">
              <a:buFontTx/>
              <a:buChar char="•"/>
            </a:pPr>
            <a:r>
              <a:rPr lang="en-US" dirty="0" smtClean="0"/>
              <a:t>Relief, ease, and </a:t>
            </a:r>
            <a:r>
              <a:rPr lang="en-US" dirty="0" err="1" smtClean="0"/>
              <a:t>transcedence</a:t>
            </a:r>
            <a:r>
              <a:rPr lang="en-US" dirty="0" smtClean="0"/>
              <a:t> are important definitions to </a:t>
            </a:r>
            <a:r>
              <a:rPr lang="en-US" dirty="0" err="1" smtClean="0"/>
              <a:t>Kolcaba’s</a:t>
            </a:r>
            <a:r>
              <a:rPr lang="en-US" dirty="0" smtClean="0"/>
              <a:t> Comfort Theory</a:t>
            </a:r>
          </a:p>
        </p:txBody>
      </p:sp>
      <p:sp>
        <p:nvSpPr>
          <p:cNvPr id="4" name="Slide Number Placeholder 3"/>
          <p:cNvSpPr>
            <a:spLocks noGrp="1"/>
          </p:cNvSpPr>
          <p:nvPr>
            <p:ph type="sldNum" sz="quarter" idx="5"/>
          </p:nvPr>
        </p:nvSpPr>
        <p:spPr/>
        <p:txBody>
          <a:bodyPr/>
          <a:lstStyle/>
          <a:p>
            <a:pPr>
              <a:defRPr/>
            </a:pPr>
            <a:fld id="{ADB5A309-AB64-4BC3-96C8-61BBD849449C}"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A8A308BA-8138-4762-8428-AA713E0105B2}"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smtClean="0"/>
              <a:t>Kathleen </a:t>
            </a:r>
            <a:r>
              <a:rPr lang="en-US" dirty="0" err="1" smtClean="0"/>
              <a:t>Kolcaba</a:t>
            </a:r>
            <a:r>
              <a:rPr lang="en-US" dirty="0" smtClean="0"/>
              <a:t> developed her Comfort Theory in 1990 which is for health practice, education, and research and is a humanistic and holistic  theory based on patient needs</a:t>
            </a:r>
          </a:p>
          <a:p>
            <a:pPr eaLnBrk="1" hangingPunct="1">
              <a:buFontTx/>
              <a:buChar char="•"/>
            </a:pPr>
            <a:r>
              <a:rPr lang="en-US" dirty="0" smtClean="0"/>
              <a:t>A mid-range theory must fit 5 criteria: its concepts and propositions are specific to healthcare disciplines, it’s readily operational and can be easily applied to many situations, propositions and arrange from casual to associative, depending on their applications, and all assumptions fit the theory (</a:t>
            </a:r>
            <a:r>
              <a:rPr lang="en-US" dirty="0" err="1" smtClean="0"/>
              <a:t>Kolcaba</a:t>
            </a:r>
            <a:r>
              <a:rPr lang="en-US" dirty="0" smtClean="0"/>
              <a:t> KY &amp; </a:t>
            </a:r>
            <a:r>
              <a:rPr lang="en-US" dirty="0" err="1" smtClean="0"/>
              <a:t>Kolcaba</a:t>
            </a:r>
            <a:r>
              <a:rPr lang="en-US" dirty="0" smtClean="0"/>
              <a:t> RJ, 1991).</a:t>
            </a:r>
          </a:p>
          <a:p>
            <a:pPr eaLnBrk="1" hangingPunct="1">
              <a:buFontTx/>
              <a:buChar char="•"/>
            </a:pPr>
            <a:r>
              <a:rPr lang="en-US" dirty="0" err="1" smtClean="0"/>
              <a:t>Kolkaba</a:t>
            </a:r>
            <a:r>
              <a:rPr lang="en-US" dirty="0" smtClean="0"/>
              <a:t> claims there are 3 forms and 4 contexts of patient comfort.</a:t>
            </a:r>
          </a:p>
        </p:txBody>
      </p:sp>
      <p:sp>
        <p:nvSpPr>
          <p:cNvPr id="4" name="Slide Number Placeholder 3"/>
          <p:cNvSpPr>
            <a:spLocks noGrp="1"/>
          </p:cNvSpPr>
          <p:nvPr>
            <p:ph type="sldNum" sz="quarter" idx="5"/>
          </p:nvPr>
        </p:nvSpPr>
        <p:spPr/>
        <p:txBody>
          <a:bodyPr/>
          <a:lstStyle/>
          <a:p>
            <a:pPr>
              <a:defRPr/>
            </a:pPr>
            <a:fld id="{43CDEEB6-3EF6-4AC4-8375-6E6125DFD222}"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Char char="•"/>
            </a:pPr>
            <a:r>
              <a:rPr lang="en-US" dirty="0" smtClean="0"/>
              <a:t>Kathleen </a:t>
            </a:r>
            <a:r>
              <a:rPr lang="en-US" dirty="0" err="1" smtClean="0"/>
              <a:t>Kolcaba</a:t>
            </a:r>
            <a:r>
              <a:rPr lang="en-US" dirty="0" smtClean="0"/>
              <a:t> was born Katharine Arnold on the 8</a:t>
            </a:r>
            <a:r>
              <a:rPr lang="en-US" baseline="30000" dirty="0" smtClean="0"/>
              <a:t>th</a:t>
            </a:r>
            <a:r>
              <a:rPr lang="en-US" dirty="0" smtClean="0"/>
              <a:t> of December, 1944 in Cleveland, Ohio.</a:t>
            </a:r>
          </a:p>
          <a:p>
            <a:pPr eaLnBrk="1" hangingPunct="1">
              <a:spcBef>
                <a:spcPct val="0"/>
              </a:spcBef>
              <a:buFontTx/>
              <a:buChar char="•"/>
            </a:pPr>
            <a:r>
              <a:rPr lang="en-US" dirty="0" smtClean="0"/>
              <a:t>Kathleen </a:t>
            </a:r>
            <a:r>
              <a:rPr lang="en-US" dirty="0" err="1" smtClean="0"/>
              <a:t>Kolcaba</a:t>
            </a:r>
            <a:r>
              <a:rPr lang="en-US" dirty="0" smtClean="0"/>
              <a:t> obtained her diploma in nursing in 1965 from St. Luke’s Hospital School of Nursing.</a:t>
            </a:r>
          </a:p>
          <a:p>
            <a:pPr eaLnBrk="1" hangingPunct="1">
              <a:spcBef>
                <a:spcPct val="0"/>
              </a:spcBef>
              <a:buFontTx/>
              <a:buChar char="•"/>
            </a:pPr>
            <a:r>
              <a:rPr lang="en-US" dirty="0" smtClean="0"/>
              <a:t>In 1987, Kathleen graduated from Frances Payne Bolton School of Nursing.</a:t>
            </a:r>
          </a:p>
          <a:p>
            <a:pPr eaLnBrk="1" hangingPunct="1">
              <a:spcBef>
                <a:spcPct val="0"/>
              </a:spcBef>
              <a:buFontTx/>
              <a:buChar char="•"/>
            </a:pPr>
            <a:r>
              <a:rPr lang="en-US" dirty="0" smtClean="0"/>
              <a:t>Ten years later she graduated with her PhD in nursing and received a certificate of authority as a clinical nursing specialist in 1997.</a:t>
            </a:r>
          </a:p>
          <a:p>
            <a:pPr eaLnBrk="1" hangingPunct="1">
              <a:spcBef>
                <a:spcPct val="0"/>
              </a:spcBef>
              <a:buFontTx/>
              <a:buChar char="•"/>
            </a:pPr>
            <a:r>
              <a:rPr lang="en-US" dirty="0" err="1" smtClean="0"/>
              <a:t>Kolcaba</a:t>
            </a:r>
            <a:r>
              <a:rPr lang="en-US" dirty="0" smtClean="0"/>
              <a:t> specializes in Gerontology, End of Life and Long Term Care Interventions, Comfort Studies, Instrument Development, Nursing Theory, Nursing Research.</a:t>
            </a:r>
          </a:p>
          <a:p>
            <a:pPr eaLnBrk="1" hangingPunct="1">
              <a:spcBef>
                <a:spcPct val="0"/>
              </a:spcBef>
              <a:buFontTx/>
              <a:buChar char="•"/>
            </a:pPr>
            <a:r>
              <a:rPr lang="en-US" dirty="0" smtClean="0"/>
              <a:t>Kathleen </a:t>
            </a:r>
            <a:r>
              <a:rPr lang="en-US" dirty="0" err="1" smtClean="0"/>
              <a:t>Kolcaba</a:t>
            </a:r>
            <a:r>
              <a:rPr lang="en-US" dirty="0" smtClean="0"/>
              <a:t> is now working as a professor at University of Akron College of Nursing teaching both master’s and doctorate level courses.</a:t>
            </a:r>
          </a:p>
          <a:p>
            <a:pPr eaLnBrk="1" hangingPunct="1">
              <a:spcBef>
                <a:spcPct val="0"/>
              </a:spcBef>
              <a:buFontTx/>
              <a:buChar char="•"/>
            </a:pPr>
            <a:r>
              <a:rPr lang="en-US" dirty="0" smtClean="0"/>
              <a:t>She has a piece of work published entitled: </a:t>
            </a:r>
            <a:r>
              <a:rPr lang="en-US" i="1" dirty="0" smtClean="0"/>
              <a:t>Comfort Theory and Practice: a Vision for Holistic Health Care and Research (</a:t>
            </a:r>
            <a:r>
              <a:rPr lang="en-US" i="1" dirty="0" err="1" smtClean="0"/>
              <a:t>Kolkaba</a:t>
            </a:r>
            <a:r>
              <a:rPr lang="en-US" i="1" dirty="0" smtClean="0"/>
              <a:t>, K. 2011). </a:t>
            </a:r>
            <a:endParaRPr lang="en-US" dirty="0"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DFCB1B-1567-4069-AF09-E18457008B5A}"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Kolcaba conducted a concept analysis of comfort that examined literature from several disciplines including nursing, medicine, psychology, psychiatry, ergonomics, and English and came up with three types of comfort and four contexts of holistic human experience in differing aspects of therapeutic contexts (Kolcaba,2011). </a:t>
            </a:r>
          </a:p>
          <a:p>
            <a:endParaRPr lang="en-US" smtClean="0"/>
          </a:p>
        </p:txBody>
      </p:sp>
      <p:sp>
        <p:nvSpPr>
          <p:cNvPr id="4" name="Slide Number Placeholder 3"/>
          <p:cNvSpPr>
            <a:spLocks noGrp="1"/>
          </p:cNvSpPr>
          <p:nvPr>
            <p:ph type="sldNum" sz="quarter" idx="5"/>
          </p:nvPr>
        </p:nvSpPr>
        <p:spPr/>
        <p:txBody>
          <a:bodyPr/>
          <a:lstStyle/>
          <a:p>
            <a:pPr>
              <a:defRPr/>
            </a:pPr>
            <a:fld id="{5A04BF8D-4C76-4F6A-B1EF-E04A2AF8EF68}"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Tx/>
              <a:buChar char="•"/>
            </a:pPr>
            <a:r>
              <a:rPr lang="en-US" dirty="0" err="1" smtClean="0"/>
              <a:t>Kolcaba</a:t>
            </a:r>
            <a:r>
              <a:rPr lang="en-US" dirty="0" smtClean="0"/>
              <a:t> conducted a concept analysis of comfort that examined the text from several areas including nursing, medicine, psychology, psychiatry, ergonomics, and English. Comfort is a product of holistic nursing art </a:t>
            </a:r>
            <a:r>
              <a:rPr lang="en-US" dirty="0" smtClean="0"/>
              <a:t>(</a:t>
            </a:r>
            <a:r>
              <a:rPr lang="en-US" dirty="0" err="1" smtClean="0"/>
              <a:t>Kolcaba</a:t>
            </a:r>
            <a:r>
              <a:rPr lang="en-US" dirty="0" smtClean="0"/>
              <a:t> </a:t>
            </a:r>
            <a:r>
              <a:rPr lang="en-US" dirty="0" smtClean="0"/>
              <a:t>K, 1995</a:t>
            </a:r>
            <a:r>
              <a:rPr lang="en-US" dirty="0" smtClean="0"/>
              <a:t>).</a:t>
            </a:r>
            <a:endParaRPr lang="en-US" dirty="0" smtClean="0"/>
          </a:p>
          <a:p>
            <a:pPr eaLnBrk="1" hangingPunct="1">
              <a:buFontTx/>
              <a:buChar char="•"/>
            </a:pPr>
            <a:r>
              <a:rPr lang="en-US" dirty="0" smtClean="0"/>
              <a:t>Developed three types of comfort: relief, ease, transcendence. Relief is the state of having a severe discomfort alleviated, ease is the absence of specific disorders, and transcendence is the ability to rise above discomforts when they cannot be avoided (</a:t>
            </a:r>
            <a:r>
              <a:rPr lang="en-US" dirty="0" err="1" smtClean="0"/>
              <a:t>Kolcaba</a:t>
            </a:r>
            <a:r>
              <a:rPr lang="en-US" dirty="0" smtClean="0"/>
              <a:t> KY &amp; </a:t>
            </a:r>
            <a:r>
              <a:rPr lang="en-US" dirty="0" err="1" smtClean="0"/>
              <a:t>Kolcaba</a:t>
            </a:r>
            <a:r>
              <a:rPr lang="en-US" dirty="0" smtClean="0"/>
              <a:t> RJ, 1991) .</a:t>
            </a:r>
          </a:p>
          <a:p>
            <a:pPr eaLnBrk="1" hangingPunct="1">
              <a:buFontTx/>
              <a:buChar char="•"/>
            </a:pPr>
            <a:r>
              <a:rPr lang="en-US" dirty="0" smtClean="0"/>
              <a:t>Found four ways patient comfort can occur: physical, psycho-spiritual, environmental, and socio-cultural (</a:t>
            </a:r>
            <a:r>
              <a:rPr lang="en-US" dirty="0" err="1" smtClean="0"/>
              <a:t>Kolcaba</a:t>
            </a:r>
            <a:r>
              <a:rPr lang="en-US" dirty="0" smtClean="0"/>
              <a:t> KY &amp; </a:t>
            </a:r>
            <a:r>
              <a:rPr lang="en-US" dirty="0" err="1" smtClean="0"/>
              <a:t>Kolcaba</a:t>
            </a:r>
            <a:r>
              <a:rPr lang="en-US" dirty="0" smtClean="0"/>
              <a:t> RJ, 1991) .</a:t>
            </a:r>
          </a:p>
          <a:p>
            <a:pPr eaLnBrk="1" hangingPunct="1">
              <a:buFontTx/>
              <a:buChar char="•"/>
            </a:pPr>
            <a:r>
              <a:rPr lang="en-US" dirty="0" smtClean="0"/>
              <a:t>Kathleen </a:t>
            </a:r>
            <a:r>
              <a:rPr lang="en-US" dirty="0" err="1" smtClean="0"/>
              <a:t>Kolcaba</a:t>
            </a:r>
            <a:r>
              <a:rPr lang="en-US" dirty="0" smtClean="0"/>
              <a:t> developed this theory from simply studying the definition on comfort and going through her feedback she received from a presentation (</a:t>
            </a:r>
            <a:r>
              <a:rPr lang="en-US" dirty="0" err="1" smtClean="0"/>
              <a:t>Kolkaba</a:t>
            </a:r>
            <a:r>
              <a:rPr lang="en-US" dirty="0" smtClean="0"/>
              <a:t>, 1995).</a:t>
            </a:r>
          </a:p>
          <a:p>
            <a:pPr eaLnBrk="1" hangingPunct="1"/>
            <a:endParaRPr lang="en-US" dirty="0" smtClean="0"/>
          </a:p>
        </p:txBody>
      </p:sp>
      <p:sp>
        <p:nvSpPr>
          <p:cNvPr id="4" name="Slide Number Placeholder 3"/>
          <p:cNvSpPr>
            <a:spLocks noGrp="1"/>
          </p:cNvSpPr>
          <p:nvPr>
            <p:ph type="sldNum" sz="quarter" idx="5"/>
          </p:nvPr>
        </p:nvSpPr>
        <p:spPr/>
        <p:txBody>
          <a:bodyPr/>
          <a:lstStyle/>
          <a:p>
            <a:pPr>
              <a:defRPr/>
            </a:pPr>
            <a:fld id="{A8027DD8-7E76-474A-93E7-757A1B5B26FB}"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If specific comfort needs of a patient are met, for example, the relief of postoperative pain by administering prescribed analgesia, the individual experiences comfort in the relief sense.</a:t>
            </a:r>
          </a:p>
          <a:p>
            <a:endParaRPr lang="en-US" smtClean="0"/>
          </a:p>
          <a:p>
            <a:r>
              <a:rPr lang="en-US" smtClean="0"/>
              <a:t> If the patient is in a comfortable state of contentment, the person experiences comfort in the ease sense, for example, how one might feel after having issues that are causing anxiety addressed. </a:t>
            </a:r>
          </a:p>
          <a:p>
            <a:endParaRPr lang="en-US" smtClean="0"/>
          </a:p>
          <a:p>
            <a:r>
              <a:rPr lang="en-US" smtClean="0"/>
              <a:t>Lastly, transcendence is described as the state of comfort in which patients are able to rise above their challenges (Kolcaba, 2011). </a:t>
            </a:r>
          </a:p>
        </p:txBody>
      </p:sp>
      <p:sp>
        <p:nvSpPr>
          <p:cNvPr id="4" name="Slide Number Placeholder 3"/>
          <p:cNvSpPr>
            <a:spLocks noGrp="1"/>
          </p:cNvSpPr>
          <p:nvPr>
            <p:ph type="sldNum" sz="quarter" idx="5"/>
          </p:nvPr>
        </p:nvSpPr>
        <p:spPr/>
        <p:txBody>
          <a:bodyPr/>
          <a:lstStyle/>
          <a:p>
            <a:pPr>
              <a:defRPr/>
            </a:pPr>
            <a:fld id="{4CB54D26-E855-41C1-957A-22541CAF0ED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Comfort can be achieved in four contexts of experience physical, psychospiritual, social, and environmental. </a:t>
            </a:r>
          </a:p>
          <a:p>
            <a:endParaRPr lang="en-US" smtClean="0"/>
          </a:p>
          <a:p>
            <a:r>
              <a:rPr lang="en-US" smtClean="0"/>
              <a:t>By addressing the patient’s need for relief, ease, and transcendence in each of the four contexts a holistic comfort is achieved (Kolcaba, 2011).</a:t>
            </a:r>
          </a:p>
        </p:txBody>
      </p:sp>
      <p:sp>
        <p:nvSpPr>
          <p:cNvPr id="4" name="Slide Number Placeholder 3"/>
          <p:cNvSpPr>
            <a:spLocks noGrp="1"/>
          </p:cNvSpPr>
          <p:nvPr>
            <p:ph type="sldNum" sz="quarter" idx="5"/>
          </p:nvPr>
        </p:nvSpPr>
        <p:spPr/>
        <p:txBody>
          <a:bodyPr/>
          <a:lstStyle/>
          <a:p>
            <a:pPr>
              <a:defRPr/>
            </a:pPr>
            <a:fld id="{BE174019-FDC2-45B9-A99C-A88443AB0E3B}"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en-US" dirty="0" smtClean="0"/>
              <a:t>Technical Comfort Measures includes, pain manage, watching patient vital signs, and blood pressures. This can also include giving the patient their medicines.  These few comfort strategies are intended to, “1. Help the patient maintain or regain physical function and comfort, and 2. Prevent complications” (</a:t>
            </a:r>
            <a:r>
              <a:rPr lang="en-US" dirty="0" err="1" smtClean="0"/>
              <a:t>Tomey</a:t>
            </a:r>
            <a:r>
              <a:rPr lang="en-US" dirty="0" smtClean="0"/>
              <a:t>, 2006).</a:t>
            </a:r>
          </a:p>
          <a:p>
            <a:pPr>
              <a:buFontTx/>
              <a:buChar char="•"/>
            </a:pPr>
            <a:r>
              <a:rPr lang="en-US" dirty="0" smtClean="0"/>
              <a:t>Coaching is meant for the nurse to help alleviate the patient’s worries/anxiety, give reassurance and information, give hope, and let them know that you are there to listen.  This can also meant that the nurse is there to help them set goals/plan for a safe and successful recovery, integration, or even talk about death if needed (</a:t>
            </a:r>
            <a:r>
              <a:rPr lang="en-US" dirty="0" err="1" smtClean="0"/>
              <a:t>Tomey</a:t>
            </a:r>
            <a:r>
              <a:rPr lang="en-US" dirty="0" smtClean="0"/>
              <a:t>, 2006)</a:t>
            </a:r>
          </a:p>
          <a:p>
            <a:pPr>
              <a:buFontTx/>
              <a:buChar char="•"/>
            </a:pPr>
            <a:r>
              <a:rPr lang="en-US" dirty="0" smtClean="0"/>
              <a:t>Comfort Food for the Soul allows your patient to get as comfortable as possible. Such as giving them a massage, playing tranquil/relaxing music, or even holding their hand. “Like comfort food that you eat, these comfort interventions make patients feel strengthened in an intangible, personalized way” (</a:t>
            </a:r>
            <a:r>
              <a:rPr lang="en-US" dirty="0" err="1" smtClean="0"/>
              <a:t>Tomey</a:t>
            </a:r>
            <a:r>
              <a:rPr lang="en-US" dirty="0" smtClean="0"/>
              <a:t>, 2006)</a:t>
            </a:r>
          </a:p>
          <a:p>
            <a:pPr>
              <a:buFontTx/>
              <a:buChar char="•"/>
            </a:pPr>
            <a:endParaRPr lang="en-US" dirty="0" smtClean="0"/>
          </a:p>
          <a:p>
            <a:endParaRPr lang="en-US" dirty="0" smtClean="0"/>
          </a:p>
        </p:txBody>
      </p:sp>
      <p:sp>
        <p:nvSpPr>
          <p:cNvPr id="4" name="Slide Number Placeholder 3"/>
          <p:cNvSpPr>
            <a:spLocks noGrp="1"/>
          </p:cNvSpPr>
          <p:nvPr>
            <p:ph type="sldNum" sz="quarter" idx="5"/>
          </p:nvPr>
        </p:nvSpPr>
        <p:spPr/>
        <p:txBody>
          <a:bodyPr/>
          <a:lstStyle/>
          <a:p>
            <a:pPr>
              <a:defRPr/>
            </a:pPr>
            <a:fld id="{3B2297F1-4503-47A1-AD6F-D48675F409C3}"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en-US" dirty="0" smtClean="0"/>
              <a:t> Something that may help is setting goals.  By having patients work towards a goal, nurses are showing their comfort and care by letting them know that they are there to help them succeed towards a better health. By having patients attain goals and stick to them, nurses are enhancing their level of comfort, which then leads to a higher patient function, quicker discharges, fewer re-admissions, and increased patient satisfaction (Masters, 2012). </a:t>
            </a:r>
          </a:p>
          <a:p>
            <a:pPr>
              <a:buFontTx/>
              <a:buChar char="•"/>
            </a:pPr>
            <a:r>
              <a:rPr lang="en-US" dirty="0" smtClean="0"/>
              <a:t>While Nurses help their patients attain theses goals, </a:t>
            </a:r>
            <a:r>
              <a:rPr lang="en-US" dirty="0" err="1" smtClean="0"/>
              <a:t>Kolcaba</a:t>
            </a:r>
            <a:r>
              <a:rPr lang="en-US" dirty="0" smtClean="0"/>
              <a:t> recommends that nurses should be asking their patients to rate their pain on the scale zero to ten scale, ten being the highest level of comfort (Masters, 2012).  </a:t>
            </a:r>
          </a:p>
          <a:p>
            <a:pPr>
              <a:buFontTx/>
              <a:buChar char="•"/>
            </a:pPr>
            <a:r>
              <a:rPr lang="en-US" dirty="0" smtClean="0"/>
              <a:t>By Nurses asking their patients to rate their level of comfort they are showing their patients that they are there to assist and do whatever is needed and possible for them to reach the highest level of comfort (Masters, 2012). </a:t>
            </a:r>
          </a:p>
          <a:p>
            <a:pPr>
              <a:buFontTx/>
              <a:buChar char="•"/>
            </a:pPr>
            <a:endParaRPr lang="en-US" dirty="0" smtClean="0"/>
          </a:p>
        </p:txBody>
      </p:sp>
      <p:sp>
        <p:nvSpPr>
          <p:cNvPr id="4" name="Slide Number Placeholder 3"/>
          <p:cNvSpPr>
            <a:spLocks noGrp="1"/>
          </p:cNvSpPr>
          <p:nvPr>
            <p:ph type="sldNum" sz="quarter" idx="5"/>
          </p:nvPr>
        </p:nvSpPr>
        <p:spPr/>
        <p:txBody>
          <a:bodyPr/>
          <a:lstStyle/>
          <a:p>
            <a:pPr>
              <a:defRPr/>
            </a:pPr>
            <a:fld id="{276EC46C-4A5E-41FB-B049-B47C0ACD1AC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9038971C-37AB-422C-8C95-E320DBB19F79}" type="datetimeFigureOut">
              <a:rPr lang="en-US" smtClean="0"/>
              <a:pPr>
                <a:defRPr/>
              </a:pPr>
              <a:t>6/29/2012</a:t>
            </a:fld>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DA65F9E9-B787-4FBE-B1DB-F5C4B6357E45}"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1491602-C6D2-4D43-A2C9-2FA81E3881C4}"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45AFE73-2BF9-4ECA-9B2A-56FD9CC0A6B8}"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DF1246D-A560-4AD0-BD58-25336E637C5A}"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BDD408F-9101-4B6F-B445-8C60F60F2B16}"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FB5475D-1C17-4E3E-8DEB-F8BA959B9254}"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022DBB4-3F2D-480F-A889-2C72D726B04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275F1EA5-07F3-4B8E-82D4-49DFED549BB2}" type="datetimeFigureOut">
              <a:rPr lang="en-US" smtClean="0"/>
              <a:pPr>
                <a:defRPr/>
              </a:pPr>
              <a:t>6/29/2012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360DF60-13D9-474B-94D0-463E50A62F5B}"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0D18FD2A-2389-4310-910E-F0799D93F194}"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A593424A-28DE-475F-AC7A-9513AC9A16C5}"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BFC69F93-0852-4036-93BD-A1A27DE4732E}" type="datetimeFigureOut">
              <a:rPr lang="en-US" smtClean="0"/>
              <a:pPr>
                <a:defRPr/>
              </a:pPr>
              <a:t>6/29/2012</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157D1CA-99BD-48AE-88E6-6BAA7C8340B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6454E11D-5F6C-476E-A663-D775E955800F}" type="datetimeFigureOut">
              <a:rPr lang="en-US" smtClean="0"/>
              <a:pPr>
                <a:defRPr/>
              </a:pPr>
              <a:t>6/29/2012</a:t>
            </a:fld>
            <a:endParaRPr lang="en-US"/>
          </a:p>
        </p:txBody>
      </p:sp>
      <p:sp>
        <p:nvSpPr>
          <p:cNvPr id="8" name="Slide Number Placeholder 7"/>
          <p:cNvSpPr>
            <a:spLocks noGrp="1"/>
          </p:cNvSpPr>
          <p:nvPr>
            <p:ph type="sldNum" sz="quarter" idx="11"/>
          </p:nvPr>
        </p:nvSpPr>
        <p:spPr/>
        <p:txBody>
          <a:bodyPr/>
          <a:lstStyle/>
          <a:p>
            <a:pPr>
              <a:defRPr/>
            </a:pPr>
            <a:fld id="{319E4841-1148-481B-A44E-034E57B39997}" type="slidenum">
              <a:rPr lang="en-US" smtClean="0"/>
              <a:pPr>
                <a:defRPr/>
              </a:pPr>
              <a:t>‹#›</a:t>
            </a:fld>
            <a:endParaRPr lang="en-US"/>
          </a:p>
        </p:txBody>
      </p:sp>
      <p:sp>
        <p:nvSpPr>
          <p:cNvPr id="9" name="Footer Placeholder 8"/>
          <p:cNvSpPr>
            <a:spLocks noGrp="1"/>
          </p:cNvSpPr>
          <p:nvPr>
            <p:ph type="ftr" sz="quarter" idx="12"/>
          </p:nvPr>
        </p:nvSpPr>
        <p:spPr/>
        <p:txBody>
          <a:body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AA248C8-39D2-4701-AD82-300B17EB6CA2}" type="datetimeFigureOut">
              <a:rPr lang="en-US" smtClean="0"/>
              <a:pPr>
                <a:defRPr/>
              </a:pPr>
              <a:t>6/29/2012</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CFEF8EB-C232-43C2-8CA9-F7C30BDF539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7E0D07C5-6C33-4576-84EF-EEA010C1CBCF}"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156448" y="6422064"/>
            <a:ext cx="762000" cy="365125"/>
          </a:xfrm>
        </p:spPr>
        <p:txBody>
          <a:bodyPr/>
          <a:lstStyle/>
          <a:p>
            <a:pPr>
              <a:defRPr/>
            </a:pPr>
            <a:fld id="{0D9CDEDC-AA50-4A10-9DFA-E633B5E0D155}"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pPr>
              <a:defRPr/>
            </a:pPr>
            <a:fld id="{BDC8A9D6-33DC-484E-AD6B-BCC026AACC7A}" type="datetimeFigureOut">
              <a:rPr lang="en-US" smtClean="0"/>
              <a:pPr>
                <a:defRPr/>
              </a:pPr>
              <a:t>6/29/2012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C7AA346-B7F6-44E1-99FA-C4A041276DF5}"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pPr>
              <a:defRPr/>
            </a:pPr>
            <a:fld id="{061B9DAC-23D8-4081-ABEF-0363452AADD0}" type="datetimeFigureOut">
              <a:rPr lang="en-US" smtClean="0"/>
              <a:pPr>
                <a:defRPr/>
              </a:pPr>
              <a:t>6/29/2012</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pPr>
              <a:defRPr/>
            </a:pPr>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pPr>
              <a:defRPr/>
            </a:pPr>
            <a:fld id="{58D6B1C3-565F-4454-98C1-D848A12DBEA5}"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www.thecomfortline.com/"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http://currentnursing.com/nursing_theory/comfort_theory_Kathy_Kolcaba.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09600" y="990600"/>
            <a:ext cx="7772400" cy="1470025"/>
          </a:xfrm>
        </p:spPr>
        <p:txBody>
          <a:bodyPr/>
          <a:lstStyle/>
          <a:p>
            <a:pPr eaLnBrk="1" hangingPunct="1">
              <a:defRPr/>
            </a:pPr>
            <a:r>
              <a:rPr lang="en-US" sz="2800" b="1" dirty="0" smtClean="0">
                <a:latin typeface="+mn-lt"/>
                <a:cs typeface="Times New Roman" pitchFamily="18" charset="0"/>
              </a:rPr>
              <a:t>Group PowerPoint Theorist Presentation:</a:t>
            </a:r>
            <a:r>
              <a:rPr lang="en-US" sz="1800" b="1" dirty="0" smtClean="0">
                <a:latin typeface="+mn-lt"/>
                <a:cs typeface="Times New Roman" pitchFamily="18" charset="0"/>
              </a:rPr>
              <a:t/>
            </a:r>
            <a:br>
              <a:rPr lang="en-US" sz="1800" b="1" dirty="0" smtClean="0">
                <a:latin typeface="+mn-lt"/>
                <a:cs typeface="Times New Roman" pitchFamily="18" charset="0"/>
              </a:rPr>
            </a:br>
            <a:r>
              <a:rPr lang="en-US" sz="1800" b="1" dirty="0" smtClean="0">
                <a:latin typeface="+mn-lt"/>
                <a:cs typeface="Times New Roman" pitchFamily="18" charset="0"/>
              </a:rPr>
              <a:t> </a:t>
            </a:r>
            <a:r>
              <a:rPr lang="en-US" sz="2800" b="1" dirty="0" smtClean="0">
                <a:latin typeface="+mn-lt"/>
                <a:cs typeface="Times New Roman" pitchFamily="18" charset="0"/>
              </a:rPr>
              <a:t>Kathleen </a:t>
            </a:r>
            <a:r>
              <a:rPr lang="en-US" sz="2800" b="1" dirty="0" err="1" smtClean="0">
                <a:latin typeface="+mn-lt"/>
                <a:cs typeface="Times New Roman" pitchFamily="18" charset="0"/>
              </a:rPr>
              <a:t>Kolcaba’s</a:t>
            </a:r>
            <a:r>
              <a:rPr lang="en-US" sz="2800" b="1" dirty="0" smtClean="0">
                <a:latin typeface="+mn-lt"/>
                <a:cs typeface="Times New Roman" pitchFamily="18" charset="0"/>
              </a:rPr>
              <a:t> Comfort Theory</a:t>
            </a:r>
          </a:p>
        </p:txBody>
      </p:sp>
      <p:sp>
        <p:nvSpPr>
          <p:cNvPr id="3" name="Subtitle 2"/>
          <p:cNvSpPr>
            <a:spLocks noGrp="1"/>
          </p:cNvSpPr>
          <p:nvPr>
            <p:ph type="subTitle" idx="1"/>
          </p:nvPr>
        </p:nvSpPr>
        <p:spPr>
          <a:xfrm>
            <a:off x="1295400" y="2971800"/>
            <a:ext cx="6400800" cy="1752600"/>
          </a:xfrm>
        </p:spPr>
        <p:txBody>
          <a:bodyPr rtlCol="0">
            <a:normAutofit/>
          </a:bodyPr>
          <a:lstStyle/>
          <a:p>
            <a:pPr eaLnBrk="1" fontAlgn="auto" hangingPunct="1">
              <a:spcAft>
                <a:spcPts val="0"/>
              </a:spcAft>
              <a:buFont typeface="Arial" pitchFamily="34" charset="0"/>
              <a:buNone/>
              <a:defRPr/>
            </a:pPr>
            <a:r>
              <a:rPr lang="en-US" sz="2400" dirty="0" smtClean="0">
                <a:cs typeface="Times New Roman" pitchFamily="18" charset="0"/>
              </a:rPr>
              <a:t>Learning Team B:</a:t>
            </a:r>
          </a:p>
          <a:p>
            <a:pPr eaLnBrk="1" fontAlgn="auto" hangingPunct="1">
              <a:spcAft>
                <a:spcPts val="0"/>
              </a:spcAft>
              <a:buFont typeface="Arial" pitchFamily="34" charset="0"/>
              <a:buNone/>
              <a:defRPr/>
            </a:pPr>
            <a:r>
              <a:rPr lang="en-US" sz="2400" dirty="0" smtClean="0">
                <a:cs typeface="Times New Roman" pitchFamily="18" charset="0"/>
              </a:rPr>
              <a:t>Ashleigh </a:t>
            </a:r>
            <a:r>
              <a:rPr lang="en-US" sz="2400" dirty="0" err="1" smtClean="0">
                <a:cs typeface="Times New Roman" pitchFamily="18" charset="0"/>
              </a:rPr>
              <a:t>Dressen</a:t>
            </a:r>
            <a:r>
              <a:rPr lang="en-US" sz="2400" dirty="0" smtClean="0">
                <a:cs typeface="Times New Roman" pitchFamily="18" charset="0"/>
              </a:rPr>
              <a:t>, Ashlee McDowell, Amber Miller, Audrey Sowers, and Amber </a:t>
            </a:r>
            <a:r>
              <a:rPr lang="en-US" sz="2400" dirty="0" err="1" smtClean="0">
                <a:cs typeface="Times New Roman" pitchFamily="18" charset="0"/>
              </a:rPr>
              <a:t>Tew</a:t>
            </a:r>
            <a:endParaRPr lang="en-US" sz="2400" dirty="0" smtClean="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609600"/>
            <a:ext cx="8229600" cy="808038"/>
          </a:xfrm>
        </p:spPr>
        <p:txBody>
          <a:bodyPr>
            <a:normAutofit fontScale="90000"/>
          </a:bodyPr>
          <a:lstStyle/>
          <a:p>
            <a:pPr>
              <a:defRPr/>
            </a:pPr>
            <a:r>
              <a:rPr lang="en-US" dirty="0"/>
              <a:t>R</a:t>
            </a:r>
            <a:r>
              <a:rPr lang="en-US" dirty="0" smtClean="0"/>
              <a:t>esult of Kalcoba’s Work</a:t>
            </a:r>
            <a:br>
              <a:rPr lang="en-US" dirty="0" smtClean="0"/>
            </a:br>
            <a:endParaRPr lang="en-US" dirty="0"/>
          </a:p>
        </p:txBody>
      </p:sp>
      <p:sp>
        <p:nvSpPr>
          <p:cNvPr id="8" name="Content Placeholder 7"/>
          <p:cNvSpPr>
            <a:spLocks noGrp="1"/>
          </p:cNvSpPr>
          <p:nvPr>
            <p:ph idx="1"/>
          </p:nvPr>
        </p:nvSpPr>
        <p:spPr/>
        <p:txBody>
          <a:bodyPr>
            <a:normAutofit fontScale="92500" lnSpcReduction="20000"/>
          </a:bodyPr>
          <a:lstStyle/>
          <a:p>
            <a:pPr>
              <a:defRPr/>
            </a:pPr>
            <a:r>
              <a:rPr lang="en-US" dirty="0" smtClean="0"/>
              <a:t>A taxonomic structure was developed to guide for assessment, measurement,  and evaluation of patient comfort</a:t>
            </a:r>
          </a:p>
          <a:p>
            <a:pPr>
              <a:defRPr/>
            </a:pPr>
            <a:endParaRPr lang="en-US" dirty="0" smtClean="0"/>
          </a:p>
          <a:p>
            <a:pPr>
              <a:defRPr/>
            </a:pPr>
            <a:r>
              <a:rPr lang="en-US" dirty="0" smtClean="0"/>
              <a:t>Comfort as a product of holistic nursing art</a:t>
            </a:r>
          </a:p>
          <a:p>
            <a:pPr>
              <a:defRPr/>
            </a:pPr>
            <a:endParaRPr lang="en-US" dirty="0" smtClean="0"/>
          </a:p>
          <a:p>
            <a:pPr>
              <a:defRPr/>
            </a:pPr>
            <a:r>
              <a:rPr lang="en-US" dirty="0" smtClean="0"/>
              <a:t>A broader theory for comfort was introduced</a:t>
            </a:r>
          </a:p>
          <a:p>
            <a:pPr marL="0" indent="0">
              <a:buFont typeface="Arial" charset="0"/>
              <a:buNone/>
              <a:defRPr/>
            </a:pPr>
            <a:endParaRPr lang="en-US" dirty="0" smtClean="0"/>
          </a:p>
          <a:p>
            <a:pPr>
              <a:defRPr/>
            </a:pPr>
            <a:r>
              <a:rPr lang="en-US" dirty="0" smtClean="0"/>
              <a:t>The theory has undergone refinement and tested for its applicability (</a:t>
            </a:r>
            <a:r>
              <a:rPr lang="en-US" dirty="0" err="1" smtClean="0"/>
              <a:t>Kolcaba</a:t>
            </a:r>
            <a:r>
              <a:rPr lang="en-US" dirty="0" smtClean="0"/>
              <a:t>, 2011). </a:t>
            </a:r>
          </a:p>
          <a:p>
            <a:pPr>
              <a:defRPr/>
            </a:pPr>
            <a:endParaRPr lang="en-US" dirty="0" smtClean="0"/>
          </a:p>
          <a:p>
            <a:pPr marL="0" indent="0">
              <a:buFont typeface="Arial" charset="0"/>
              <a:buNone/>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762000" y="381000"/>
            <a:ext cx="7772400" cy="1470025"/>
          </a:xfrm>
        </p:spPr>
        <p:txBody>
          <a:bodyPr/>
          <a:lstStyle/>
          <a:p>
            <a:pPr eaLnBrk="1" hangingPunct="1"/>
            <a:r>
              <a:rPr lang="en-US" sz="5400" smtClean="0"/>
              <a:t>Conclusion</a:t>
            </a:r>
          </a:p>
        </p:txBody>
      </p:sp>
      <p:sp>
        <p:nvSpPr>
          <p:cNvPr id="3" name="Subtitle 2"/>
          <p:cNvSpPr>
            <a:spLocks noGrp="1"/>
          </p:cNvSpPr>
          <p:nvPr>
            <p:ph type="subTitle" idx="1"/>
          </p:nvPr>
        </p:nvSpPr>
        <p:spPr>
          <a:xfrm>
            <a:off x="1143000" y="1600200"/>
            <a:ext cx="7162800" cy="4343400"/>
          </a:xfrm>
        </p:spPr>
        <p:txBody>
          <a:bodyPr rtlCol="0">
            <a:normAutofit lnSpcReduction="10000"/>
          </a:bodyPr>
          <a:lstStyle/>
          <a:p>
            <a:pPr algn="l" eaLnBrk="1" fontAlgn="auto" hangingPunct="1">
              <a:spcAft>
                <a:spcPts val="0"/>
              </a:spcAft>
              <a:buFont typeface="Arial" pitchFamily="34" charset="0"/>
              <a:buChar char="•"/>
              <a:defRPr/>
            </a:pPr>
            <a:r>
              <a:rPr lang="en-US" sz="4400" dirty="0" smtClean="0"/>
              <a:t>Immediate desirable outcome</a:t>
            </a:r>
          </a:p>
          <a:p>
            <a:pPr algn="l" eaLnBrk="1" fontAlgn="auto" hangingPunct="1">
              <a:spcAft>
                <a:spcPts val="0"/>
              </a:spcAft>
              <a:buFont typeface="Arial" pitchFamily="34" charset="0"/>
              <a:buChar char="•"/>
              <a:defRPr/>
            </a:pPr>
            <a:r>
              <a:rPr lang="en-US" sz="4400" dirty="0" smtClean="0"/>
              <a:t>Holistic comfort</a:t>
            </a:r>
          </a:p>
          <a:p>
            <a:pPr algn="l" eaLnBrk="1" fontAlgn="auto" hangingPunct="1">
              <a:spcAft>
                <a:spcPts val="0"/>
              </a:spcAft>
              <a:buFont typeface="Arial" pitchFamily="34" charset="0"/>
              <a:buChar char="•"/>
              <a:defRPr/>
            </a:pPr>
            <a:r>
              <a:rPr lang="en-US" sz="4400" dirty="0" smtClean="0"/>
              <a:t>Forefront of nursing</a:t>
            </a:r>
          </a:p>
          <a:p>
            <a:pPr algn="l" eaLnBrk="1" fontAlgn="auto" hangingPunct="1">
              <a:spcAft>
                <a:spcPts val="0"/>
              </a:spcAft>
              <a:buFont typeface="Arial" pitchFamily="34" charset="0"/>
              <a:buChar char="•"/>
              <a:defRPr/>
            </a:pPr>
            <a:r>
              <a:rPr lang="en-US" sz="4400" dirty="0" smtClean="0"/>
              <a:t>Relief, Ease, and </a:t>
            </a:r>
            <a:r>
              <a:rPr lang="en-US" sz="4400" dirty="0" smtClean="0"/>
              <a:t>Transcendence </a:t>
            </a:r>
            <a:endParaRPr lang="en-US" sz="4400" dirty="0" smtClean="0"/>
          </a:p>
        </p:txBody>
      </p:sp>
      <p:sp>
        <p:nvSpPr>
          <p:cNvPr id="4" name="TextBox 3"/>
          <p:cNvSpPr txBox="1"/>
          <p:nvPr/>
        </p:nvSpPr>
        <p:spPr>
          <a:xfrm>
            <a:off x="3352800" y="6172200"/>
            <a:ext cx="5791200" cy="369332"/>
          </a:xfrm>
          <a:prstGeom prst="rect">
            <a:avLst/>
          </a:prstGeom>
          <a:noFill/>
        </p:spPr>
        <p:txBody>
          <a:bodyPr wrap="square" rtlCol="0">
            <a:spAutoFit/>
          </a:bodyPr>
          <a:lstStyle/>
          <a:p>
            <a:r>
              <a:rPr lang="en-US" dirty="0" smtClean="0"/>
              <a:t>(</a:t>
            </a:r>
            <a:r>
              <a:rPr lang="en-US" dirty="0" err="1" smtClean="0"/>
              <a:t>Kolcaba</a:t>
            </a:r>
            <a:r>
              <a:rPr lang="en-US" dirty="0" smtClean="0"/>
              <a:t>, 2010), (March A. &amp; McCormack D., 2009</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09600" y="304800"/>
            <a:ext cx="7772400" cy="1470025"/>
          </a:xfrm>
        </p:spPr>
        <p:txBody>
          <a:bodyPr/>
          <a:lstStyle/>
          <a:p>
            <a:pPr eaLnBrk="1" hangingPunct="1"/>
            <a:r>
              <a:rPr lang="en-US" smtClean="0"/>
              <a:t>References</a:t>
            </a:r>
          </a:p>
        </p:txBody>
      </p:sp>
      <p:sp>
        <p:nvSpPr>
          <p:cNvPr id="3" name="Subtitle 2"/>
          <p:cNvSpPr>
            <a:spLocks noGrp="1"/>
          </p:cNvSpPr>
          <p:nvPr>
            <p:ph type="subTitle" idx="1"/>
          </p:nvPr>
        </p:nvSpPr>
        <p:spPr>
          <a:xfrm>
            <a:off x="457200" y="1676400"/>
            <a:ext cx="7696200" cy="4267200"/>
          </a:xfrm>
        </p:spPr>
        <p:txBody>
          <a:bodyPr rtlCol="0">
            <a:normAutofit fontScale="70000" lnSpcReduction="20000"/>
          </a:bodyPr>
          <a:lstStyle/>
          <a:p>
            <a:pPr algn="l" eaLnBrk="1" fontAlgn="auto" hangingPunct="1">
              <a:spcAft>
                <a:spcPts val="0"/>
              </a:spcAft>
              <a:buFont typeface="Arial" charset="0"/>
              <a:buChar char="•"/>
              <a:defRPr/>
            </a:pPr>
            <a:r>
              <a:rPr lang="en-US" sz="2300" dirty="0" err="1" smtClean="0"/>
              <a:t>Kolcaba</a:t>
            </a:r>
            <a:r>
              <a:rPr lang="en-US" sz="2300" dirty="0" smtClean="0"/>
              <a:t>, K. (2010). An introduction to comfort theory. </a:t>
            </a:r>
            <a:r>
              <a:rPr lang="en-US" sz="2300" i="1" dirty="0" smtClean="0"/>
              <a:t>In The comfort line. </a:t>
            </a:r>
            <a:r>
              <a:rPr lang="en-US" sz="2300" dirty="0" smtClean="0"/>
              <a:t>Retrieved November 10, 2010, retrieved from </a:t>
            </a:r>
            <a:r>
              <a:rPr lang="en-US" sz="2300" dirty="0" smtClean="0">
                <a:hlinkClick r:id="rId3"/>
              </a:rPr>
              <a:t>http://www.thecomfortline.com/</a:t>
            </a:r>
            <a:endParaRPr lang="en-US" sz="2300" dirty="0" smtClean="0"/>
          </a:p>
          <a:p>
            <a:pPr algn="l" eaLnBrk="1" fontAlgn="auto" hangingPunct="1">
              <a:spcAft>
                <a:spcPts val="0"/>
              </a:spcAft>
              <a:buFont typeface="Arial" charset="0"/>
              <a:buChar char="•"/>
              <a:defRPr/>
            </a:pPr>
            <a:r>
              <a:rPr lang="en-US" sz="2300" dirty="0" err="1" smtClean="0"/>
              <a:t>Kolcaba</a:t>
            </a:r>
            <a:r>
              <a:rPr lang="en-US" sz="2300" dirty="0" smtClean="0"/>
              <a:t>, K. Y., &amp; </a:t>
            </a:r>
            <a:r>
              <a:rPr lang="en-US" sz="2300" dirty="0" err="1" smtClean="0"/>
              <a:t>Kolcaba</a:t>
            </a:r>
            <a:r>
              <a:rPr lang="en-US" sz="2300" dirty="0" smtClean="0"/>
              <a:t>, R. J. (1991). An analysis of the concept of comfort. </a:t>
            </a:r>
            <a:r>
              <a:rPr lang="en-US" sz="2300" i="1" dirty="0" smtClean="0"/>
              <a:t>Journal of Advanced Nursing, 16</a:t>
            </a:r>
            <a:r>
              <a:rPr lang="en-US" sz="2300" dirty="0" smtClean="0"/>
              <a:t>(11), 1301-1310.</a:t>
            </a:r>
          </a:p>
          <a:p>
            <a:pPr algn="l" eaLnBrk="1" fontAlgn="auto" hangingPunct="1">
              <a:spcAft>
                <a:spcPts val="0"/>
              </a:spcAft>
              <a:buFont typeface="Arial" charset="0"/>
              <a:buChar char="•"/>
              <a:defRPr/>
            </a:pPr>
            <a:r>
              <a:rPr lang="en-US" sz="2300" dirty="0" err="1" smtClean="0"/>
              <a:t>Kolcaba</a:t>
            </a:r>
            <a:r>
              <a:rPr lang="en-US" sz="2300" dirty="0" smtClean="0"/>
              <a:t>, K. (1995). Comfort as process and product, merged in holistic nursing art. </a:t>
            </a:r>
            <a:r>
              <a:rPr lang="en-US" sz="2300" i="1" dirty="0" smtClean="0"/>
              <a:t>Journal of Holistic Nursing, 13(</a:t>
            </a:r>
            <a:r>
              <a:rPr lang="en-US" sz="2300" dirty="0" smtClean="0"/>
              <a:t>2), 117-131.</a:t>
            </a:r>
          </a:p>
          <a:p>
            <a:pPr algn="l" eaLnBrk="1" fontAlgn="auto" hangingPunct="1">
              <a:spcAft>
                <a:spcPts val="0"/>
              </a:spcAft>
              <a:buFont typeface="Arial" charset="0"/>
              <a:buChar char="•"/>
              <a:defRPr/>
            </a:pPr>
            <a:r>
              <a:rPr lang="en-US" sz="2300" dirty="0" err="1" smtClean="0"/>
              <a:t>Kolkaba</a:t>
            </a:r>
            <a:r>
              <a:rPr lang="en-US" sz="2300" dirty="0" smtClean="0"/>
              <a:t>, K. (2011). An introduction to comfort theory. </a:t>
            </a:r>
            <a:r>
              <a:rPr lang="en-US" sz="2300" i="1" dirty="0" smtClean="0"/>
              <a:t>Current Nursing</a:t>
            </a:r>
            <a:r>
              <a:rPr lang="en-US" sz="2300" dirty="0" smtClean="0"/>
              <a:t>. Retrieved from </a:t>
            </a:r>
            <a:r>
              <a:rPr lang="en-US" sz="2300" dirty="0" smtClean="0">
                <a:hlinkClick r:id="rId4"/>
              </a:rPr>
              <a:t>http://currentnursing.com/nursing_theory/comfort_theory_Kathy_Kolcaba.html</a:t>
            </a:r>
            <a:r>
              <a:rPr lang="en-US" sz="2300" dirty="0" smtClean="0"/>
              <a:t> </a:t>
            </a:r>
          </a:p>
          <a:p>
            <a:pPr algn="l" eaLnBrk="1" fontAlgn="auto" hangingPunct="1">
              <a:spcAft>
                <a:spcPts val="0"/>
              </a:spcAft>
              <a:buFont typeface="Arial" charset="0"/>
              <a:buChar char="•"/>
              <a:defRPr/>
            </a:pPr>
            <a:r>
              <a:rPr lang="en-US" sz="2300" dirty="0" smtClean="0"/>
              <a:t>March A, McCormack D (2009). </a:t>
            </a:r>
            <a:r>
              <a:rPr lang="en-US" sz="2300" dirty="0" smtClean="0"/>
              <a:t>Nursing </a:t>
            </a:r>
            <a:r>
              <a:rPr lang="en-US" sz="2300" dirty="0" smtClean="0"/>
              <a:t>theory-directed healthcare</a:t>
            </a:r>
            <a:r>
              <a:rPr lang="en-US" sz="2300" dirty="0" smtClean="0"/>
              <a:t>: </a:t>
            </a:r>
            <a:r>
              <a:rPr lang="en-US" sz="2300" dirty="0" smtClean="0"/>
              <a:t>modifying </a:t>
            </a:r>
            <a:r>
              <a:rPr lang="en-US" sz="2300" dirty="0" err="1" smtClean="0"/>
              <a:t>Kolcaba's</a:t>
            </a:r>
            <a:r>
              <a:rPr lang="en-US" sz="2300" dirty="0" smtClean="0"/>
              <a:t> </a:t>
            </a:r>
            <a:r>
              <a:rPr lang="en-US" sz="2300" dirty="0" smtClean="0"/>
              <a:t>comfort theory </a:t>
            </a:r>
            <a:r>
              <a:rPr lang="en-US" sz="2300" dirty="0" smtClean="0"/>
              <a:t>as an </a:t>
            </a:r>
            <a:r>
              <a:rPr lang="en-US" sz="2300" dirty="0" smtClean="0"/>
              <a:t>institution-wide approach</a:t>
            </a:r>
            <a:r>
              <a:rPr lang="en-US" sz="2300" dirty="0" smtClean="0"/>
              <a:t>. </a:t>
            </a:r>
            <a:r>
              <a:rPr lang="en-US" sz="2300" i="1" dirty="0" smtClean="0"/>
              <a:t>Holistic Nursing Practice</a:t>
            </a:r>
            <a:r>
              <a:rPr lang="en-US" sz="2300" dirty="0" smtClean="0"/>
              <a:t>; </a:t>
            </a:r>
            <a:r>
              <a:rPr lang="en-US" sz="2300" i="1" dirty="0" smtClean="0"/>
              <a:t>23</a:t>
            </a:r>
            <a:r>
              <a:rPr lang="en-US" sz="2300" dirty="0" smtClean="0"/>
              <a:t>(2</a:t>
            </a:r>
            <a:r>
              <a:rPr lang="en-US" sz="2300" dirty="0" smtClean="0"/>
              <a:t>)</a:t>
            </a:r>
            <a:r>
              <a:rPr lang="en-US" sz="2300" dirty="0" smtClean="0"/>
              <a:t>, 75-80</a:t>
            </a:r>
            <a:r>
              <a:rPr lang="en-US" sz="2300" dirty="0" smtClean="0"/>
              <a:t>.</a:t>
            </a:r>
            <a:endParaRPr lang="en-US" sz="2300" dirty="0" smtClean="0"/>
          </a:p>
          <a:p>
            <a:pPr algn="l" eaLnBrk="1" fontAlgn="auto" hangingPunct="1">
              <a:spcAft>
                <a:spcPts val="0"/>
              </a:spcAft>
              <a:buFont typeface="Arial" charset="0"/>
              <a:buChar char="•"/>
              <a:defRPr/>
            </a:pPr>
            <a:r>
              <a:rPr lang="en-US" sz="2300" dirty="0" smtClean="0"/>
              <a:t>Masters, K. (2012). Theory of comfort: Katharine </a:t>
            </a:r>
            <a:r>
              <a:rPr lang="en-US" sz="2300" dirty="0" err="1" smtClean="0"/>
              <a:t>Kolcaba</a:t>
            </a:r>
            <a:r>
              <a:rPr lang="en-US" sz="2300" dirty="0" smtClean="0"/>
              <a:t>. In nursing theories; a framework for professional practice (pp. 337-386). Sudbury, MA: Jones and </a:t>
            </a:r>
            <a:r>
              <a:rPr lang="en-US" sz="2300" dirty="0" err="1" smtClean="0"/>
              <a:t>Barlett</a:t>
            </a:r>
            <a:r>
              <a:rPr lang="en-US" sz="2300" dirty="0" smtClean="0"/>
              <a:t> Learning.</a:t>
            </a:r>
          </a:p>
          <a:p>
            <a:pPr algn="l" eaLnBrk="1" fontAlgn="auto" hangingPunct="1">
              <a:spcAft>
                <a:spcPts val="0"/>
              </a:spcAft>
              <a:buFont typeface="Arial" charset="0"/>
              <a:buChar char="•"/>
              <a:defRPr/>
            </a:pPr>
            <a:r>
              <a:rPr lang="en-US" sz="2300" dirty="0" err="1" smtClean="0"/>
              <a:t>Tomey</a:t>
            </a:r>
            <a:r>
              <a:rPr lang="en-US" sz="2300" dirty="0" smtClean="0"/>
              <a:t>, A.M., &amp; </a:t>
            </a:r>
            <a:r>
              <a:rPr lang="en-US" sz="2300" dirty="0" err="1" smtClean="0"/>
              <a:t>Alligood</a:t>
            </a:r>
            <a:r>
              <a:rPr lang="en-US" sz="2300" dirty="0" smtClean="0"/>
              <a:t>, M.R. (2006). Nursing theorists and their work (6</a:t>
            </a:r>
            <a:r>
              <a:rPr lang="en-US" sz="2300" baseline="30000" dirty="0" smtClean="0"/>
              <a:t>th</a:t>
            </a:r>
            <a:r>
              <a:rPr lang="en-US" sz="2300" dirty="0" smtClean="0"/>
              <a:t> Ed.). St. Louis, MO: Mosby Elsevier Inc. </a:t>
            </a:r>
          </a:p>
          <a:p>
            <a:pPr algn="l" eaLnBrk="1" fontAlgn="auto" hangingPunct="1">
              <a:spcAft>
                <a:spcPts val="0"/>
              </a:spcAft>
              <a:buFont typeface="Arial" charset="0"/>
              <a:buChar char="•"/>
              <a:defRPr/>
            </a:pPr>
            <a:endParaRPr lang="en-US"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457200" y="457200"/>
            <a:ext cx="7772400" cy="1470025"/>
          </a:xfrm>
        </p:spPr>
        <p:txBody>
          <a:bodyPr/>
          <a:lstStyle/>
          <a:p>
            <a:pPr eaLnBrk="1" hangingPunct="1"/>
            <a:r>
              <a:rPr lang="en-US" sz="5400" smtClean="0"/>
              <a:t>Introduction</a:t>
            </a:r>
          </a:p>
        </p:txBody>
      </p:sp>
      <p:sp>
        <p:nvSpPr>
          <p:cNvPr id="3" name="Subtitle 2"/>
          <p:cNvSpPr>
            <a:spLocks noGrp="1"/>
          </p:cNvSpPr>
          <p:nvPr>
            <p:ph type="subTitle" idx="1"/>
          </p:nvPr>
        </p:nvSpPr>
        <p:spPr>
          <a:xfrm>
            <a:off x="990600" y="2057400"/>
            <a:ext cx="6400800" cy="3810000"/>
          </a:xfrm>
        </p:spPr>
        <p:txBody>
          <a:bodyPr/>
          <a:lstStyle/>
          <a:p>
            <a:pPr algn="l" eaLnBrk="1" hangingPunct="1">
              <a:buFont typeface="Arial" pitchFamily="34" charset="0"/>
              <a:buChar char="•"/>
              <a:defRPr/>
            </a:pPr>
            <a:r>
              <a:rPr lang="en-US" sz="4400" dirty="0" smtClean="0"/>
              <a:t>Comfort Theory of 1990</a:t>
            </a:r>
          </a:p>
          <a:p>
            <a:pPr algn="l" eaLnBrk="1" hangingPunct="1">
              <a:buFont typeface="Arial" pitchFamily="34" charset="0"/>
              <a:buChar char="•"/>
              <a:defRPr/>
            </a:pPr>
            <a:r>
              <a:rPr lang="en-US" sz="4400" dirty="0" smtClean="0"/>
              <a:t>Middle range theory</a:t>
            </a:r>
          </a:p>
          <a:p>
            <a:pPr algn="l" eaLnBrk="1" hangingPunct="1">
              <a:buFont typeface="Arial" pitchFamily="34" charset="0"/>
              <a:buChar char="•"/>
              <a:defRPr/>
            </a:pPr>
            <a:r>
              <a:rPr lang="en-US" sz="4400" dirty="0" smtClean="0"/>
              <a:t>Wide range of comfort techniques</a:t>
            </a:r>
            <a:endParaRPr lang="en-US" sz="4400" dirty="0"/>
          </a:p>
        </p:txBody>
      </p:sp>
      <p:sp>
        <p:nvSpPr>
          <p:cNvPr id="5" name="TextBox 4"/>
          <p:cNvSpPr txBox="1"/>
          <p:nvPr/>
        </p:nvSpPr>
        <p:spPr>
          <a:xfrm>
            <a:off x="6934200" y="6096000"/>
            <a:ext cx="2362200" cy="646331"/>
          </a:xfrm>
          <a:prstGeom prst="rect">
            <a:avLst/>
          </a:prstGeom>
          <a:noFill/>
        </p:spPr>
        <p:txBody>
          <a:bodyPr wrap="square" rtlCol="0">
            <a:spAutoFit/>
          </a:bodyPr>
          <a:lstStyle/>
          <a:p>
            <a:r>
              <a:rPr lang="en-US" dirty="0" smtClean="0"/>
              <a:t>(</a:t>
            </a:r>
            <a:r>
              <a:rPr lang="en-US" dirty="0" err="1" smtClean="0"/>
              <a:t>Kolcaba</a:t>
            </a:r>
            <a:r>
              <a:rPr lang="en-US" dirty="0" smtClean="0"/>
              <a:t> KY &amp; </a:t>
            </a:r>
            <a:r>
              <a:rPr lang="en-US" dirty="0" err="1" smtClean="0"/>
              <a:t>Kolcaba</a:t>
            </a:r>
            <a:r>
              <a:rPr lang="en-US" dirty="0" smtClean="0"/>
              <a:t> RJ, 1991)</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dirty="0" smtClean="0"/>
              <a:t>Kathleen </a:t>
            </a:r>
            <a:r>
              <a:rPr lang="en-US" dirty="0" err="1" smtClean="0"/>
              <a:t>Kolcaba</a:t>
            </a:r>
            <a:endParaRPr lang="en-US" dirty="0" smtClean="0"/>
          </a:p>
        </p:txBody>
      </p:sp>
      <p:sp>
        <p:nvSpPr>
          <p:cNvPr id="3075" name="Content Placeholder 2"/>
          <p:cNvSpPr>
            <a:spLocks noGrp="1"/>
          </p:cNvSpPr>
          <p:nvPr>
            <p:ph idx="1"/>
          </p:nvPr>
        </p:nvSpPr>
        <p:spPr/>
        <p:txBody>
          <a:bodyPr/>
          <a:lstStyle/>
          <a:p>
            <a:pPr eaLnBrk="1" hangingPunct="1">
              <a:defRPr/>
            </a:pPr>
            <a:r>
              <a:rPr lang="en-US" dirty="0" smtClean="0"/>
              <a:t>Born December 8, 1944</a:t>
            </a:r>
          </a:p>
          <a:p>
            <a:pPr eaLnBrk="1" hangingPunct="1">
              <a:defRPr/>
            </a:pPr>
            <a:r>
              <a:rPr lang="en-US" dirty="0" smtClean="0"/>
              <a:t>St. Luke's Hospital School of Nursing</a:t>
            </a:r>
          </a:p>
          <a:p>
            <a:pPr eaLnBrk="1" hangingPunct="1">
              <a:defRPr/>
            </a:pPr>
            <a:r>
              <a:rPr lang="en-US" dirty="0" smtClean="0"/>
              <a:t>Case Western Reserve University </a:t>
            </a:r>
          </a:p>
          <a:p>
            <a:pPr eaLnBrk="1" hangingPunct="1">
              <a:defRPr/>
            </a:pPr>
            <a:r>
              <a:rPr lang="en-US" dirty="0" smtClean="0"/>
              <a:t>PhD and clinical nursing specialist</a:t>
            </a:r>
          </a:p>
          <a:p>
            <a:pPr eaLnBrk="1" hangingPunct="1">
              <a:defRPr/>
            </a:pPr>
            <a:r>
              <a:rPr lang="en-US" dirty="0" smtClean="0"/>
              <a:t>7 areas of specialization</a:t>
            </a:r>
          </a:p>
          <a:p>
            <a:pPr eaLnBrk="1" hangingPunct="1">
              <a:defRPr/>
            </a:pPr>
            <a:r>
              <a:rPr lang="en-US" dirty="0" smtClean="0"/>
              <a:t>University of Akron College of Nursing</a:t>
            </a:r>
          </a:p>
          <a:p>
            <a:pPr eaLnBrk="1" hangingPunct="1">
              <a:defRPr/>
            </a:pPr>
            <a:r>
              <a:rPr lang="en-US" dirty="0" smtClean="0"/>
              <a:t>Comfort Theory and Practice</a:t>
            </a:r>
          </a:p>
        </p:txBody>
      </p:sp>
      <p:sp>
        <p:nvSpPr>
          <p:cNvPr id="4" name="TextBox 3"/>
          <p:cNvSpPr txBox="1"/>
          <p:nvPr/>
        </p:nvSpPr>
        <p:spPr>
          <a:xfrm>
            <a:off x="6096000" y="6248400"/>
            <a:ext cx="3048000" cy="369332"/>
          </a:xfrm>
          <a:prstGeom prst="rect">
            <a:avLst/>
          </a:prstGeom>
          <a:noFill/>
        </p:spPr>
        <p:txBody>
          <a:bodyPr wrap="square" rtlCol="0">
            <a:spAutoFit/>
          </a:bodyPr>
          <a:lstStyle/>
          <a:p>
            <a:r>
              <a:rPr lang="en-US" i="1" dirty="0" smtClean="0"/>
              <a:t>(</a:t>
            </a:r>
            <a:r>
              <a:rPr lang="en-US" i="1" dirty="0" err="1" smtClean="0"/>
              <a:t>Kolkaba</a:t>
            </a:r>
            <a:r>
              <a:rPr lang="en-US" i="1" dirty="0" smtClean="0"/>
              <a:t>, K. 2011)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defRPr/>
            </a:pPr>
            <a:r>
              <a:rPr lang="en-US" dirty="0" smtClean="0"/>
              <a:t>DEVELOPMENT OF THE THEORY</a:t>
            </a:r>
            <a:br>
              <a:rPr lang="en-US" dirty="0" smtClean="0"/>
            </a:br>
            <a:endParaRPr lang="en-US" dirty="0"/>
          </a:p>
        </p:txBody>
      </p:sp>
      <p:sp>
        <p:nvSpPr>
          <p:cNvPr id="3" name="Content Placeholder 2"/>
          <p:cNvSpPr>
            <a:spLocks noGrp="1"/>
          </p:cNvSpPr>
          <p:nvPr>
            <p:ph sz="half" idx="1"/>
          </p:nvPr>
        </p:nvSpPr>
        <p:spPr>
          <a:xfrm>
            <a:off x="533400" y="3429000"/>
            <a:ext cx="3657600" cy="2697163"/>
          </a:xfrm>
        </p:spPr>
        <p:txBody>
          <a:bodyPr>
            <a:normAutofit/>
          </a:bodyPr>
          <a:lstStyle/>
          <a:p>
            <a:pPr>
              <a:defRPr/>
            </a:pPr>
            <a:endParaRPr lang="en-US" dirty="0" smtClean="0"/>
          </a:p>
          <a:p>
            <a:pPr marL="0" indent="0">
              <a:buFont typeface="Arial" charset="0"/>
              <a:buNone/>
              <a:defRPr/>
            </a:pPr>
            <a:endParaRPr lang="en-US" dirty="0" smtClean="0"/>
          </a:p>
        </p:txBody>
      </p:sp>
      <p:sp>
        <p:nvSpPr>
          <p:cNvPr id="4" name="Content Placeholder 3"/>
          <p:cNvSpPr>
            <a:spLocks noGrp="1"/>
          </p:cNvSpPr>
          <p:nvPr>
            <p:ph sz="half" idx="2"/>
          </p:nvPr>
        </p:nvSpPr>
        <p:spPr>
          <a:xfrm>
            <a:off x="762000" y="4267200"/>
            <a:ext cx="7924800" cy="1858963"/>
          </a:xfrm>
        </p:spPr>
        <p:txBody>
          <a:bodyPr>
            <a:normAutofit/>
          </a:bodyPr>
          <a:lstStyle/>
          <a:p>
            <a:pPr>
              <a:defRPr/>
            </a:pPr>
            <a:r>
              <a:rPr lang="en-US" dirty="0" smtClean="0"/>
              <a:t>Three types of comfort and four contexts of holistic human experience in differing aspects of therapeutic contexts were introduced </a:t>
            </a:r>
          </a:p>
          <a:p>
            <a:pPr marL="0" indent="0">
              <a:buFont typeface="Arial" charset="0"/>
              <a:buNone/>
              <a:defRPr/>
            </a:pPr>
            <a:r>
              <a:rPr lang="en-US" dirty="0"/>
              <a:t> </a:t>
            </a:r>
            <a:r>
              <a:rPr lang="en-US" dirty="0" smtClean="0"/>
              <a:t>   (</a:t>
            </a:r>
            <a:r>
              <a:rPr lang="en-US" dirty="0" err="1" smtClean="0"/>
              <a:t>Kolcaba</a:t>
            </a:r>
            <a:r>
              <a:rPr lang="en-US" dirty="0" smtClean="0"/>
              <a:t>, 2011). </a:t>
            </a:r>
            <a:endParaRPr lang="en-US" dirty="0"/>
          </a:p>
        </p:txBody>
      </p:sp>
      <p:pic>
        <p:nvPicPr>
          <p:cNvPr id="5125" name="Picture 2" descr="E:\imagesCAFVBILM art and science of comfort.jpg"/>
          <p:cNvPicPr>
            <a:picLocks noChangeAspect="1" noChangeArrowheads="1"/>
          </p:cNvPicPr>
          <p:nvPr/>
        </p:nvPicPr>
        <p:blipFill>
          <a:blip r:embed="rId3" cstate="print"/>
          <a:srcRect/>
          <a:stretch>
            <a:fillRect/>
          </a:stretch>
        </p:blipFill>
        <p:spPr bwMode="auto">
          <a:xfrm>
            <a:off x="1616075" y="1828800"/>
            <a:ext cx="5553075"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normAutofit/>
          </a:bodyPr>
          <a:lstStyle/>
          <a:p>
            <a:pPr eaLnBrk="1" hangingPunct="1"/>
            <a:r>
              <a:rPr lang="en-US" smtClean="0"/>
              <a:t>How the theory was derived</a:t>
            </a:r>
          </a:p>
        </p:txBody>
      </p:sp>
      <p:sp>
        <p:nvSpPr>
          <p:cNvPr id="6147" name="Content Placeholder 2"/>
          <p:cNvSpPr>
            <a:spLocks noGrp="1"/>
          </p:cNvSpPr>
          <p:nvPr>
            <p:ph sz="half" idx="1"/>
          </p:nvPr>
        </p:nvSpPr>
        <p:spPr/>
        <p:txBody>
          <a:bodyPr/>
          <a:lstStyle/>
          <a:p>
            <a:pPr eaLnBrk="1" hangingPunct="1"/>
            <a:r>
              <a:rPr lang="en-US" smtClean="0"/>
              <a:t>Conducted a concept analysis of comfort </a:t>
            </a:r>
          </a:p>
          <a:p>
            <a:pPr eaLnBrk="1" hangingPunct="1"/>
            <a:r>
              <a:rPr lang="en-US" smtClean="0"/>
              <a:t>Three types of comfort </a:t>
            </a:r>
          </a:p>
          <a:p>
            <a:pPr eaLnBrk="1" hangingPunct="1"/>
            <a:r>
              <a:rPr lang="en-US" smtClean="0"/>
              <a:t>Four contexts of holistic comfort</a:t>
            </a:r>
          </a:p>
          <a:p>
            <a:pPr eaLnBrk="1" hangingPunct="1"/>
            <a:r>
              <a:rPr lang="en-US" smtClean="0"/>
              <a:t>Simple study and research</a:t>
            </a:r>
          </a:p>
          <a:p>
            <a:pPr eaLnBrk="1" hangingPunct="1"/>
            <a:endParaRPr lang="en-US" smtClean="0"/>
          </a:p>
        </p:txBody>
      </p:sp>
      <p:pic>
        <p:nvPicPr>
          <p:cNvPr id="6148" name="Content Placeholder 4" descr="kolcaba.JPG"/>
          <p:cNvPicPr>
            <a:picLocks noGrp="1" noChangeAspect="1"/>
          </p:cNvPicPr>
          <p:nvPr>
            <p:ph sz="half" idx="2"/>
          </p:nvPr>
        </p:nvPicPr>
        <p:blipFill>
          <a:blip r:embed="rId3" cstate="print"/>
          <a:srcRect/>
          <a:stretch>
            <a:fillRect/>
          </a:stretch>
        </p:blipFill>
        <p:spPr>
          <a:xfrm>
            <a:off x="5181600" y="1447800"/>
            <a:ext cx="2847975" cy="4648200"/>
          </a:xfrm>
        </p:spPr>
      </p:pic>
      <p:sp>
        <p:nvSpPr>
          <p:cNvPr id="5" name="TextBox 4"/>
          <p:cNvSpPr txBox="1"/>
          <p:nvPr/>
        </p:nvSpPr>
        <p:spPr>
          <a:xfrm>
            <a:off x="3048000" y="6248400"/>
            <a:ext cx="6096000" cy="369332"/>
          </a:xfrm>
          <a:prstGeom prst="rect">
            <a:avLst/>
          </a:prstGeom>
          <a:noFill/>
        </p:spPr>
        <p:txBody>
          <a:bodyPr wrap="square" rtlCol="0">
            <a:spAutoFit/>
          </a:bodyPr>
          <a:lstStyle/>
          <a:p>
            <a:r>
              <a:rPr lang="en-US" dirty="0" smtClean="0"/>
              <a:t> (</a:t>
            </a:r>
            <a:r>
              <a:rPr lang="en-US" dirty="0" err="1" smtClean="0"/>
              <a:t>Kolcaba</a:t>
            </a:r>
            <a:r>
              <a:rPr lang="en-US" dirty="0" smtClean="0"/>
              <a:t> K, 1995) , (</a:t>
            </a:r>
            <a:r>
              <a:rPr lang="en-US" dirty="0" err="1" smtClean="0"/>
              <a:t>Kolcaba</a:t>
            </a:r>
            <a:r>
              <a:rPr lang="en-US" dirty="0" smtClean="0"/>
              <a:t> KY &amp; </a:t>
            </a:r>
            <a:r>
              <a:rPr lang="en-US" dirty="0" err="1" smtClean="0"/>
              <a:t>Kolcaba</a:t>
            </a:r>
            <a:r>
              <a:rPr lang="en-US" dirty="0" smtClean="0"/>
              <a:t> RJ, 1991)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t>CONCEPTS</a:t>
            </a:r>
          </a:p>
        </p:txBody>
      </p:sp>
      <p:sp>
        <p:nvSpPr>
          <p:cNvPr id="3" name="Content Placeholder 2"/>
          <p:cNvSpPr>
            <a:spLocks noGrp="1"/>
          </p:cNvSpPr>
          <p:nvPr>
            <p:ph sz="half" idx="1"/>
          </p:nvPr>
        </p:nvSpPr>
        <p:spPr>
          <a:xfrm>
            <a:off x="457200" y="2286000"/>
            <a:ext cx="4038600" cy="2982913"/>
          </a:xfrm>
        </p:spPr>
        <p:txBody>
          <a:bodyPr>
            <a:normAutofit/>
          </a:bodyPr>
          <a:lstStyle/>
          <a:p>
            <a:pPr marL="0" indent="0">
              <a:buFont typeface="Arial" charset="0"/>
              <a:buNone/>
              <a:defRPr/>
            </a:pPr>
            <a:r>
              <a:rPr lang="en-US" dirty="0" smtClean="0"/>
              <a:t>Comfort exists in 3 forms: </a:t>
            </a:r>
          </a:p>
          <a:p>
            <a:pPr marL="0" indent="0">
              <a:buFont typeface="Arial" charset="0"/>
              <a:buNone/>
              <a:defRPr/>
            </a:pPr>
            <a:endParaRPr lang="en-US" dirty="0" smtClean="0"/>
          </a:p>
          <a:p>
            <a:pPr marL="0" indent="0">
              <a:buFont typeface="Arial" charset="0"/>
              <a:buNone/>
              <a:defRPr/>
            </a:pPr>
            <a:r>
              <a:rPr lang="en-US" dirty="0" smtClean="0"/>
              <a:t>Relief</a:t>
            </a:r>
            <a:endParaRPr lang="en-US" dirty="0"/>
          </a:p>
          <a:p>
            <a:pPr marL="0" indent="0">
              <a:buFont typeface="Arial" charset="0"/>
              <a:buNone/>
              <a:defRPr/>
            </a:pPr>
            <a:r>
              <a:rPr lang="en-US" dirty="0" smtClean="0"/>
              <a:t>Ease </a:t>
            </a:r>
          </a:p>
          <a:p>
            <a:pPr marL="0" indent="0">
              <a:buFont typeface="Arial" charset="0"/>
              <a:buNone/>
              <a:defRPr/>
            </a:pPr>
            <a:r>
              <a:rPr lang="en-US" dirty="0" smtClean="0"/>
              <a:t>Transcendence</a:t>
            </a:r>
          </a:p>
          <a:p>
            <a:pPr marL="0" indent="0">
              <a:buFont typeface="Arial" charset="0"/>
              <a:buNone/>
              <a:defRPr/>
            </a:pPr>
            <a:r>
              <a:rPr lang="en-US" dirty="0" smtClean="0"/>
              <a:t>(</a:t>
            </a:r>
            <a:r>
              <a:rPr lang="en-US" dirty="0" err="1" smtClean="0"/>
              <a:t>Kolcaba</a:t>
            </a:r>
            <a:r>
              <a:rPr lang="en-US" dirty="0" smtClean="0"/>
              <a:t>, 2011).</a:t>
            </a:r>
          </a:p>
          <a:p>
            <a:pPr marL="0" indent="0">
              <a:buFont typeface="Arial" charset="0"/>
              <a:buNone/>
              <a:defRPr/>
            </a:pPr>
            <a:endParaRPr lang="en-US" dirty="0" smtClean="0"/>
          </a:p>
          <a:p>
            <a:pPr marL="0" indent="0">
              <a:buFont typeface="Arial" charset="0"/>
              <a:buNone/>
              <a:defRPr/>
            </a:pPr>
            <a:endParaRPr lang="en-US" dirty="0" smtClean="0"/>
          </a:p>
          <a:p>
            <a:pPr>
              <a:defRPr/>
            </a:pPr>
            <a:endParaRPr lang="en-US" dirty="0" smtClean="0"/>
          </a:p>
          <a:p>
            <a:pPr>
              <a:defRPr/>
            </a:pPr>
            <a:endParaRPr lang="en-US" dirty="0" smtClean="0"/>
          </a:p>
          <a:p>
            <a:pPr>
              <a:defRPr/>
            </a:pPr>
            <a:endParaRPr lang="en-US" dirty="0" smtClean="0"/>
          </a:p>
          <a:p>
            <a:pPr>
              <a:defRPr/>
            </a:pPr>
            <a:endParaRPr lang="en-US" dirty="0" smtClean="0"/>
          </a:p>
          <a:p>
            <a:pPr>
              <a:defRPr/>
            </a:pPr>
            <a:endParaRPr lang="en-US" dirty="0" smtClean="0"/>
          </a:p>
        </p:txBody>
      </p:sp>
      <p:pic>
        <p:nvPicPr>
          <p:cNvPr id="7172" name="Picture 2" descr="E:\imagesCA27NCXW.jpg"/>
          <p:cNvPicPr>
            <a:picLocks noChangeAspect="1" noChangeArrowheads="1"/>
          </p:cNvPicPr>
          <p:nvPr/>
        </p:nvPicPr>
        <p:blipFill>
          <a:blip r:embed="rId3" cstate="print"/>
          <a:srcRect/>
          <a:stretch>
            <a:fillRect/>
          </a:stretch>
        </p:blipFill>
        <p:spPr bwMode="auto">
          <a:xfrm>
            <a:off x="4572000" y="2286000"/>
            <a:ext cx="4033838" cy="29829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Concepts Continued</a:t>
            </a:r>
          </a:p>
        </p:txBody>
      </p:sp>
      <p:sp>
        <p:nvSpPr>
          <p:cNvPr id="8195" name="Content Placeholder 3"/>
          <p:cNvSpPr>
            <a:spLocks noGrp="1"/>
          </p:cNvSpPr>
          <p:nvPr>
            <p:ph sz="half" idx="1"/>
          </p:nvPr>
        </p:nvSpPr>
        <p:spPr/>
        <p:txBody>
          <a:bodyPr/>
          <a:lstStyle/>
          <a:p>
            <a:pPr marL="0" indent="0">
              <a:buFont typeface="Arial" charset="0"/>
              <a:buNone/>
            </a:pPr>
            <a:r>
              <a:rPr lang="en-US" smtClean="0"/>
              <a:t>Contexts in which patient comfort can occur: </a:t>
            </a:r>
          </a:p>
          <a:p>
            <a:pPr marL="0" indent="0">
              <a:buFont typeface="Arial" charset="0"/>
              <a:buNone/>
            </a:pPr>
            <a:endParaRPr lang="en-US" smtClean="0"/>
          </a:p>
          <a:p>
            <a:pPr marL="0" indent="0">
              <a:buFont typeface="Arial" charset="0"/>
              <a:buNone/>
            </a:pPr>
            <a:r>
              <a:rPr lang="en-US" smtClean="0"/>
              <a:t>Physical</a:t>
            </a:r>
          </a:p>
          <a:p>
            <a:pPr marL="0" indent="0">
              <a:buFont typeface="Arial" charset="0"/>
              <a:buNone/>
            </a:pPr>
            <a:r>
              <a:rPr lang="en-US" smtClean="0"/>
              <a:t>Psychospiritual</a:t>
            </a:r>
          </a:p>
          <a:p>
            <a:pPr marL="0" indent="0">
              <a:buFont typeface="Arial" charset="0"/>
              <a:buNone/>
            </a:pPr>
            <a:r>
              <a:rPr lang="en-US" smtClean="0"/>
              <a:t>Environmental</a:t>
            </a:r>
          </a:p>
          <a:p>
            <a:pPr marL="0" indent="0">
              <a:buFont typeface="Arial" charset="0"/>
              <a:buNone/>
            </a:pPr>
            <a:r>
              <a:rPr lang="en-US" smtClean="0"/>
              <a:t>Sociocultural </a:t>
            </a:r>
          </a:p>
          <a:p>
            <a:pPr marL="0" indent="0">
              <a:buFont typeface="Arial" charset="0"/>
              <a:buNone/>
            </a:pPr>
            <a:r>
              <a:rPr lang="en-US" smtClean="0"/>
              <a:t>(Kolcaba, 2011). </a:t>
            </a:r>
          </a:p>
        </p:txBody>
      </p:sp>
      <p:sp>
        <p:nvSpPr>
          <p:cNvPr id="8196" name="Content Placeholder 4"/>
          <p:cNvSpPr>
            <a:spLocks noGrp="1"/>
          </p:cNvSpPr>
          <p:nvPr>
            <p:ph sz="half" idx="2"/>
          </p:nvPr>
        </p:nvSpPr>
        <p:spPr/>
        <p:txBody>
          <a:bodyPr/>
          <a:lstStyle/>
          <a:p>
            <a:endParaRPr lang="en-US" smtClean="0"/>
          </a:p>
        </p:txBody>
      </p:sp>
      <p:pic>
        <p:nvPicPr>
          <p:cNvPr id="8197" name="Picture 2" descr="E:\imagesCA6Y8X8Q.jpg"/>
          <p:cNvPicPr>
            <a:picLocks noChangeAspect="1" noChangeArrowheads="1"/>
          </p:cNvPicPr>
          <p:nvPr/>
        </p:nvPicPr>
        <p:blipFill>
          <a:blip r:embed="rId3" cstate="print"/>
          <a:srcRect/>
          <a:stretch>
            <a:fillRect/>
          </a:stretch>
        </p:blipFill>
        <p:spPr bwMode="auto">
          <a:xfrm>
            <a:off x="4519613" y="1447800"/>
            <a:ext cx="4362450" cy="48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609600"/>
            <a:ext cx="7772400" cy="1470025"/>
          </a:xfrm>
        </p:spPr>
        <p:txBody>
          <a:bodyPr/>
          <a:lstStyle/>
          <a:p>
            <a:r>
              <a:rPr lang="en-US" smtClean="0"/>
              <a:t>Types of Comfort</a:t>
            </a:r>
          </a:p>
        </p:txBody>
      </p:sp>
      <p:sp>
        <p:nvSpPr>
          <p:cNvPr id="9219" name="Subtitle 2"/>
          <p:cNvSpPr>
            <a:spLocks noGrp="1"/>
          </p:cNvSpPr>
          <p:nvPr>
            <p:ph type="subTitle" idx="1"/>
          </p:nvPr>
        </p:nvSpPr>
        <p:spPr>
          <a:xfrm>
            <a:off x="1143000" y="2133600"/>
            <a:ext cx="6400800" cy="1752600"/>
          </a:xfrm>
        </p:spPr>
        <p:txBody>
          <a:bodyPr>
            <a:normAutofit/>
          </a:bodyPr>
          <a:lstStyle/>
          <a:p>
            <a:pPr marL="514350" indent="-514350" algn="l">
              <a:buFont typeface="Calibri" pitchFamily="34" charset="0"/>
              <a:buAutoNum type="arabicPeriod"/>
            </a:pPr>
            <a:r>
              <a:rPr lang="en-US" sz="2800" dirty="0" smtClean="0">
                <a:solidFill>
                  <a:schemeClr val="tx1"/>
                </a:solidFill>
              </a:rPr>
              <a:t>Technical Comfort Measures</a:t>
            </a:r>
          </a:p>
          <a:p>
            <a:pPr marL="514350" indent="-514350" algn="l">
              <a:buFont typeface="Calibri" pitchFamily="34" charset="0"/>
              <a:buAutoNum type="arabicPeriod"/>
            </a:pPr>
            <a:r>
              <a:rPr lang="en-US" sz="2800" dirty="0" smtClean="0">
                <a:solidFill>
                  <a:schemeClr val="tx1"/>
                </a:solidFill>
              </a:rPr>
              <a:t>Coaching</a:t>
            </a:r>
          </a:p>
          <a:p>
            <a:pPr marL="514350" indent="-514350" algn="l">
              <a:buFont typeface="Calibri" pitchFamily="34" charset="0"/>
              <a:buAutoNum type="arabicPeriod"/>
            </a:pPr>
            <a:r>
              <a:rPr lang="en-US" sz="2800" dirty="0" smtClean="0">
                <a:solidFill>
                  <a:schemeClr val="tx1"/>
                </a:solidFill>
              </a:rPr>
              <a:t>Comfort Food for the Soul</a:t>
            </a:r>
          </a:p>
        </p:txBody>
      </p:sp>
      <p:sp>
        <p:nvSpPr>
          <p:cNvPr id="4" name="TextBox 3"/>
          <p:cNvSpPr txBox="1"/>
          <p:nvPr/>
        </p:nvSpPr>
        <p:spPr>
          <a:xfrm>
            <a:off x="6705600" y="6172200"/>
            <a:ext cx="2209800" cy="369332"/>
          </a:xfrm>
          <a:prstGeom prst="rect">
            <a:avLst/>
          </a:prstGeom>
          <a:noFill/>
        </p:spPr>
        <p:txBody>
          <a:bodyPr wrap="square" rtlCol="0">
            <a:spAutoFit/>
          </a:bodyPr>
          <a:lstStyle/>
          <a:p>
            <a:r>
              <a:rPr lang="en-US" dirty="0" smtClean="0"/>
              <a:t>(</a:t>
            </a:r>
            <a:r>
              <a:rPr lang="en-US" dirty="0" err="1" smtClean="0"/>
              <a:t>Tomey</a:t>
            </a:r>
            <a:r>
              <a:rPr lang="en-US" dirty="0" smtClean="0"/>
              <a:t>, 2006)</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Setting and Achieving Goals</a:t>
            </a:r>
          </a:p>
        </p:txBody>
      </p:sp>
      <p:sp>
        <p:nvSpPr>
          <p:cNvPr id="10243" name="Content Placeholder 2"/>
          <p:cNvSpPr>
            <a:spLocks noGrp="1"/>
          </p:cNvSpPr>
          <p:nvPr>
            <p:ph idx="1"/>
          </p:nvPr>
        </p:nvSpPr>
        <p:spPr>
          <a:xfrm>
            <a:off x="457200" y="1600200"/>
            <a:ext cx="7315200" cy="2362200"/>
          </a:xfrm>
        </p:spPr>
        <p:txBody>
          <a:bodyPr/>
          <a:lstStyle/>
          <a:p>
            <a:r>
              <a:rPr lang="en-US" smtClean="0"/>
              <a:t>Work towards a goal</a:t>
            </a:r>
          </a:p>
          <a:p>
            <a:r>
              <a:rPr lang="en-US" smtClean="0"/>
              <a:t>Nurse assistance with goal completion</a:t>
            </a:r>
          </a:p>
          <a:p>
            <a:r>
              <a:rPr lang="en-US" smtClean="0"/>
              <a:t>Pain rating </a:t>
            </a:r>
          </a:p>
          <a:p>
            <a:r>
              <a:rPr lang="en-US" smtClean="0"/>
              <a:t>Rate level of comfort</a:t>
            </a:r>
          </a:p>
        </p:txBody>
      </p:sp>
      <p:pic>
        <p:nvPicPr>
          <p:cNvPr id="10244" name="Picture 2" descr="C:\Users\Ashlee McDowell\AppData\Local\Microsoft\Windows\Temporary Internet Files\Content.IE5\JD1IZUEI\MC900280515[1].wmf"/>
          <p:cNvPicPr>
            <a:picLocks noChangeAspect="1" noChangeArrowheads="1"/>
          </p:cNvPicPr>
          <p:nvPr/>
        </p:nvPicPr>
        <p:blipFill>
          <a:blip r:embed="rId3" cstate="print"/>
          <a:srcRect/>
          <a:stretch>
            <a:fillRect/>
          </a:stretch>
        </p:blipFill>
        <p:spPr bwMode="auto">
          <a:xfrm>
            <a:off x="5181600" y="3048000"/>
            <a:ext cx="3022600" cy="3440113"/>
          </a:xfrm>
          <a:prstGeom prst="rect">
            <a:avLst/>
          </a:prstGeom>
          <a:noFill/>
          <a:ln w="9525">
            <a:noFill/>
            <a:miter lim="800000"/>
            <a:headEnd/>
            <a:tailEnd/>
          </a:ln>
        </p:spPr>
      </p:pic>
      <p:pic>
        <p:nvPicPr>
          <p:cNvPr id="10245" name="Picture 4" descr="C:\Users\Ashlee McDowell\AppData\Local\Microsoft\Windows\Temporary Internet Files\Content.IE5\JD1IZUEI\MC900347431[1].wmf"/>
          <p:cNvPicPr>
            <a:picLocks noChangeAspect="1" noChangeArrowheads="1"/>
          </p:cNvPicPr>
          <p:nvPr/>
        </p:nvPicPr>
        <p:blipFill>
          <a:blip r:embed="rId4" cstate="print"/>
          <a:srcRect/>
          <a:stretch>
            <a:fillRect/>
          </a:stretch>
        </p:blipFill>
        <p:spPr bwMode="auto">
          <a:xfrm>
            <a:off x="609600" y="4114800"/>
            <a:ext cx="3886200" cy="2160588"/>
          </a:xfrm>
          <a:prstGeom prst="rect">
            <a:avLst/>
          </a:prstGeom>
          <a:noFill/>
          <a:ln w="9525">
            <a:noFill/>
            <a:miter lim="800000"/>
            <a:headEnd/>
            <a:tailEnd/>
          </a:ln>
        </p:spPr>
      </p:pic>
      <p:sp>
        <p:nvSpPr>
          <p:cNvPr id="6" name="TextBox 5"/>
          <p:cNvSpPr txBox="1"/>
          <p:nvPr/>
        </p:nvSpPr>
        <p:spPr>
          <a:xfrm>
            <a:off x="6400800" y="6400800"/>
            <a:ext cx="2743200" cy="369332"/>
          </a:xfrm>
          <a:prstGeom prst="rect">
            <a:avLst/>
          </a:prstGeom>
          <a:noFill/>
        </p:spPr>
        <p:txBody>
          <a:bodyPr wrap="square" rtlCol="0">
            <a:spAutoFit/>
          </a:bodyPr>
          <a:lstStyle/>
          <a:p>
            <a:r>
              <a:rPr lang="en-US" dirty="0" smtClean="0"/>
              <a:t>(Masters, 2012)</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430</TotalTime>
  <Words>1713</Words>
  <Application>Microsoft Office PowerPoint</Application>
  <PresentationFormat>On-screen Show (4:3)</PresentationFormat>
  <Paragraphs>131</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Technic</vt:lpstr>
      <vt:lpstr>Group PowerPoint Theorist Presentation:  Kathleen Kolcaba’s Comfort Theory</vt:lpstr>
      <vt:lpstr>Introduction</vt:lpstr>
      <vt:lpstr>Kathleen Kolcaba</vt:lpstr>
      <vt:lpstr>DEVELOPMENT OF THE THEORY </vt:lpstr>
      <vt:lpstr>How the theory was derived</vt:lpstr>
      <vt:lpstr>CONCEPTS</vt:lpstr>
      <vt:lpstr>Concepts Continued</vt:lpstr>
      <vt:lpstr>Types of Comfort</vt:lpstr>
      <vt:lpstr>Setting and Achieving Goals</vt:lpstr>
      <vt:lpstr>Result of Kalcoba’s Work </vt:lpstr>
      <vt:lpstr>Conclusion</vt:lpstr>
      <vt:lpstr>References</vt:lpstr>
    </vt:vector>
  </TitlesOfParts>
  <Company>IVCH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ASHLEY</dc:title>
  <dc:creator>AMCDOWELL</dc:creator>
  <cp:lastModifiedBy>Ashleigh</cp:lastModifiedBy>
  <cp:revision>25</cp:revision>
  <dcterms:created xsi:type="dcterms:W3CDTF">2012-06-21T08:33:47Z</dcterms:created>
  <dcterms:modified xsi:type="dcterms:W3CDTF">2012-06-29T17:13:40Z</dcterms:modified>
</cp:coreProperties>
</file>