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7" r:id="rId4"/>
    <p:sldId id="275" r:id="rId5"/>
    <p:sldId id="268" r:id="rId6"/>
    <p:sldId id="258" r:id="rId7"/>
    <p:sldId id="272" r:id="rId8"/>
    <p:sldId id="260" r:id="rId9"/>
    <p:sldId id="273" r:id="rId10"/>
    <p:sldId id="274" r:id="rId11"/>
    <p:sldId id="261" r:id="rId12"/>
    <p:sldId id="262" r:id="rId13"/>
    <p:sldId id="263" r:id="rId14"/>
    <p:sldId id="269" r:id="rId15"/>
    <p:sldId id="264" r:id="rId16"/>
    <p:sldId id="265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11232-C601-4E27-9752-CB473FBF654C}" type="datetimeFigureOut">
              <a:rPr lang="en-US" smtClean="0"/>
              <a:t>3/18/2013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0641B-8866-42C0-BA1C-A9FEEE77A0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8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9BD3-E57B-4194-A545-2804EB95D97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8F24D-EB19-4AE0-B015-2BEA6D5224F2}" type="datetimeFigureOut">
              <a:rPr lang="en-US" smtClean="0"/>
              <a:t>3/17/2013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Placental </a:t>
            </a:r>
            <a:r>
              <a:rPr lang="en-US" dirty="0" smtClean="0">
                <a:effectLst/>
              </a:rPr>
              <a:t>Abruption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Jessica Key &amp; Stephanie Gonzalez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64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for Moderate to Severe </a:t>
            </a:r>
            <a:r>
              <a:rPr lang="en-US" dirty="0" smtClean="0"/>
              <a:t>Abruption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209799"/>
            <a:ext cx="7770813" cy="384027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IV lactated Ringer’s solution or a balanced salt </a:t>
            </a:r>
            <a:r>
              <a:rPr lang="en-US" dirty="0" smtClean="0"/>
              <a:t>solution </a:t>
            </a:r>
            <a:r>
              <a:rPr lang="en-US" dirty="0"/>
              <a:t>is given through 16 or 18 gage cannula</a:t>
            </a:r>
          </a:p>
          <a:p>
            <a:r>
              <a:rPr lang="en-US" dirty="0"/>
              <a:t>Monitor central venous pressure (CVP) to evaluate IV fluid replacement</a:t>
            </a:r>
          </a:p>
          <a:p>
            <a:r>
              <a:rPr lang="en-US" dirty="0"/>
              <a:t>Start two venous lines if </a:t>
            </a:r>
            <a:r>
              <a:rPr lang="en-US" dirty="0" smtClean="0"/>
              <a:t>there is any evidence </a:t>
            </a:r>
            <a:r>
              <a:rPr lang="en-US" dirty="0"/>
              <a:t>of hypovolemia</a:t>
            </a:r>
          </a:p>
          <a:p>
            <a:r>
              <a:rPr lang="en-US" dirty="0"/>
              <a:t>Monitor urine output, if it is below 30ml per hour </a:t>
            </a:r>
            <a:r>
              <a:rPr lang="en-US" dirty="0" smtClean="0"/>
              <a:t>treat with </a:t>
            </a:r>
            <a:r>
              <a:rPr lang="en-US" dirty="0"/>
              <a:t>adequate fluid replacement</a:t>
            </a:r>
          </a:p>
          <a:p>
            <a:r>
              <a:rPr lang="en-US" dirty="0"/>
              <a:t>Keep hematocrit at 30% by administering packed red </a:t>
            </a:r>
            <a:r>
              <a:rPr lang="en-US" dirty="0" smtClean="0"/>
              <a:t>blood </a:t>
            </a:r>
            <a:r>
              <a:rPr lang="en-US" dirty="0"/>
              <a:t>cells, whole blood, or both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(Davidson, London, &amp; Ladewig, 2012)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39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Complication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Disseminated intravascular coagulation </a:t>
            </a:r>
            <a:r>
              <a:rPr lang="en-US" dirty="0" smtClean="0"/>
              <a:t>can </a:t>
            </a:r>
            <a:r>
              <a:rPr lang="en-US" dirty="0"/>
              <a:t>result from the release of t</a:t>
            </a:r>
            <a:r>
              <a:rPr lang="en-US" dirty="0" smtClean="0"/>
              <a:t>hromboplastin </a:t>
            </a:r>
            <a:r>
              <a:rPr lang="en-US" dirty="0"/>
              <a:t>into the </a:t>
            </a:r>
            <a:r>
              <a:rPr lang="en-US" dirty="0" smtClean="0"/>
              <a:t>mother’s </a:t>
            </a:r>
            <a:r>
              <a:rPr lang="en-US" dirty="0" smtClean="0"/>
              <a:t>blood circulation when the placenta separates </a:t>
            </a:r>
            <a:r>
              <a:rPr lang="en-US" dirty="0"/>
              <a:t>(Sakornbut, Leeman, &amp; Fontaine, 2007).</a:t>
            </a:r>
            <a:endParaRPr lang="en-US" dirty="0" smtClean="0"/>
          </a:p>
          <a:p>
            <a:r>
              <a:rPr lang="en-US" dirty="0" smtClean="0"/>
              <a:t>Placental Abruption </a:t>
            </a:r>
            <a:r>
              <a:rPr lang="en-US" dirty="0"/>
              <a:t>is a major contributor to fetal </a:t>
            </a:r>
            <a:r>
              <a:rPr lang="en-US" u="sng" dirty="0"/>
              <a:t>and</a:t>
            </a:r>
            <a:r>
              <a:rPr lang="en-US" dirty="0"/>
              <a:t> maternal </a:t>
            </a:r>
            <a:r>
              <a:rPr lang="en-US" dirty="0" smtClean="0"/>
              <a:t>mortality </a:t>
            </a:r>
            <a:r>
              <a:rPr lang="en-US" dirty="0"/>
              <a:t>(Leone et al., 2010).</a:t>
            </a:r>
            <a:endParaRPr lang="en-US" dirty="0"/>
          </a:p>
          <a:p>
            <a:pPr lvl="1"/>
            <a:r>
              <a:rPr lang="en-US" dirty="0"/>
              <a:t>The high fetal mortality is usually caused by preterm delivery. Maternal outcomes caused by placental abruption include major blood loss, disseminated intravascular coagulopathy, and renal </a:t>
            </a:r>
            <a:r>
              <a:rPr lang="en-US" dirty="0" smtClean="0"/>
              <a:t>failure </a:t>
            </a:r>
            <a:r>
              <a:rPr lang="en-US" dirty="0"/>
              <a:t>(Leone et al., 2010).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Placental abruption accounts for 20–25% of antepartum </a:t>
            </a:r>
            <a:r>
              <a:rPr lang="en-US" dirty="0" smtClean="0"/>
              <a:t>hemorrhages (Prochazka et al., 2007).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55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Diagnoses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#1 nursing diagnoses that would be assigned to this patient would be </a:t>
            </a:r>
            <a:r>
              <a:rPr lang="en-US" b="1" dirty="0" smtClean="0"/>
              <a:t>Risk for Deficient Fluid Volume </a:t>
            </a:r>
            <a:r>
              <a:rPr lang="en-US" dirty="0" smtClean="0"/>
              <a:t>related to hypovolemia secondary to excessive blood loss.</a:t>
            </a:r>
          </a:p>
          <a:p>
            <a:r>
              <a:rPr lang="en-US" dirty="0" smtClean="0"/>
              <a:t>The #2 nursing diagnoses that would be assigned to this patient would be </a:t>
            </a:r>
            <a:r>
              <a:rPr lang="en-US" b="1" dirty="0" smtClean="0"/>
              <a:t>Ineffective Peripheral Tissue Perfusion</a:t>
            </a:r>
            <a:r>
              <a:rPr lang="en-US" dirty="0" smtClean="0"/>
              <a:t> related to blood loss secondary to uterine atony following birth.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/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(Davidson, London, &amp; Ladewig, 2012)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Nursing Interventions for Risk for Deficient Fluid Volume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799"/>
            <a:ext cx="7770813" cy="412326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Weigh pads and chux, this will help determine the woman's amount of blood loss.</a:t>
            </a:r>
          </a:p>
          <a:p>
            <a:r>
              <a:rPr lang="en-US" dirty="0" smtClean="0"/>
              <a:t>Monitor urinary output </a:t>
            </a:r>
            <a:r>
              <a:rPr lang="en-US" dirty="0" smtClean="0"/>
              <a:t>hourly </a:t>
            </a:r>
            <a:r>
              <a:rPr lang="en-US" dirty="0" smtClean="0"/>
              <a:t>and measure urine specific gravity, to assess for dehydration.</a:t>
            </a:r>
          </a:p>
          <a:p>
            <a:r>
              <a:rPr lang="en-US" dirty="0" smtClean="0"/>
              <a:t>Assess mental status of patient, to ensure there is no excessive blood loss causing confusion.</a:t>
            </a:r>
          </a:p>
          <a:p>
            <a:r>
              <a:rPr lang="en-US" dirty="0" smtClean="0"/>
              <a:t>Palpate bilateral peripheral pulses, skin color and temperature to help determine signs of hypovolemic shock.</a:t>
            </a:r>
          </a:p>
          <a:p>
            <a:pPr marL="0" indent="0">
              <a:buNone/>
            </a:pPr>
            <a:r>
              <a:rPr lang="en-US" sz="1700" dirty="0"/>
              <a:t>(</a:t>
            </a:r>
            <a:r>
              <a:rPr lang="en-US" sz="1700" dirty="0" smtClean="0"/>
              <a:t>Davidson, </a:t>
            </a:r>
            <a:r>
              <a:rPr lang="en-US" sz="1700" dirty="0"/>
              <a:t>Ladewig, </a:t>
            </a:r>
            <a:r>
              <a:rPr lang="en-US" sz="1700" dirty="0" smtClean="0"/>
              <a:t>&amp; London, </a:t>
            </a:r>
            <a:r>
              <a:rPr lang="en-US" sz="1700" dirty="0"/>
              <a:t>2012</a:t>
            </a:r>
            <a:r>
              <a:rPr lang="en-US" sz="1700" dirty="0" smtClean="0"/>
              <a:t>)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353529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Nursing Interventions for Ineffective Peripheral tissue Perfusion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0813" cy="4072468"/>
          </a:xfrm>
        </p:spPr>
        <p:txBody>
          <a:bodyPr>
            <a:normAutofit/>
          </a:bodyPr>
          <a:lstStyle/>
          <a:p>
            <a:r>
              <a:rPr lang="en-US" dirty="0" smtClean="0"/>
              <a:t>Assess maternal vital signs to determine if an episode of bleeding has occurred.</a:t>
            </a:r>
          </a:p>
          <a:p>
            <a:r>
              <a:rPr lang="en-US" dirty="0" smtClean="0"/>
              <a:t>Monitor fetal heart tones to detect signs of fetal hypoxia.</a:t>
            </a:r>
          </a:p>
          <a:p>
            <a:r>
              <a:rPr lang="en-US" dirty="0" smtClean="0"/>
              <a:t>Assess fundal height to determine an approximate gestational age.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(Davidson</a:t>
            </a:r>
            <a:r>
              <a:rPr lang="en-US" sz="1600" dirty="0" smtClean="0"/>
              <a:t>, </a:t>
            </a:r>
            <a:r>
              <a:rPr lang="en-US" sz="1600" dirty="0" smtClean="0"/>
              <a:t>Ladewig, </a:t>
            </a:r>
            <a:r>
              <a:rPr lang="en-US" sz="1600" dirty="0" smtClean="0"/>
              <a:t>&amp; London, </a:t>
            </a:r>
            <a:r>
              <a:rPr lang="en-US" sz="1600" dirty="0" smtClean="0"/>
              <a:t>2012)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9668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9869"/>
            <a:ext cx="7770813" cy="46402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Placental Abruption is the separation of the placenta from the uterine wall before </a:t>
            </a:r>
            <a:r>
              <a:rPr lang="en-US" dirty="0" smtClean="0"/>
              <a:t>delivery of a fetus </a:t>
            </a:r>
            <a:r>
              <a:rPr lang="en-US" dirty="0" smtClean="0"/>
              <a:t>and </a:t>
            </a:r>
            <a:r>
              <a:rPr lang="en-US" dirty="0" smtClean="0"/>
              <a:t>the exact </a:t>
            </a:r>
            <a:r>
              <a:rPr lang="en-US" dirty="0" smtClean="0"/>
              <a:t>cause is </a:t>
            </a:r>
            <a:r>
              <a:rPr lang="en-US" dirty="0"/>
              <a:t>unknown (Davidson, Ladewig, &amp; London, </a:t>
            </a:r>
            <a:r>
              <a:rPr lang="en-US" dirty="0" smtClean="0"/>
              <a:t>2012).</a:t>
            </a:r>
            <a:endParaRPr lang="en-US" dirty="0" smtClean="0"/>
          </a:p>
          <a:p>
            <a:r>
              <a:rPr lang="en-US" dirty="0" smtClean="0"/>
              <a:t>Chances of Placental Abruption occurring can be lowered by participating in preventative </a:t>
            </a:r>
            <a:r>
              <a:rPr lang="en-US" dirty="0"/>
              <a:t>measures (Sakornbut, Leeman, &amp; Fontaine, 2007).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Treatment is limited but medications focus on maintaining the mothers cardiovascular status while developing a plan to safely deliver the fetus (</a:t>
            </a:r>
            <a:r>
              <a:rPr lang="en-US" dirty="0" smtClean="0"/>
              <a:t>Davidson, Ladewig, &amp; London, </a:t>
            </a:r>
            <a:r>
              <a:rPr lang="en-US" dirty="0" smtClean="0"/>
              <a:t>2012).</a:t>
            </a:r>
          </a:p>
          <a:p>
            <a:pPr lvl="1"/>
            <a:r>
              <a:rPr lang="en-US" dirty="0"/>
              <a:t>Fetus can be delivered by cesarean section if moderate to severe abruption has occurred. If mild abruption occurs close to full term, vaginal delivery can be </a:t>
            </a:r>
            <a:r>
              <a:rPr lang="en-US" dirty="0" smtClean="0"/>
              <a:t>induced </a:t>
            </a:r>
            <a:r>
              <a:rPr lang="en-US" dirty="0"/>
              <a:t>(Davidson, Ladewig, &amp; London, 2012</a:t>
            </a:r>
            <a:r>
              <a:rPr lang="en-US" dirty="0" smtClean="0"/>
              <a:t>).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19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799"/>
            <a:ext cx="7770813" cy="438206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Bleeding in </a:t>
            </a:r>
            <a:r>
              <a:rPr lang="en-US" dirty="0" smtClean="0"/>
              <a:t>pregnancy/placenta </a:t>
            </a:r>
            <a:r>
              <a:rPr lang="en-US" dirty="0"/>
              <a:t>previa </a:t>
            </a:r>
            <a:r>
              <a:rPr lang="en-US" dirty="0" smtClean="0"/>
              <a:t>/placental </a:t>
            </a:r>
            <a:r>
              <a:rPr lang="en-US" dirty="0"/>
              <a:t>abruption. </a:t>
            </a:r>
            <a:r>
              <a:rPr lang="en-US" dirty="0" smtClean="0"/>
              <a:t>(</a:t>
            </a:r>
            <a:r>
              <a:rPr lang="en-US" dirty="0"/>
              <a:t>2013</a:t>
            </a:r>
            <a:r>
              <a:rPr lang="en-US" dirty="0" smtClean="0"/>
              <a:t>).  	Retrieved from http</a:t>
            </a:r>
            <a:r>
              <a:rPr lang="en-US" dirty="0"/>
              <a:t>://</a:t>
            </a:r>
            <a:r>
              <a:rPr lang="en-US" dirty="0" smtClean="0"/>
              <a:t>www.chop.edu/healthinfo/bleeding-in-	pregnancy-placenta-previa-placental-abruption.html </a:t>
            </a:r>
            <a:endParaRPr lang="en-US" dirty="0"/>
          </a:p>
          <a:p>
            <a:r>
              <a:rPr lang="en-US" dirty="0" smtClean="0"/>
              <a:t>Davidson</a:t>
            </a:r>
            <a:r>
              <a:rPr lang="en-US" dirty="0"/>
              <a:t>, M., London, M., &amp; Ladewig, P. (2012</a:t>
            </a:r>
            <a:r>
              <a:rPr lang="en-US" dirty="0" smtClean="0"/>
              <a:t>). </a:t>
            </a:r>
            <a:r>
              <a:rPr lang="en-US" i="1" dirty="0" smtClean="0"/>
              <a:t>Old's maternal-	newborn nursing &amp; women's </a:t>
            </a:r>
            <a:r>
              <a:rPr lang="en-US" i="1" dirty="0"/>
              <a:t>health across </a:t>
            </a:r>
            <a:r>
              <a:rPr lang="en-US" i="1" dirty="0" smtClean="0"/>
              <a:t>the </a:t>
            </a:r>
            <a:r>
              <a:rPr lang="en-US" i="1" dirty="0"/>
              <a:t>lifespan</a:t>
            </a:r>
            <a:r>
              <a:rPr lang="en-US" dirty="0"/>
              <a:t> (9th ed.). </a:t>
            </a:r>
            <a:endParaRPr lang="en-US" dirty="0" smtClean="0"/>
          </a:p>
          <a:p>
            <a:r>
              <a:rPr lang="en-US" dirty="0"/>
              <a:t>High-risk pregnancy and childbirth (maternal and newborn nursing) </a:t>
            </a:r>
            <a:r>
              <a:rPr lang="en-US" dirty="0" smtClean="0"/>
              <a:t>	part </a:t>
            </a:r>
            <a:r>
              <a:rPr lang="en-US" dirty="0"/>
              <a:t>3. </a:t>
            </a:r>
            <a:r>
              <a:rPr lang="en-US" dirty="0" smtClean="0"/>
              <a:t>(</a:t>
            </a:r>
            <a:r>
              <a:rPr lang="en-US" dirty="0" err="1"/>
              <a:t>n.d.</a:t>
            </a:r>
            <a:r>
              <a:rPr lang="en-US" dirty="0"/>
              <a:t>). Retrieved March 16, 2013, from http://</a:t>
            </a:r>
            <a:r>
              <a:rPr lang="en-US" dirty="0" smtClean="0"/>
              <a:t>what-when 	how.com/nursing/high-risk-pregnancy-and-childbirth-maternal-	and-newborn-nursing-part-3</a:t>
            </a:r>
            <a:r>
              <a:rPr lang="en-US" dirty="0"/>
              <a:t>/ </a:t>
            </a:r>
          </a:p>
          <a:p>
            <a:r>
              <a:rPr lang="en-US" dirty="0" smtClean="0"/>
              <a:t>Leone</a:t>
            </a:r>
            <a:r>
              <a:rPr lang="en-US" dirty="0"/>
              <a:t>, J. M., Lane, S. D., Koumans, E. H., DeMott, </a:t>
            </a:r>
            <a:r>
              <a:rPr lang="en-US" dirty="0" smtClean="0"/>
              <a:t>K</a:t>
            </a:r>
            <a:r>
              <a:rPr lang="en-US" dirty="0"/>
              <a:t>., Wojtowycz, </a:t>
            </a:r>
            <a:r>
              <a:rPr lang="en-US" dirty="0" smtClean="0"/>
              <a:t>	M</a:t>
            </a:r>
            <a:r>
              <a:rPr lang="en-US" dirty="0"/>
              <a:t>. A., </a:t>
            </a:r>
            <a:r>
              <a:rPr lang="en-US" dirty="0" smtClean="0"/>
              <a:t>Jensen,J</a:t>
            </a:r>
            <a:r>
              <a:rPr lang="en-US" dirty="0"/>
              <a:t>., &amp; Aubry, R. H. </a:t>
            </a:r>
            <a:r>
              <a:rPr lang="en-US" dirty="0" smtClean="0"/>
              <a:t>(</a:t>
            </a:r>
            <a:r>
              <a:rPr lang="en-US" dirty="0"/>
              <a:t>2010). Effects of intimate </a:t>
            </a:r>
            <a:r>
              <a:rPr lang="en-US" dirty="0" smtClean="0"/>
              <a:t>	partner </a:t>
            </a:r>
            <a:r>
              <a:rPr lang="en-US" dirty="0"/>
              <a:t>violence on </a:t>
            </a:r>
            <a:r>
              <a:rPr lang="en-US" dirty="0" smtClean="0"/>
              <a:t>pregnancy </a:t>
            </a:r>
            <a:r>
              <a:rPr lang="en-US" dirty="0"/>
              <a:t>trauma and placental abruption. </a:t>
            </a:r>
            <a:r>
              <a:rPr lang="en-US" dirty="0" smtClean="0"/>
              <a:t>	</a:t>
            </a:r>
            <a:r>
              <a:rPr lang="en-US" i="1" dirty="0" smtClean="0"/>
              <a:t>Journal of </a:t>
            </a:r>
            <a:r>
              <a:rPr lang="en-US" i="1" dirty="0"/>
              <a:t>Women's Health</a:t>
            </a:r>
            <a:r>
              <a:rPr lang="en-US" dirty="0"/>
              <a:t>, </a:t>
            </a:r>
            <a:r>
              <a:rPr lang="en-US" i="1" dirty="0" smtClean="0"/>
              <a:t>19</a:t>
            </a:r>
            <a:r>
              <a:rPr lang="en-US" dirty="0" smtClean="0"/>
              <a:t>(8). 	http</a:t>
            </a:r>
            <a:r>
              <a:rPr lang="en-US" dirty="0"/>
              <a:t>://dx.doi.org/10.1089/jwh.2009.1716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64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900" dirty="0"/>
              <a:t>Prochazka, M., Lubusky, M., Slavik, L., Hrachovec, P., </a:t>
            </a:r>
            <a:r>
              <a:rPr lang="en-US" sz="1900" dirty="0" smtClean="0"/>
              <a:t>Kudela</a:t>
            </a:r>
            <a:r>
              <a:rPr lang="en-US" sz="1900" dirty="0"/>
              <a:t>, M., </a:t>
            </a:r>
            <a:r>
              <a:rPr lang="en-US" sz="1900" dirty="0" smtClean="0"/>
              <a:t>	&amp; Lindqvist,P</a:t>
            </a:r>
            <a:r>
              <a:rPr lang="en-US" sz="1900" dirty="0"/>
              <a:t>. G. (2007). Frequency </a:t>
            </a:r>
            <a:r>
              <a:rPr lang="en-US" sz="1900" dirty="0" smtClean="0"/>
              <a:t>of </a:t>
            </a:r>
            <a:r>
              <a:rPr lang="en-US" sz="1900" dirty="0"/>
              <a:t>selected thrombophilias </a:t>
            </a:r>
            <a:r>
              <a:rPr lang="en-US" sz="1900" dirty="0" smtClean="0"/>
              <a:t>	in </a:t>
            </a:r>
            <a:r>
              <a:rPr lang="en-US" sz="1900" dirty="0"/>
              <a:t>women </a:t>
            </a:r>
            <a:r>
              <a:rPr lang="en-US" sz="1900" dirty="0" smtClean="0"/>
              <a:t>with placental abruption</a:t>
            </a:r>
            <a:r>
              <a:rPr lang="en-US" sz="1900" dirty="0"/>
              <a:t>. </a:t>
            </a:r>
            <a:r>
              <a:rPr lang="en-US" sz="1900" i="1" dirty="0"/>
              <a:t>Australian and New Zealand </a:t>
            </a:r>
            <a:r>
              <a:rPr lang="en-US" sz="1900" i="1" dirty="0" smtClean="0"/>
              <a:t>	Journal </a:t>
            </a:r>
            <a:r>
              <a:rPr lang="en-US" sz="1900" i="1" dirty="0"/>
              <a:t>of Obstetrics and </a:t>
            </a:r>
            <a:r>
              <a:rPr lang="en-US" sz="1900" i="1" dirty="0" smtClean="0"/>
              <a:t>Gynaecology</a:t>
            </a:r>
            <a:r>
              <a:rPr lang="en-US" sz="1900" dirty="0"/>
              <a:t>, (47). Retrieved </a:t>
            </a:r>
            <a:r>
              <a:rPr lang="en-US" sz="1900" dirty="0" smtClean="0"/>
              <a:t>from 	EBSCOhost </a:t>
            </a:r>
            <a:r>
              <a:rPr lang="en-US" sz="1900" dirty="0"/>
              <a:t>database</a:t>
            </a:r>
            <a:r>
              <a:rPr lang="en-US" sz="1900" dirty="0" smtClean="0"/>
              <a:t>.</a:t>
            </a:r>
          </a:p>
          <a:p>
            <a:r>
              <a:rPr lang="en-US" sz="1900" dirty="0"/>
              <a:t>Rasmussen, S., &amp; Irgens, L. (2009). Occurrence of </a:t>
            </a:r>
            <a:r>
              <a:rPr lang="en-US" sz="1900" dirty="0" smtClean="0"/>
              <a:t>placental 	abruption in relatives</a:t>
            </a:r>
            <a:r>
              <a:rPr lang="en-US" sz="1900" dirty="0"/>
              <a:t>. </a:t>
            </a:r>
            <a:r>
              <a:rPr lang="en-US" sz="1900" i="1" dirty="0"/>
              <a:t>BJOG</a:t>
            </a:r>
            <a:r>
              <a:rPr lang="en-US" sz="1900" dirty="0"/>
              <a:t>, (116</a:t>
            </a:r>
            <a:r>
              <a:rPr lang="en-US" sz="1900" dirty="0" smtClean="0"/>
              <a:t>). 	http://dx.doi.org/10.1111/j.1471-0528.2008.02064.x  </a:t>
            </a:r>
          </a:p>
          <a:p>
            <a:r>
              <a:rPr lang="en-US" sz="2000" dirty="0"/>
              <a:t>Sakornbut, E., Leeman, L., &amp; Fontaine, P. (2007). Late 	pregnancy bleeding. </a:t>
            </a:r>
            <a:r>
              <a:rPr lang="en-US" sz="2000" i="1" dirty="0"/>
              <a:t>American Family Physician</a:t>
            </a:r>
            <a:r>
              <a:rPr lang="en-US" sz="2000" dirty="0"/>
              <a:t>, </a:t>
            </a:r>
            <a:r>
              <a:rPr lang="en-US" sz="2000" i="1" dirty="0" smtClean="0"/>
              <a:t>75</a:t>
            </a:r>
            <a:r>
              <a:rPr lang="en-US" sz="2000" dirty="0" smtClean="0"/>
              <a:t>(8</a:t>
            </a:r>
            <a:r>
              <a:rPr lang="en-US" sz="2000" dirty="0"/>
              <a:t>). </a:t>
            </a:r>
            <a:r>
              <a:rPr lang="en-US" sz="2000" dirty="0" smtClean="0"/>
              <a:t>	Retrieved </a:t>
            </a:r>
            <a:r>
              <a:rPr lang="en-US" sz="2000" dirty="0"/>
              <a:t>from EBSCOhost database. </a:t>
            </a:r>
          </a:p>
          <a:p>
            <a:endParaRPr lang="en-US" sz="1900" dirty="0" smtClean="0"/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33809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799"/>
            <a:ext cx="7770813" cy="415713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Placental </a:t>
            </a:r>
            <a:r>
              <a:rPr lang="en-US" dirty="0" smtClean="0"/>
              <a:t>Abruption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the premature separation of the placenta from the uterus during </a:t>
            </a:r>
            <a:r>
              <a:rPr lang="en-US" dirty="0" smtClean="0"/>
              <a:t>pregnancy </a:t>
            </a:r>
            <a:r>
              <a:rPr lang="en-US" dirty="0"/>
              <a:t>(</a:t>
            </a:r>
            <a:r>
              <a:rPr lang="en-US" dirty="0" smtClean="0"/>
              <a:t>Leone et al., </a:t>
            </a:r>
            <a:r>
              <a:rPr lang="en-US" dirty="0"/>
              <a:t>2010)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Abruption is the most common cause of serious vaginal bleeding, occurring in 1 percent of </a:t>
            </a:r>
            <a:r>
              <a:rPr lang="en-US" dirty="0" smtClean="0"/>
              <a:t>pregnancies </a:t>
            </a:r>
            <a:r>
              <a:rPr lang="en-US" dirty="0"/>
              <a:t>(</a:t>
            </a:r>
            <a:r>
              <a:rPr lang="en-US" dirty="0" smtClean="0"/>
              <a:t>Sakornbut, Leeman</a:t>
            </a:r>
            <a:r>
              <a:rPr lang="en-US" dirty="0"/>
              <a:t>, </a:t>
            </a:r>
            <a:r>
              <a:rPr lang="en-US" dirty="0" smtClean="0"/>
              <a:t>&amp; Fontaine, 2007</a:t>
            </a:r>
            <a:r>
              <a:rPr lang="en-US" dirty="0"/>
              <a:t>).</a:t>
            </a:r>
            <a:endParaRPr lang="en-US" dirty="0" smtClean="0"/>
          </a:p>
          <a:p>
            <a:pPr lvl="1"/>
            <a:r>
              <a:rPr lang="en-US" dirty="0" smtClean="0"/>
              <a:t>It is </a:t>
            </a:r>
            <a:r>
              <a:rPr lang="en-US" dirty="0"/>
              <a:t>a </a:t>
            </a:r>
            <a:r>
              <a:rPr lang="en-US" dirty="0" smtClean="0"/>
              <a:t>great </a:t>
            </a:r>
            <a:r>
              <a:rPr lang="en-US" dirty="0"/>
              <a:t>contributor to </a:t>
            </a:r>
            <a:r>
              <a:rPr lang="en-US" dirty="0" smtClean="0"/>
              <a:t>fetal </a:t>
            </a:r>
            <a:r>
              <a:rPr lang="en-US" dirty="0"/>
              <a:t>mortality and accounts for </a:t>
            </a:r>
            <a:r>
              <a:rPr lang="en-US" dirty="0" smtClean="0"/>
              <a:t>15% </a:t>
            </a:r>
            <a:r>
              <a:rPr lang="en-US" dirty="0" smtClean="0"/>
              <a:t>of </a:t>
            </a:r>
            <a:r>
              <a:rPr lang="en-US" dirty="0" smtClean="0"/>
              <a:t>all perinatal </a:t>
            </a:r>
            <a:r>
              <a:rPr lang="en-US" dirty="0"/>
              <a:t>deaths</a:t>
            </a:r>
            <a:r>
              <a:rPr lang="en-US" dirty="0" smtClean="0"/>
              <a:t>.  Maternal mortality in the United States is uncommon, but morbidity is common (Davidson, London, &amp; Ladewig, 2012).</a:t>
            </a:r>
          </a:p>
          <a:p>
            <a:pPr lvl="1"/>
            <a:r>
              <a:rPr lang="en-US" dirty="0"/>
              <a:t>Perinatal mortality associated with placental abruption is approximately 25% (Davidson, London, Ladewig, 2012</a:t>
            </a:r>
            <a:r>
              <a:rPr lang="en-US" dirty="0" smtClean="0"/>
              <a:t>).</a:t>
            </a:r>
          </a:p>
          <a:p>
            <a:pPr lvl="1"/>
            <a:r>
              <a:rPr lang="en-US" dirty="0"/>
              <a:t>Severe cases in which separation occurs to about 50% of placenta, infant mortality is 100% (Davidson, London, Ladewig, 2012).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29733" y="4741333"/>
            <a:ext cx="762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4198498"/>
            <a:ext cx="77708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4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chop.edu/export/system/galleries/images/hospital/conditions/bleeding-in-pregnancy-placenta-previa-placental-abruption-142121.gif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70" y="819436"/>
            <a:ext cx="4408226" cy="4762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http://www.chop.edu/export/system/galleries/images/hospital/conditions/bleeding-in-pregnancy-placenta-previa-placental-abruption-142109.gif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297" y="819436"/>
            <a:ext cx="4408226" cy="476249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278881" y="140731"/>
            <a:ext cx="6861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Concealed Bleeding and Visible Bleeding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86030" y="6099393"/>
            <a:ext cx="78813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(Bleeding in Pregnancy, 2013)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701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Grades of Placental Abruption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b="1" dirty="0"/>
              <a:t>Grade 1</a:t>
            </a:r>
            <a:r>
              <a:rPr lang="en-US" dirty="0"/>
              <a:t> - small amount of vaginal bleeding, uterine contractions, no signs of fetal distress or low blood pressure in mother. </a:t>
            </a:r>
          </a:p>
          <a:p>
            <a:pPr lvl="0"/>
            <a:r>
              <a:rPr lang="en-US" b="1" dirty="0"/>
              <a:t>Grade 2</a:t>
            </a:r>
            <a:r>
              <a:rPr lang="en-US" dirty="0"/>
              <a:t> - mild to moderate amount of bleeding, uterine contractions, the fetal heart rate may shows signs of distress. </a:t>
            </a:r>
          </a:p>
          <a:p>
            <a:pPr lvl="0"/>
            <a:r>
              <a:rPr lang="en-US" b="1" dirty="0"/>
              <a:t>Grade 3</a:t>
            </a:r>
            <a:r>
              <a:rPr lang="en-US" dirty="0"/>
              <a:t> - moderate to severe bleeding or </a:t>
            </a:r>
            <a:r>
              <a:rPr lang="en-US" dirty="0" smtClean="0"/>
              <a:t>concealed </a:t>
            </a:r>
            <a:r>
              <a:rPr lang="en-US" dirty="0"/>
              <a:t>bleeding, uterine contractions that do not relax </a:t>
            </a:r>
            <a:r>
              <a:rPr lang="en-US" dirty="0" smtClean="0"/>
              <a:t>(tetany</a:t>
            </a:r>
            <a:r>
              <a:rPr lang="en-US" dirty="0"/>
              <a:t>), abdominal pain, low blood pressure, fetal death.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z="1400" dirty="0">
                <a:solidFill>
                  <a:prstClr val="black"/>
                </a:solidFill>
              </a:rPr>
              <a:t>(Bleeding in Pregnancy, 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110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hat-when-how.com/wp-content/uploads/2012/08/tmp34d627_thumb2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56" y="1549343"/>
            <a:ext cx="8652680" cy="42646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065867" y="726419"/>
            <a:ext cx="4859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Different Levels of Separation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41562" y="6231808"/>
            <a:ext cx="81084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(High-risk pregnancy, 2013)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1887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866378"/>
            <a:ext cx="8789157" cy="499162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To date, very little is known about the etiology of placental abruption </a:t>
            </a:r>
            <a:r>
              <a:rPr lang="en-US" dirty="0"/>
              <a:t>(Leone et al., 2010</a:t>
            </a:r>
            <a:r>
              <a:rPr lang="en-US" dirty="0" smtClean="0"/>
              <a:t>).</a:t>
            </a:r>
          </a:p>
          <a:p>
            <a:r>
              <a:rPr lang="en-US" dirty="0"/>
              <a:t>Theories have been suggested relating its occurrence to decreased blood flow to the placenta during the last trimester (Davidson, Ladewig, &amp; London, 2012</a:t>
            </a:r>
            <a:r>
              <a:rPr lang="en-US" dirty="0" smtClean="0"/>
              <a:t>).</a:t>
            </a:r>
          </a:p>
          <a:p>
            <a:r>
              <a:rPr lang="en-US" dirty="0" smtClean="0"/>
              <a:t>Heritability is thought to be a factor for severe placental abruption.  In a Norwegian population-study, the estimated heritability of severe abruptio placentae was 16%.  The study found a two-fold recurrence risk for placental abruption among sisters (Rasmussen</a:t>
            </a:r>
            <a:r>
              <a:rPr lang="en-US" dirty="0"/>
              <a:t> </a:t>
            </a:r>
            <a:r>
              <a:rPr lang="en-US" dirty="0" smtClean="0"/>
              <a:t>&amp; Irgens, 2009).</a:t>
            </a:r>
          </a:p>
          <a:p>
            <a:r>
              <a:rPr lang="en-US" dirty="0" smtClean="0"/>
              <a:t>Pregnancy t</a:t>
            </a:r>
            <a:r>
              <a:rPr lang="en-US" dirty="0" smtClean="0"/>
              <a:t>rauma can cause </a:t>
            </a:r>
            <a:r>
              <a:rPr lang="en-US" dirty="0"/>
              <a:t>p</a:t>
            </a:r>
            <a:r>
              <a:rPr lang="en-US" dirty="0" smtClean="0"/>
              <a:t>lacental abruption. </a:t>
            </a:r>
            <a:r>
              <a:rPr lang="en-US" dirty="0" smtClean="0"/>
              <a:t>A large study in the state of California showed that </a:t>
            </a:r>
            <a:r>
              <a:rPr lang="en-US" dirty="0"/>
              <a:t>w</a:t>
            </a:r>
            <a:r>
              <a:rPr lang="en-US" dirty="0" smtClean="0"/>
              <a:t>omen who reported Intimate </a:t>
            </a:r>
            <a:r>
              <a:rPr lang="en-US" dirty="0" smtClean="0"/>
              <a:t>Partner </a:t>
            </a:r>
            <a:r>
              <a:rPr lang="en-US" dirty="0" smtClean="0"/>
              <a:t>Violence (</a:t>
            </a:r>
            <a:r>
              <a:rPr lang="en-US" dirty="0" smtClean="0"/>
              <a:t>IPV</a:t>
            </a:r>
            <a:r>
              <a:rPr lang="en-US" dirty="0" smtClean="0"/>
              <a:t>) </a:t>
            </a:r>
            <a:r>
              <a:rPr lang="en-US" dirty="0" smtClean="0"/>
              <a:t>during pregnancy were 5 times more likely to experience abruption.  Other risks aside from trauma from IPV that increase the chance of abruption include drugs, stress, and hypertension.</a:t>
            </a:r>
            <a:r>
              <a:rPr lang="en-US" dirty="0" smtClean="0"/>
              <a:t>  </a:t>
            </a:r>
            <a:r>
              <a:rPr lang="en-US" dirty="0" smtClean="0"/>
              <a:t>(</a:t>
            </a:r>
            <a:r>
              <a:rPr lang="en-US" dirty="0"/>
              <a:t>Leone et al., 2010).</a:t>
            </a:r>
            <a:endParaRPr lang="en-US" dirty="0" smtClean="0"/>
          </a:p>
          <a:p>
            <a:r>
              <a:rPr lang="en-US" dirty="0" smtClean="0"/>
              <a:t>Placental </a:t>
            </a:r>
            <a:r>
              <a:rPr lang="en-US" dirty="0"/>
              <a:t>abruption typically manifests as vaginal bleeding, uterine tenderness or back pain, and evidence of fetal </a:t>
            </a:r>
            <a:r>
              <a:rPr lang="en-US" dirty="0" smtClean="0"/>
              <a:t>distress </a:t>
            </a:r>
            <a:r>
              <a:rPr lang="en-US" dirty="0"/>
              <a:t>(Sakornbut, Leeman, &amp; Fontaine, 2007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8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91224"/>
            <a:ext cx="3657600" cy="467220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Preeclampsia</a:t>
            </a:r>
          </a:p>
          <a:p>
            <a:r>
              <a:rPr lang="en-US" dirty="0" smtClean="0"/>
              <a:t>Hypertension</a:t>
            </a:r>
          </a:p>
          <a:p>
            <a:r>
              <a:rPr lang="en-US" dirty="0" smtClean="0"/>
              <a:t>Advanced maternal age</a:t>
            </a:r>
          </a:p>
          <a:p>
            <a:r>
              <a:rPr lang="en-US" dirty="0" smtClean="0"/>
              <a:t>Smoking</a:t>
            </a:r>
          </a:p>
          <a:p>
            <a:r>
              <a:rPr lang="en-US" dirty="0" smtClean="0"/>
              <a:t>Cocaine, or    methamphetamine use</a:t>
            </a:r>
          </a:p>
          <a:p>
            <a:r>
              <a:rPr lang="en-US" dirty="0" smtClean="0"/>
              <a:t>Trauma</a:t>
            </a:r>
          </a:p>
          <a:p>
            <a:r>
              <a:rPr lang="en-US" dirty="0" smtClean="0"/>
              <a:t>Fibroids </a:t>
            </a:r>
          </a:p>
          <a:p>
            <a:r>
              <a:rPr lang="en-US" dirty="0" smtClean="0"/>
              <a:t>Premature Rupture of Membranes (PROM)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91223"/>
            <a:ext cx="3657600" cy="452189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Previous abruption</a:t>
            </a:r>
          </a:p>
          <a:p>
            <a:r>
              <a:rPr lang="en-US" dirty="0" smtClean="0"/>
              <a:t>Select thrombophilias </a:t>
            </a:r>
          </a:p>
          <a:p>
            <a:r>
              <a:rPr lang="en-US" dirty="0" smtClean="0"/>
              <a:t>Prior recurrent fetal loss</a:t>
            </a:r>
          </a:p>
          <a:p>
            <a:r>
              <a:rPr lang="en-US" dirty="0" smtClean="0"/>
              <a:t>Short umbilical cord</a:t>
            </a:r>
          </a:p>
          <a:p>
            <a:r>
              <a:rPr lang="en-US" dirty="0" smtClean="0"/>
              <a:t>Multiparity</a:t>
            </a:r>
          </a:p>
          <a:p>
            <a:r>
              <a:rPr lang="en-US" dirty="0" smtClean="0"/>
              <a:t>Over-distension of the uterus</a:t>
            </a:r>
          </a:p>
          <a:p>
            <a:r>
              <a:rPr lang="en-US" dirty="0" smtClean="0"/>
              <a:t>Fetal growth restriction</a:t>
            </a:r>
          </a:p>
          <a:p>
            <a:r>
              <a:rPr lang="en-US" dirty="0" smtClean="0"/>
              <a:t>Multiple gestation</a:t>
            </a:r>
          </a:p>
          <a:p>
            <a:r>
              <a:rPr lang="en-US" dirty="0"/>
              <a:t>Caucasian or African American ethnicity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13119"/>
            <a:ext cx="8592856" cy="365125"/>
          </a:xfrm>
        </p:spPr>
        <p:txBody>
          <a:bodyPr/>
          <a:lstStyle/>
          <a:p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Davidson, Ladewig, &amp; London,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2012;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Leone et al.,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2010;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Rasmussen &amp; Irgens,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2009;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Sakornbut, Leeman, &amp; Fontaine,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2007; Prochazka et al., 2007)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74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0436"/>
            <a:ext cx="7770813" cy="1371600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98133"/>
            <a:ext cx="7770813" cy="42671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Tocolysis </a:t>
            </a:r>
            <a:r>
              <a:rPr lang="en-US" dirty="0" smtClean="0"/>
              <a:t>may be used with corticosteroids in mild abruption before 34 weeks but otherwise, it is contraindicated </a:t>
            </a:r>
            <a:r>
              <a:rPr lang="en-US" dirty="0"/>
              <a:t>(Sakornbut, Leeman, &amp; Fontaine, 2007).</a:t>
            </a:r>
            <a:endParaRPr lang="en-US" dirty="0" smtClean="0"/>
          </a:p>
          <a:p>
            <a:r>
              <a:rPr lang="en-US" dirty="0"/>
              <a:t>One trial demonstrated a reduction in the incidence of abruption with intrapartum treatment of preeclampsia using magnesium </a:t>
            </a:r>
            <a:r>
              <a:rPr lang="en-US" dirty="0" smtClean="0"/>
              <a:t>sulfate </a:t>
            </a:r>
            <a:r>
              <a:rPr lang="en-US" dirty="0"/>
              <a:t>(Sakornbut, Leeman, &amp; Fontaine, 2007).</a:t>
            </a:r>
            <a:endParaRPr lang="en-US" dirty="0" smtClean="0"/>
          </a:p>
          <a:p>
            <a:r>
              <a:rPr lang="en-US" dirty="0" smtClean="0"/>
              <a:t>Managing an abruption may </a:t>
            </a:r>
            <a:r>
              <a:rPr lang="en-US" dirty="0"/>
              <a:t>require rapid </a:t>
            </a:r>
            <a:r>
              <a:rPr lang="en-US" dirty="0" smtClean="0"/>
              <a:t>cesarean </a:t>
            </a:r>
            <a:r>
              <a:rPr lang="en-US" dirty="0"/>
              <a:t>delivery to </a:t>
            </a:r>
            <a:r>
              <a:rPr lang="en-US" dirty="0" smtClean="0"/>
              <a:t>prevent morbidity </a:t>
            </a:r>
            <a:r>
              <a:rPr lang="en-US" dirty="0"/>
              <a:t>and mortality </a:t>
            </a:r>
            <a:r>
              <a:rPr lang="en-US" dirty="0"/>
              <a:t>(Sakornbut, Leeman, &amp; Fontaine, 2007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incidence of placental abruption may be decreased by cessation of tobacco, cocaine, or amphetamine use, and appropriate care for hypertensive disorders </a:t>
            </a:r>
            <a:r>
              <a:rPr lang="en-US" dirty="0" smtClean="0"/>
              <a:t>in pregnancy </a:t>
            </a:r>
            <a:r>
              <a:rPr lang="en-US" dirty="0"/>
              <a:t>(Sakornbut, Leeman, &amp; Fontaine, 2007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8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for Moderate to Severe Abruption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78696"/>
            <a:ext cx="7770813" cy="44091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Maintain the mother’s cardiovascular status and developing a plan for the birth of the fetus </a:t>
            </a:r>
          </a:p>
          <a:p>
            <a:r>
              <a:rPr lang="en-US" dirty="0"/>
              <a:t>Assess coagulation tests to monitor for disseminated intravascular coagulation (DIC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Treat </a:t>
            </a:r>
            <a:r>
              <a:rPr lang="en-US" dirty="0"/>
              <a:t>hypofibrinogenemia from DIC with intravenous infusion of cryoprecipitate or fresh frozen plasma</a:t>
            </a:r>
          </a:p>
          <a:p>
            <a:r>
              <a:rPr lang="en-US" dirty="0"/>
              <a:t>Emergency Cesarean birth if fetus is alive </a:t>
            </a:r>
            <a:r>
              <a:rPr lang="en-US" dirty="0" smtClean="0"/>
              <a:t>but </a:t>
            </a:r>
            <a:r>
              <a:rPr lang="en-US" dirty="0"/>
              <a:t>experiencing </a:t>
            </a:r>
            <a:r>
              <a:rPr lang="en-US" dirty="0" smtClean="0"/>
              <a:t>distress.  Vaginal birth may not be possible if Couvelaire uterus occurs. Emergency Cesarean also indicated to allow </a:t>
            </a:r>
            <a:r>
              <a:rPr lang="en-US" dirty="0"/>
              <a:t>an immediate hysterectomy for severe </a:t>
            </a:r>
            <a:r>
              <a:rPr lang="en-US" dirty="0" smtClean="0"/>
              <a:t>hemorrhaging </a:t>
            </a:r>
          </a:p>
          <a:p>
            <a:r>
              <a:rPr lang="en-US" dirty="0" smtClean="0"/>
              <a:t>Vaginal </a:t>
            </a:r>
            <a:r>
              <a:rPr lang="en-US" dirty="0"/>
              <a:t>birth with a stillborn </a:t>
            </a:r>
            <a:r>
              <a:rPr lang="en-US" dirty="0" smtClean="0"/>
              <a:t>fetus is preferred </a:t>
            </a:r>
            <a:r>
              <a:rPr lang="en-US" dirty="0"/>
              <a:t>unless hemorrhagic shock is uncontrollable</a:t>
            </a:r>
          </a:p>
          <a:p>
            <a:r>
              <a:rPr lang="en-US" dirty="0" smtClean="0"/>
              <a:t>Combat </a:t>
            </a:r>
            <a:r>
              <a:rPr lang="en-US" dirty="0"/>
              <a:t>hypovolemia with whole blood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7809" y="6289114"/>
            <a:ext cx="3155576" cy="365125"/>
          </a:xfrm>
        </p:spPr>
        <p:txBody>
          <a:bodyPr/>
          <a:lstStyle/>
          <a:p>
            <a:pPr lvl="0" algn="ctr"/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(Davidson, London, &amp; Ladewig, 2012)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786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Folio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1836</TotalTime>
  <Words>1308</Words>
  <Application>Microsoft Office PowerPoint</Application>
  <PresentationFormat>On-screen Show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Folio</vt:lpstr>
      <vt:lpstr>Placental Abruption </vt:lpstr>
      <vt:lpstr>Introduction</vt:lpstr>
      <vt:lpstr>PowerPoint Presentation</vt:lpstr>
      <vt:lpstr>Grades of Placental Abruption</vt:lpstr>
      <vt:lpstr>PowerPoint Presentation</vt:lpstr>
      <vt:lpstr>Etiology</vt:lpstr>
      <vt:lpstr>Risk Factors</vt:lpstr>
      <vt:lpstr>Treatment</vt:lpstr>
      <vt:lpstr>Treatment for Moderate to Severe Abruption</vt:lpstr>
      <vt:lpstr>Treatment for Moderate to Severe Abruption </vt:lpstr>
      <vt:lpstr>Consequences of Complication</vt:lpstr>
      <vt:lpstr>Nursing Diagnoses</vt:lpstr>
      <vt:lpstr>Nursing Interventions for Risk for Deficient Fluid Volume</vt:lpstr>
      <vt:lpstr>Nursing Interventions for Ineffective Peripheral tissue Perfusion</vt:lpstr>
      <vt:lpstr>Conclusion</vt:lpstr>
      <vt:lpstr>References</vt:lpstr>
      <vt:lpstr>References</vt:lpstr>
    </vt:vector>
  </TitlesOfParts>
  <Company>All Source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Placental Abruption</dc:title>
  <dc:creator>Jessica Key</dc:creator>
  <cp:lastModifiedBy>Gonzalez</cp:lastModifiedBy>
  <cp:revision>56</cp:revision>
  <dcterms:created xsi:type="dcterms:W3CDTF">2013-03-17T04:55:26Z</dcterms:created>
  <dcterms:modified xsi:type="dcterms:W3CDTF">2013-03-19T02:50:36Z</dcterms:modified>
</cp:coreProperties>
</file>