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936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tableStyles" Target="tableStyle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0" Type="http://schemas.openxmlformats.org/officeDocument/2006/relationships/printerSettings" Target="printerSettings/printerSettings1.bin"/><Relationship Id="rId5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675C95-0A52-3C44-9668-42F937F425C7}" type="datetimeFigureOut">
              <a:rPr lang="en-US" smtClean="0"/>
              <a:t>1/25/12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4417B-3B27-5447-959E-5F9756AC8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991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4417B-3B27-5447-959E-5F9756AC84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63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A98AF03-7270-45C2-A683-C5E353EF01A5}" type="datetime4">
              <a:rPr lang="en-US" smtClean="0"/>
              <a:pPr/>
              <a:t>January 25, 2012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B5AFD-D735-4504-A039-ADEBB6448D55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C8118-FB93-4E87-B380-0175F2FE2167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93482-8E69-40F7-BCAD-5662A6CADB27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7EAE1-CAAC-4AEF-919E-158692B1E55E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5A706-D8F2-4D1A-855A-CADC92600C26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4F123-1704-49AC-9D15-C4B1462B8014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27EC2-47FB-48A1-8644-C8A81DDAA119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EC3ED-7435-49F9-84C8-03CCA2F8DEDB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49BF1-FCD3-4395-8FF6-0047AF66228E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861222-2C8B-4501-BE87-6797EC025925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6C01193-8287-4834-A286-6B880643E934}" type="datetime4">
              <a:rPr lang="en-US" smtClean="0"/>
              <a:pPr/>
              <a:t>January 25, 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B37D5FE-740C-46F5-801A-FA5477D97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ealth.sa.gov.au/ppg/Default.aspx" TargetMode="External"/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6917" y="2316040"/>
            <a:ext cx="3313355" cy="2162533"/>
          </a:xfrm>
        </p:spPr>
        <p:txBody>
          <a:bodyPr>
            <a:noAutofit/>
          </a:bodyPr>
          <a:lstStyle/>
          <a:p>
            <a:pPr algn="ctr"/>
            <a:r>
              <a:rPr lang="en-US" sz="4800" dirty="0" smtClean="0"/>
              <a:t>Foley Catheter Balloon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6917" y="4478573"/>
            <a:ext cx="3309803" cy="163122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en-US" sz="2800" dirty="0" smtClean="0"/>
              <a:t>Megan Aprile</a:t>
            </a:r>
          </a:p>
          <a:p>
            <a:pPr algn="ctr"/>
            <a:r>
              <a:rPr lang="en-US" sz="2800" dirty="0" smtClean="0"/>
              <a:t>Catherine Deters</a:t>
            </a:r>
          </a:p>
          <a:p>
            <a:pPr algn="ctr"/>
            <a:r>
              <a:rPr lang="en-US" sz="2800" dirty="0" smtClean="0"/>
              <a:t>Jamie Lowe</a:t>
            </a:r>
          </a:p>
          <a:p>
            <a:pPr algn="ctr"/>
            <a:r>
              <a:rPr lang="en-US" sz="2800" dirty="0" smtClean="0"/>
              <a:t>Lauren </a:t>
            </a:r>
            <a:r>
              <a:rPr lang="en-US" sz="2800" dirty="0" err="1" smtClean="0"/>
              <a:t>Magruder</a:t>
            </a:r>
            <a:endParaRPr lang="en-US" sz="2800" dirty="0" smtClean="0"/>
          </a:p>
          <a:p>
            <a:pPr algn="ctr"/>
            <a:r>
              <a:rPr lang="en-US" sz="2800" dirty="0" smtClean="0"/>
              <a:t>Julie McGraw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89" y="1060522"/>
            <a:ext cx="4098481" cy="466826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789" y="1355726"/>
            <a:ext cx="4098481" cy="4098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153171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687" y="1027664"/>
            <a:ext cx="7538397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What is it &amp; 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30 mL-50 mL Foley catheter that is filled with saline solution</a:t>
            </a:r>
          </a:p>
          <a:p>
            <a:r>
              <a:rPr lang="en-US" sz="2800" dirty="0" smtClean="0"/>
              <a:t>Inserted into vagina to apply direct pressure to the lower uterus and cervix</a:t>
            </a:r>
          </a:p>
          <a:p>
            <a:r>
              <a:rPr lang="en-US" sz="2800" dirty="0" smtClean="0"/>
              <a:t>Intended to induce labor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7868" y="4014469"/>
            <a:ext cx="2245509" cy="23973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39491" y="6196366"/>
            <a:ext cx="216263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http://</a:t>
            </a:r>
            <a:r>
              <a:rPr lang="en-US" sz="800" dirty="0" err="1" smtClean="0"/>
              <a:t>www.baby-connect.com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607348209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2" y="802570"/>
            <a:ext cx="6354096" cy="1143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What should I expect?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508977"/>
          </a:xfrm>
        </p:spPr>
        <p:txBody>
          <a:bodyPr/>
          <a:lstStyle/>
          <a:p>
            <a:r>
              <a:rPr lang="en-US" sz="2800" dirty="0" smtClean="0"/>
              <a:t>Your doctor will insert the catheter and fill it with saline</a:t>
            </a:r>
          </a:p>
          <a:p>
            <a:r>
              <a:rPr lang="en-US" sz="2800" dirty="0" smtClean="0"/>
              <a:t>You may feel a gentle tug to ensure placement</a:t>
            </a:r>
          </a:p>
          <a:p>
            <a:r>
              <a:rPr lang="en-US" sz="2800" dirty="0" smtClean="0"/>
              <a:t>Some pressure, but usually painless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240" y="4911206"/>
            <a:ext cx="1338775" cy="157568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7588" y="4911206"/>
            <a:ext cx="1266819" cy="157568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 rot="16200000">
            <a:off x="-343276" y="5212076"/>
            <a:ext cx="178503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http://</a:t>
            </a:r>
            <a:r>
              <a:rPr lang="en-US" sz="800" dirty="0" err="1" smtClean="0"/>
              <a:t>www.easyvectors.com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75423472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18" y="1042824"/>
            <a:ext cx="7366759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What is the predicted result?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85824"/>
            <a:ext cx="6777317" cy="3508977"/>
          </a:xfrm>
        </p:spPr>
        <p:txBody>
          <a:bodyPr/>
          <a:lstStyle/>
          <a:p>
            <a:r>
              <a:rPr lang="en-US" sz="2800" dirty="0" smtClean="0"/>
              <a:t>An induced labor</a:t>
            </a:r>
          </a:p>
          <a:p>
            <a:r>
              <a:rPr lang="en-US" sz="2800" dirty="0" smtClean="0"/>
              <a:t>Intended as a replacement OR in conjunction with Pitocin, or other drugs</a:t>
            </a:r>
          </a:p>
          <a:p>
            <a:r>
              <a:rPr lang="en-US" sz="2800" dirty="0" smtClean="0"/>
              <a:t>Once dilated, the Foley catheter safely falls out on its own</a:t>
            </a:r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858" y="5028199"/>
            <a:ext cx="1386635" cy="128494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5605" y="5028199"/>
            <a:ext cx="1386635" cy="128494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8968" y="5028199"/>
            <a:ext cx="1386635" cy="12849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7491" y="5026058"/>
            <a:ext cx="1386635" cy="12849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8480" y="5026058"/>
            <a:ext cx="1386635" cy="1284948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905115" y="6311006"/>
            <a:ext cx="211114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http://</a:t>
            </a:r>
            <a:r>
              <a:rPr lang="en-US" sz="800" dirty="0" err="1" smtClean="0"/>
              <a:t>kindredspiritmommy.com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623986531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side effects?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053" y="2347718"/>
            <a:ext cx="5143891" cy="3940145"/>
          </a:xfrm>
        </p:spPr>
        <p:txBody>
          <a:bodyPr/>
          <a:lstStyle/>
          <a:p>
            <a:r>
              <a:rPr lang="en-US" sz="2800" dirty="0" smtClean="0"/>
              <a:t>All very uncommon!</a:t>
            </a:r>
          </a:p>
          <a:p>
            <a:pPr lvl="1"/>
            <a:r>
              <a:rPr lang="en-US" sz="2400" dirty="0" smtClean="0"/>
              <a:t>Premature rupture of membrane</a:t>
            </a:r>
          </a:p>
          <a:p>
            <a:pPr lvl="1"/>
            <a:r>
              <a:rPr lang="en-US" sz="2400" dirty="0" smtClean="0"/>
              <a:t>Bleeding</a:t>
            </a:r>
          </a:p>
          <a:p>
            <a:pPr lvl="1"/>
            <a:r>
              <a:rPr lang="en-US" sz="2400" dirty="0" smtClean="0"/>
              <a:t>Discomfort</a:t>
            </a:r>
          </a:p>
          <a:p>
            <a:pPr lvl="1"/>
            <a:r>
              <a:rPr lang="en-US" sz="2400" dirty="0" smtClean="0"/>
              <a:t>Displacement of catheter</a:t>
            </a:r>
          </a:p>
          <a:p>
            <a:pPr lvl="1"/>
            <a:r>
              <a:rPr lang="en-US" sz="2400" dirty="0" smtClean="0"/>
              <a:t>Infection – however, procedure is sterile!</a:t>
            </a: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9488" y="2170664"/>
            <a:ext cx="2738867" cy="410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761569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873214"/>
            <a:ext cx="7024744" cy="1143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Always remember…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940" y="2192589"/>
            <a:ext cx="6027984" cy="303060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This is YOUR pregnancy</a:t>
            </a:r>
          </a:p>
          <a:p>
            <a:r>
              <a:rPr lang="en-US" sz="3200" dirty="0" smtClean="0"/>
              <a:t>YOU do have options for YOUR labor</a:t>
            </a:r>
          </a:p>
          <a:p>
            <a:r>
              <a:rPr lang="en-US" sz="3200" dirty="0" smtClean="0"/>
              <a:t>ENJOY this special </a:t>
            </a:r>
          </a:p>
          <a:p>
            <a:pPr marL="68580" indent="0">
              <a:buNone/>
            </a:pPr>
            <a:r>
              <a:rPr lang="en-US" sz="3200" dirty="0"/>
              <a:t> </a:t>
            </a:r>
            <a:r>
              <a:rPr lang="en-US" sz="3200" dirty="0" smtClean="0"/>
              <a:t>  time in your life!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8547" y="3488465"/>
            <a:ext cx="3942951" cy="292764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688696" y="3290182"/>
            <a:ext cx="27590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http://</a:t>
            </a:r>
            <a:r>
              <a:rPr lang="en-US" sz="800" dirty="0" err="1" smtClean="0"/>
              <a:t>buhaydesyerto</a:t>
            </a:r>
            <a:r>
              <a:rPr lang="en-US" sz="800" dirty="0" err="1"/>
              <a:t>.blogspot.</a:t>
            </a:r>
            <a:r>
              <a:rPr lang="en-US" sz="800" dirty="0" err="1" smtClean="0"/>
              <a:t>com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36981886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en-US" sz="1900" dirty="0" err="1" smtClean="0"/>
              <a:t>Abbar</a:t>
            </a:r>
            <a:r>
              <a:rPr lang="en-US" sz="1900" dirty="0"/>
              <a:t>, T., Faisal, S., Imran, F., &amp; </a:t>
            </a:r>
            <a:r>
              <a:rPr lang="en-US" sz="1900" dirty="0" err="1"/>
              <a:t>Kauser</a:t>
            </a:r>
            <a:r>
              <a:rPr lang="en-US" sz="1900" dirty="0"/>
              <a:t>, R. (2011). Comparison of </a:t>
            </a:r>
            <a:r>
              <a:rPr lang="en-US" sz="1900" dirty="0" smtClean="0"/>
              <a:t>cervical Foley's </a:t>
            </a:r>
            <a:r>
              <a:rPr lang="en-US" sz="1900" dirty="0"/>
              <a:t>catheter </a:t>
            </a:r>
            <a:r>
              <a:rPr lang="en-US" sz="1900" dirty="0" smtClean="0"/>
              <a:t>	and </a:t>
            </a:r>
            <a:r>
              <a:rPr lang="en-US" sz="1900" dirty="0"/>
              <a:t>prostaglandin e-2 at term. </a:t>
            </a:r>
            <a:r>
              <a:rPr lang="en-US" sz="1900" i="1" dirty="0" smtClean="0"/>
              <a:t>Professional </a:t>
            </a:r>
            <a:r>
              <a:rPr lang="en-US" sz="1900" i="1" dirty="0"/>
              <a:t>Medical </a:t>
            </a:r>
            <a:r>
              <a:rPr lang="en-US" sz="1900" i="1" dirty="0" smtClean="0"/>
              <a:t>Journal</a:t>
            </a:r>
            <a:r>
              <a:rPr lang="en-US" sz="1900" i="1" dirty="0"/>
              <a:t>, 18</a:t>
            </a:r>
            <a:r>
              <a:rPr lang="en-US" sz="1900" dirty="0"/>
              <a:t>(2), 201-207</a:t>
            </a:r>
            <a:r>
              <a:rPr lang="en-US" sz="1900" dirty="0" smtClean="0"/>
              <a:t>.</a:t>
            </a:r>
          </a:p>
          <a:p>
            <a:pPr marL="68580" indent="0">
              <a:buNone/>
            </a:pPr>
            <a:endParaRPr lang="en-US" sz="1900" dirty="0"/>
          </a:p>
          <a:p>
            <a:pPr marL="68580" indent="0">
              <a:buNone/>
            </a:pPr>
            <a:r>
              <a:rPr lang="en-US" sz="1900" dirty="0" smtClean="0"/>
              <a:t>Government of South Australia. (2005). </a:t>
            </a:r>
            <a:r>
              <a:rPr lang="en-US" sz="1900" i="1" dirty="0" smtClean="0"/>
              <a:t>IOL Techniques. </a:t>
            </a:r>
            <a:r>
              <a:rPr lang="en-US" sz="1900" dirty="0"/>
              <a:t>Retrieved </a:t>
            </a:r>
            <a:r>
              <a:rPr lang="en-US" sz="1900" dirty="0" smtClean="0"/>
              <a:t>from</a:t>
            </a:r>
          </a:p>
          <a:p>
            <a:pPr marL="68580" indent="0">
              <a:buNone/>
            </a:pPr>
            <a:r>
              <a:rPr lang="en-US" sz="1900" dirty="0"/>
              <a:t>	</a:t>
            </a:r>
            <a:r>
              <a:rPr lang="en-US" sz="1900" dirty="0" smtClean="0">
                <a:hlinkClick r:id="rId2"/>
              </a:rPr>
              <a:t>http</a:t>
            </a:r>
            <a:r>
              <a:rPr lang="en-US" sz="1900" dirty="0">
                <a:hlinkClick r:id="rId2"/>
              </a:rPr>
              <a:t>://</a:t>
            </a:r>
            <a:r>
              <a:rPr lang="en-US" sz="1900" dirty="0" err="1">
                <a:hlinkClick r:id="rId2"/>
              </a:rPr>
              <a:t>www.health.sa.gov.au</a:t>
            </a:r>
            <a:r>
              <a:rPr lang="en-US" sz="1900" dirty="0">
                <a:hlinkClick r:id="rId2"/>
              </a:rPr>
              <a:t>/</a:t>
            </a:r>
            <a:r>
              <a:rPr lang="en-US" sz="1900" dirty="0" err="1">
                <a:hlinkClick r:id="rId2"/>
              </a:rPr>
              <a:t>ppg</a:t>
            </a:r>
            <a:r>
              <a:rPr lang="en-US" sz="1900" dirty="0">
                <a:hlinkClick r:id="rId2"/>
              </a:rPr>
              <a:t>/</a:t>
            </a:r>
            <a:r>
              <a:rPr lang="en-US" sz="1900" dirty="0" err="1">
                <a:hlinkClick r:id="rId2"/>
              </a:rPr>
              <a:t>Default.</a:t>
            </a:r>
            <a:r>
              <a:rPr lang="en-US" sz="1900" dirty="0" err="1" smtClean="0">
                <a:hlinkClick r:id="rId2"/>
              </a:rPr>
              <a:t>aspx</a:t>
            </a:r>
            <a:r>
              <a:rPr lang="en-US" sz="1900" dirty="0" smtClean="0"/>
              <a:t>?</a:t>
            </a:r>
          </a:p>
          <a:p>
            <a:pPr marL="68580" indent="0">
              <a:buNone/>
            </a:pPr>
            <a:endParaRPr lang="en-US" sz="1900" dirty="0" smtClean="0"/>
          </a:p>
          <a:p>
            <a:pPr marL="68580" indent="0">
              <a:buNone/>
            </a:pPr>
            <a:r>
              <a:rPr lang="en-US" sz="1900" dirty="0" err="1" smtClean="0"/>
              <a:t>Jabbar</a:t>
            </a:r>
            <a:r>
              <a:rPr lang="en-US" sz="1900" dirty="0"/>
              <a:t>, T., Faisal, S., Imran, F., &amp; </a:t>
            </a:r>
            <a:r>
              <a:rPr lang="en-US" sz="1900" dirty="0" err="1"/>
              <a:t>Kauser</a:t>
            </a:r>
            <a:r>
              <a:rPr lang="en-US" sz="1900" dirty="0"/>
              <a:t>, R. (2011). Comparison of </a:t>
            </a:r>
            <a:r>
              <a:rPr lang="en-US" sz="1900" dirty="0" smtClean="0"/>
              <a:t>cervical </a:t>
            </a:r>
            <a:r>
              <a:rPr lang="en-US" sz="1900" dirty="0" err="1"/>
              <a:t>foley's</a:t>
            </a:r>
            <a:r>
              <a:rPr lang="en-US" sz="1900" dirty="0"/>
              <a:t> catheter </a:t>
            </a:r>
            <a:r>
              <a:rPr lang="en-US" sz="1900" dirty="0" smtClean="0"/>
              <a:t>	and </a:t>
            </a:r>
            <a:r>
              <a:rPr lang="en-US" sz="1900" dirty="0"/>
              <a:t>prostaglandin e-2 at term. </a:t>
            </a:r>
            <a:r>
              <a:rPr lang="en-US" sz="1900" i="1" dirty="0" smtClean="0"/>
              <a:t>Professional </a:t>
            </a:r>
            <a:r>
              <a:rPr lang="en-US" sz="1900" i="1" dirty="0"/>
              <a:t>Medical Journal</a:t>
            </a:r>
            <a:r>
              <a:rPr lang="en-US" sz="1900" dirty="0"/>
              <a:t>, </a:t>
            </a:r>
            <a:r>
              <a:rPr lang="en-US" sz="1900" i="1" dirty="0"/>
              <a:t>18</a:t>
            </a:r>
            <a:r>
              <a:rPr lang="en-US" sz="1900" dirty="0"/>
              <a:t>(2), 201-207.</a:t>
            </a:r>
          </a:p>
          <a:p>
            <a:pPr marL="68580" indent="0">
              <a:buNone/>
            </a:pPr>
            <a:r>
              <a:rPr lang="en-US" sz="1900" dirty="0"/>
              <a:t> </a:t>
            </a:r>
          </a:p>
          <a:p>
            <a:pPr marL="68580" indent="0">
              <a:buNone/>
            </a:pPr>
            <a:r>
              <a:rPr lang="en-US" sz="1900" dirty="0" err="1"/>
              <a:t>Moraes</a:t>
            </a:r>
            <a:r>
              <a:rPr lang="en-US" sz="1900" dirty="0"/>
              <a:t> </a:t>
            </a:r>
            <a:r>
              <a:rPr lang="en-US" sz="1900" dirty="0" err="1"/>
              <a:t>Filho</a:t>
            </a:r>
            <a:r>
              <a:rPr lang="en-US" sz="1900" dirty="0"/>
              <a:t>, O. B., Albuquerque, R. M., &amp; </a:t>
            </a:r>
            <a:r>
              <a:rPr lang="en-US" sz="1900" dirty="0" err="1"/>
              <a:t>Cecatti</a:t>
            </a:r>
            <a:r>
              <a:rPr lang="en-US" sz="1900" dirty="0"/>
              <a:t>, J. G. (2010). A </a:t>
            </a:r>
            <a:r>
              <a:rPr lang="en-US" sz="1900" dirty="0" smtClean="0"/>
              <a:t>randomized </a:t>
            </a:r>
            <a:r>
              <a:rPr lang="en-US" sz="1900" dirty="0"/>
              <a:t>controlled </a:t>
            </a:r>
            <a:r>
              <a:rPr lang="en-US" sz="1900" dirty="0" smtClean="0"/>
              <a:t>	trial </a:t>
            </a:r>
            <a:r>
              <a:rPr lang="en-US" sz="1900" dirty="0"/>
              <a:t>comparing vaginal misoprostol </a:t>
            </a:r>
            <a:r>
              <a:rPr lang="en-US" sz="1900" dirty="0" smtClean="0"/>
              <a:t>versus </a:t>
            </a:r>
            <a:r>
              <a:rPr lang="en-US" sz="1900" dirty="0"/>
              <a:t>F</a:t>
            </a:r>
            <a:r>
              <a:rPr lang="en-US" sz="1900" dirty="0" smtClean="0"/>
              <a:t>oley </a:t>
            </a:r>
            <a:r>
              <a:rPr lang="en-US" sz="1900" dirty="0"/>
              <a:t>catheter plus oxytocin for </a:t>
            </a:r>
            <a:r>
              <a:rPr lang="en-US" sz="1900" dirty="0" smtClean="0"/>
              <a:t>	labor </a:t>
            </a:r>
            <a:r>
              <a:rPr lang="en-US" sz="1900" dirty="0"/>
              <a:t>induction. </a:t>
            </a:r>
            <a:r>
              <a:rPr lang="en-US" sz="1900" i="1" dirty="0" err="1"/>
              <a:t>Acta</a:t>
            </a:r>
            <a:r>
              <a:rPr lang="en-US" sz="1900" i="1" dirty="0"/>
              <a:t> </a:t>
            </a:r>
            <a:r>
              <a:rPr lang="en-US" sz="1900" i="1" dirty="0" err="1" smtClean="0"/>
              <a:t>Obstetricia</a:t>
            </a:r>
            <a:r>
              <a:rPr lang="en-US" sz="1900" i="1" dirty="0" smtClean="0"/>
              <a:t> </a:t>
            </a:r>
            <a:r>
              <a:rPr lang="en-US" sz="1900" i="1" dirty="0"/>
              <a:t>Et </a:t>
            </a:r>
            <a:r>
              <a:rPr lang="en-US" sz="1900" i="1" dirty="0" err="1"/>
              <a:t>Gynecologica</a:t>
            </a:r>
            <a:r>
              <a:rPr lang="en-US" sz="1900" i="1" dirty="0"/>
              <a:t> </a:t>
            </a:r>
            <a:r>
              <a:rPr lang="en-US" sz="1900" i="1" dirty="0" err="1"/>
              <a:t>Scandinavica</a:t>
            </a:r>
            <a:r>
              <a:rPr lang="en-US" sz="1900" dirty="0"/>
              <a:t>, </a:t>
            </a:r>
            <a:r>
              <a:rPr lang="en-US" sz="1900" i="1" dirty="0"/>
              <a:t>89</a:t>
            </a:r>
            <a:r>
              <a:rPr lang="en-US" sz="1900" dirty="0"/>
              <a:t>(8), 1045-1052. </a:t>
            </a:r>
            <a:r>
              <a:rPr lang="en-US" sz="1900" dirty="0" smtClean="0"/>
              <a:t>	doi</a:t>
            </a:r>
            <a:r>
              <a:rPr lang="en-US" sz="1900" dirty="0"/>
              <a:t>:10.3109/00016349.2010.499447.</a:t>
            </a:r>
          </a:p>
          <a:p>
            <a:pPr marL="68580" indent="0">
              <a:buNone/>
            </a:pPr>
            <a:r>
              <a:rPr lang="en-US" sz="1900" dirty="0"/>
              <a:t> </a:t>
            </a:r>
          </a:p>
          <a:p>
            <a:pPr marL="68580" indent="0">
              <a:buNone/>
            </a:pPr>
            <a:r>
              <a:rPr lang="en-US" sz="1900" dirty="0" err="1"/>
              <a:t>Roudsari</a:t>
            </a:r>
            <a:r>
              <a:rPr lang="en-US" sz="1900" dirty="0"/>
              <a:t>, F., </a:t>
            </a:r>
            <a:r>
              <a:rPr lang="en-US" sz="1900" dirty="0" err="1"/>
              <a:t>Ayati</a:t>
            </a:r>
            <a:r>
              <a:rPr lang="en-US" sz="1900" dirty="0"/>
              <a:t>, S., </a:t>
            </a:r>
            <a:r>
              <a:rPr lang="en-US" sz="1900" dirty="0" err="1"/>
              <a:t>Ghasemi</a:t>
            </a:r>
            <a:r>
              <a:rPr lang="en-US" sz="1900" dirty="0"/>
              <a:t>, M., </a:t>
            </a:r>
            <a:r>
              <a:rPr lang="en-US" sz="1900" dirty="0" err="1"/>
              <a:t>Mofrad</a:t>
            </a:r>
            <a:r>
              <a:rPr lang="en-US" sz="1900" dirty="0"/>
              <a:t>, M., </a:t>
            </a:r>
            <a:r>
              <a:rPr lang="en-US" sz="1900" dirty="0" err="1"/>
              <a:t>Shakeri</a:t>
            </a:r>
            <a:r>
              <a:rPr lang="en-US" sz="1900" dirty="0"/>
              <a:t>, M., </a:t>
            </a:r>
            <a:r>
              <a:rPr lang="en-US" sz="1900" dirty="0" err="1"/>
              <a:t>Farshidi</a:t>
            </a:r>
            <a:r>
              <a:rPr lang="en-US" sz="1900" dirty="0"/>
              <a:t>, F., </a:t>
            </a:r>
            <a:r>
              <a:rPr lang="en-US" sz="1900" dirty="0" smtClean="0"/>
              <a:t>&amp; </a:t>
            </a:r>
            <a:r>
              <a:rPr lang="en-US" sz="1900" dirty="0" err="1"/>
              <a:t>Shahabian</a:t>
            </a:r>
            <a:r>
              <a:rPr lang="en-US" sz="1900" dirty="0"/>
              <a:t>, M. </a:t>
            </a:r>
            <a:r>
              <a:rPr lang="en-US" sz="1900" dirty="0" smtClean="0"/>
              <a:t>	(</a:t>
            </a:r>
            <a:r>
              <a:rPr lang="en-US" sz="1900" dirty="0"/>
              <a:t>2011). Comparison of vaginal misoprostol </a:t>
            </a:r>
            <a:r>
              <a:rPr lang="en-US" sz="1900" dirty="0" smtClean="0"/>
              <a:t>with </a:t>
            </a:r>
            <a:r>
              <a:rPr lang="en-US" sz="1900" dirty="0"/>
              <a:t>Foley catheter for cervical </a:t>
            </a:r>
            <a:r>
              <a:rPr lang="en-US" sz="1900" dirty="0" smtClean="0"/>
              <a:t>	ripening </a:t>
            </a:r>
            <a:r>
              <a:rPr lang="en-US" sz="1900" dirty="0"/>
              <a:t>and induction </a:t>
            </a:r>
            <a:r>
              <a:rPr lang="en-US" sz="1900" dirty="0" smtClean="0"/>
              <a:t>of labor</a:t>
            </a:r>
            <a:r>
              <a:rPr lang="en-US" sz="1900" dirty="0"/>
              <a:t>. </a:t>
            </a:r>
            <a:r>
              <a:rPr lang="en-US" sz="1900" i="1" dirty="0"/>
              <a:t>Iranian Journal Of Pharmaceutical Research</a:t>
            </a:r>
            <a:r>
              <a:rPr lang="en-US" sz="1900" dirty="0"/>
              <a:t>, </a:t>
            </a:r>
            <a:r>
              <a:rPr lang="en-US" sz="1900" dirty="0" smtClean="0"/>
              <a:t>	</a:t>
            </a:r>
            <a:r>
              <a:rPr lang="en-US" sz="1900" i="1" dirty="0" smtClean="0"/>
              <a:t>10</a:t>
            </a:r>
            <a:r>
              <a:rPr lang="en-US" sz="1900" dirty="0"/>
              <a:t>(1), 149-154.</a:t>
            </a:r>
          </a:p>
          <a:p>
            <a:pPr marL="6858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948" y="5057766"/>
            <a:ext cx="1205566" cy="123559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976" y="6293364"/>
            <a:ext cx="221412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/>
              <a:t>http://</a:t>
            </a:r>
            <a:r>
              <a:rPr lang="en-US" sz="800" dirty="0" err="1" smtClean="0"/>
              <a:t>www.theprofessionalbaby.com</a:t>
            </a:r>
            <a:endParaRPr 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4425277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Austin.thmx</Template>
  <TotalTime>69</TotalTime>
  <Words>243</Words>
  <Application>Microsoft Macintosh PowerPoint</Application>
  <PresentationFormat>On-screen Show (4:3)</PresentationFormat>
  <Paragraphs>47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Foley Catheter Balloon</vt:lpstr>
      <vt:lpstr>What is it &amp; how does it work?</vt:lpstr>
      <vt:lpstr>What should I expect?</vt:lpstr>
      <vt:lpstr>What is the predicted result?</vt:lpstr>
      <vt:lpstr>What are the side effects?</vt:lpstr>
      <vt:lpstr>Always remember…</vt:lpstr>
      <vt:lpstr>References</vt:lpstr>
    </vt:vector>
  </TitlesOfParts>
  <Company>Eastern Illinois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Foley Catheter Balloon</dc:title>
  <dc:creator>Megan Aprile</dc:creator>
  <cp:lastModifiedBy>Megan Aprile</cp:lastModifiedBy>
  <cp:revision>8</cp:revision>
  <dcterms:created xsi:type="dcterms:W3CDTF">2012-01-25T21:25:18Z</dcterms:created>
  <dcterms:modified xsi:type="dcterms:W3CDTF">2012-01-25T22:34:18Z</dcterms:modified>
</cp:coreProperties>
</file>