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9" r:id="rId1"/>
  </p:sldMasterIdLst>
  <p:notesMasterIdLst>
    <p:notesMasterId r:id="rId13"/>
  </p:notesMasterIdLst>
  <p:sldIdLst>
    <p:sldId id="256" r:id="rId2"/>
    <p:sldId id="257" r:id="rId3"/>
    <p:sldId id="264" r:id="rId4"/>
    <p:sldId id="266" r:id="rId5"/>
    <p:sldId id="258" r:id="rId6"/>
    <p:sldId id="259" r:id="rId7"/>
    <p:sldId id="260" r:id="rId8"/>
    <p:sldId id="261" r:id="rId9"/>
    <p:sldId id="262" r:id="rId10"/>
    <p:sldId id="265" r:id="rId11"/>
    <p:sldId id="263"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06" autoAdjust="0"/>
    <p:restoredTop sz="82723" autoAdjust="0"/>
  </p:normalViewPr>
  <p:slideViewPr>
    <p:cSldViewPr>
      <p:cViewPr>
        <p:scale>
          <a:sx n="78" d="100"/>
          <a:sy n="78" d="100"/>
        </p:scale>
        <p:origin x="-936" y="582"/>
      </p:cViewPr>
      <p:guideLst>
        <p:guide orient="horz" pos="2160"/>
        <p:guide pos="2880"/>
      </p:guideLst>
    </p:cSldViewPr>
  </p:slideViewPr>
  <p:outlineViewPr>
    <p:cViewPr>
      <p:scale>
        <a:sx n="33" d="100"/>
        <a:sy n="33" d="100"/>
      </p:scale>
      <p:origin x="0" y="1086"/>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4D126659-330A-42C4-B764-66B37315CB7A}" type="datetimeFigureOut">
              <a:rPr lang="en-US" smtClean="0"/>
              <a:pPr/>
              <a:t>3/15/2012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4AC16B8A-050F-4EDC-A6FF-D748E44481EA}" type="slidenum">
              <a:rPr lang="en-US" smtClean="0"/>
              <a:pPr/>
              <a:t>‹#›</a:t>
            </a:fld>
            <a:endParaRPr lang="en-US"/>
          </a:p>
        </p:txBody>
      </p:sp>
    </p:spTree>
    <p:extLst>
      <p:ext uri="{BB962C8B-B14F-4D97-AF65-F5344CB8AC3E}">
        <p14:creationId xmlns="" xmlns:p14="http://schemas.microsoft.com/office/powerpoint/2010/main" val="2537952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AC16B8A-050F-4EDC-A6FF-D748E44481E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AC16B8A-050F-4EDC-A6FF-D748E44481E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AC16B8A-050F-4EDC-A6FF-D748E44481EA}"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first documentation of male nurses goes all the way back to the fourth century.  During this period men had a large role in the nursing profession, took care of members of religious groups who were ill/wounded,</a:t>
            </a:r>
            <a:r>
              <a:rPr lang="en-US" baseline="0" dirty="0" smtClean="0"/>
              <a:t> and also took part in nursing within the military.  The men soon lost their spots as acknowledged nursing professionals when the number of women entering the profession increased.  This increase in female nurses is due primarily to Florence Nightingale.  Regardless of their capabilities  male nurses were restricted to areas such as psychiatric nursing (b/c of their physical strength).  </a:t>
            </a:r>
            <a:endParaRPr lang="en-US" dirty="0"/>
          </a:p>
        </p:txBody>
      </p:sp>
      <p:sp>
        <p:nvSpPr>
          <p:cNvPr id="4" name="Slide Number Placeholder 3"/>
          <p:cNvSpPr>
            <a:spLocks noGrp="1"/>
          </p:cNvSpPr>
          <p:nvPr>
            <p:ph type="sldNum" sz="quarter" idx="10"/>
          </p:nvPr>
        </p:nvSpPr>
        <p:spPr/>
        <p:txBody>
          <a:bodyPr/>
          <a:lstStyle/>
          <a:p>
            <a:fld id="{4AC16B8A-050F-4EDC-A6FF-D748E44481E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AC16B8A-050F-4EDC-A6FF-D748E44481E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AC16B8A-050F-4EDC-A6FF-D748E44481E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t>Touch is used continuously in the nursing profession to not only perform the nurses’ assessments and treatments but to establish a therapeutic relationship between</a:t>
            </a:r>
            <a:r>
              <a:rPr lang="en-US" baseline="0" dirty="0" smtClean="0"/>
              <a:t> the nurse and the client.  Touch also provides comfort to the client; men have a problem with using touch in some cases because it can be misunderstood and if a female patient sees it as inappropriate then the male nurse can have charges brought up on him.  </a:t>
            </a:r>
          </a:p>
          <a:p>
            <a:pPr algn="l"/>
            <a:r>
              <a:rPr lang="en-US" baseline="0" dirty="0" smtClean="0"/>
              <a:t>So not only do the male nurses have to become comfortable with touch so it comes off as natural to them rather than awkward and forced, they have to be more cautions with their use of touch on patients of the opposite sex than female nurses do b/c of the gender discrepancies.  </a:t>
            </a:r>
            <a:endParaRPr lang="en-US" dirty="0"/>
          </a:p>
        </p:txBody>
      </p:sp>
      <p:sp>
        <p:nvSpPr>
          <p:cNvPr id="4" name="Slide Number Placeholder 3"/>
          <p:cNvSpPr>
            <a:spLocks noGrp="1"/>
          </p:cNvSpPr>
          <p:nvPr>
            <p:ph type="sldNum" sz="quarter" idx="10"/>
          </p:nvPr>
        </p:nvSpPr>
        <p:spPr/>
        <p:txBody>
          <a:bodyPr/>
          <a:lstStyle/>
          <a:p>
            <a:fld id="{4AC16B8A-050F-4EDC-A6FF-D748E44481EA}" type="slidenum">
              <a:rPr lang="en-US" smtClean="0"/>
              <a:pPr/>
              <a:t>5</a:t>
            </a:fld>
            <a:endParaRPr lang="en-US" dirty="0"/>
          </a:p>
        </p:txBody>
      </p:sp>
    </p:spTree>
    <p:extLst>
      <p:ext uri="{BB962C8B-B14F-4D97-AF65-F5344CB8AC3E}">
        <p14:creationId xmlns="" xmlns:p14="http://schemas.microsoft.com/office/powerpoint/2010/main" val="42655271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ability to communicate effectively between genders can be another</a:t>
            </a:r>
            <a:r>
              <a:rPr lang="en-US" baseline="0" dirty="0" smtClean="0"/>
              <a:t> barrier, there is no doubt that men and women communicate differently, these differences can often cause issues within the workplace between co-workers due to the primarily female staff.</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4AC16B8A-050F-4EDC-A6FF-D748E44481E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Mentoring</a:t>
            </a:r>
            <a:r>
              <a:rPr lang="en-US" baseline="0" dirty="0" smtClean="0"/>
              <a:t> program: allows current students to help the newer students, also allows both genders to learn about the different communication styles which would be a great way to help eliminate the communication barrier.  </a:t>
            </a:r>
          </a:p>
          <a:p>
            <a:r>
              <a:rPr lang="en-US" baseline="0" dirty="0" smtClean="0"/>
              <a:t>Student-Advisor: help reduce the gender bias in the school setting.  </a:t>
            </a:r>
          </a:p>
          <a:p>
            <a:endParaRPr lang="en-US" baseline="0" dirty="0" smtClean="0"/>
          </a:p>
          <a:p>
            <a:r>
              <a:rPr lang="en-US" baseline="0" dirty="0" smtClean="0"/>
              <a:t>High school students and individuals discharged from the military are prime groups to target b/c both are looking for a career to take them to their future. community outreach programs are also a great way to grab the interest of men who are considering the nursing profession, career fairs and job </a:t>
            </a:r>
            <a:r>
              <a:rPr lang="en-US" baseline="0" dirty="0" err="1" smtClean="0"/>
              <a:t>shadowings</a:t>
            </a:r>
            <a:r>
              <a:rPr lang="en-US" baseline="0" dirty="0" smtClean="0"/>
              <a:t> also to show them the different aspects of nursing and how they apply to men. </a:t>
            </a:r>
            <a:endParaRPr lang="en-US" dirty="0"/>
          </a:p>
        </p:txBody>
      </p:sp>
      <p:sp>
        <p:nvSpPr>
          <p:cNvPr id="4" name="Slide Number Placeholder 3"/>
          <p:cNvSpPr>
            <a:spLocks noGrp="1"/>
          </p:cNvSpPr>
          <p:nvPr>
            <p:ph type="sldNum" sz="quarter" idx="10"/>
          </p:nvPr>
        </p:nvSpPr>
        <p:spPr/>
        <p:txBody>
          <a:bodyPr/>
          <a:lstStyle/>
          <a:p>
            <a:fld id="{4AC16B8A-050F-4EDC-A6FF-D748E44481E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AC16B8A-050F-4EDC-A6FF-D748E44481E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AC16B8A-050F-4EDC-A6FF-D748E44481E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B4D926BC-8E78-4CCF-A7B2-8DF8460C404D}" type="datetime1">
              <a:rPr lang="en-US" smtClean="0"/>
              <a:pPr/>
              <a:t>3/15/2012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372853-67FE-4B33-8352-7E4108629A36}" type="datetime1">
              <a:rPr lang="en-US" smtClean="0"/>
              <a:pPr/>
              <a:t>3/15/2012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8F43FD-ABDB-43CF-A014-C9419E2A3211}" type="datetime1">
              <a:rPr lang="en-US" smtClean="0"/>
              <a:pPr/>
              <a:t>3/15/2012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3250A7-F2AC-4A3A-BAC6-4433188AF404}" type="datetime1">
              <a:rPr lang="en-US" smtClean="0"/>
              <a:pPr/>
              <a:t>3/15/2012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E48785BE-30D6-45E9-9828-9A90A2D6DF6D}" type="datetime1">
              <a:rPr lang="en-US" smtClean="0"/>
              <a:pPr/>
              <a:t>3/15/2012</a:t>
            </a:fld>
            <a:endParaRPr lang="en-US" dirty="0"/>
          </a:p>
        </p:txBody>
      </p:sp>
      <p:sp>
        <p:nvSpPr>
          <p:cNvPr id="91" name="Footer Placeholder 90"/>
          <p:cNvSpPr>
            <a:spLocks noGrp="1"/>
          </p:cNvSpPr>
          <p:nvPr>
            <p:ph type="ftr" sz="quarter" idx="11"/>
          </p:nvPr>
        </p:nvSpPr>
        <p:spPr/>
        <p:txBody>
          <a:bodyPr/>
          <a:lstStyle/>
          <a:p>
            <a:endParaRPr lang="en-US" dirty="0"/>
          </a:p>
        </p:txBody>
      </p:sp>
      <p:sp>
        <p:nvSpPr>
          <p:cNvPr id="92" name="Slide Number Placeholder 91"/>
          <p:cNvSpPr>
            <a:spLocks noGrp="1"/>
          </p:cNvSpPr>
          <p:nvPr>
            <p:ph type="sldNum" sz="quarter" idx="12"/>
          </p:nvPr>
        </p:nvSpPr>
        <p:spPr/>
        <p:txBody>
          <a:bodyPr/>
          <a:lstStyle/>
          <a:p>
            <a:fld id="{FA84A37A-AFC2-4A01-80A1-FC20F2C0D5B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9F603B8-852C-4305-A8B5-259A7A1815FE}" type="datetime1">
              <a:rPr lang="en-US" smtClean="0"/>
              <a:pPr/>
              <a:t>3/15/2012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3025EA-66B7-4B75-BC7E-E841861BC2EE}" type="datetime1">
              <a:rPr lang="en-US" smtClean="0"/>
              <a:pPr/>
              <a:t>3/15/2012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0C081B-7565-4E7A-9F9F-F1076E2DDB85}" type="datetime1">
              <a:rPr lang="en-US" smtClean="0"/>
              <a:pPr/>
              <a:t>3/15/2012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00E28A-3A4F-4E6B-B567-EC8C4C5EF7EB}" type="datetime1">
              <a:rPr lang="en-US" smtClean="0"/>
              <a:pPr/>
              <a:t>3/15/2012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C6F08A9-3E88-45E3-A460-6C4313B1A85D}" type="datetime1">
              <a:rPr lang="en-US" smtClean="0"/>
              <a:pPr/>
              <a:t>3/15/2012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B121CF1C-1A92-4FD7-820B-88967322F7A9}" type="datetime1">
              <a:rPr lang="en-US" smtClean="0"/>
              <a:pPr/>
              <a:t>3/15/2012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E48785BE-30D6-45E9-9828-9A90A2D6DF6D}" type="datetime1">
              <a:rPr lang="en-US" smtClean="0"/>
              <a:pPr/>
              <a:t>3/15/2012</a:t>
            </a:fld>
            <a:endParaRPr lang="en-US"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FA84A37A-AFC2-4A01-80A1-FC20F2C0D5BB}"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890" r:id="rId1"/>
    <p:sldLayoutId id="2147483891" r:id="rId2"/>
    <p:sldLayoutId id="2147483892" r:id="rId3"/>
    <p:sldLayoutId id="2147483893" r:id="rId4"/>
    <p:sldLayoutId id="2147483894" r:id="rId5"/>
    <p:sldLayoutId id="2147483895" r:id="rId6"/>
    <p:sldLayoutId id="2147483896" r:id="rId7"/>
    <p:sldLayoutId id="2147483897" r:id="rId8"/>
    <p:sldLayoutId id="2147483898" r:id="rId9"/>
    <p:sldLayoutId id="2147483899" r:id="rId10"/>
    <p:sldLayoutId id="2147483900" r:id="rId11"/>
  </p:sldLayoutIdLst>
  <p:hf sldNum="0"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youtube.com/watch?feature=player_embedded&amp;v=5ADd0Gv6G4c"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youtube.com/watch?v=CwINLMvkxrQ&amp;feature=related"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55000" lnSpcReduction="20000"/>
          </a:bodyPr>
          <a:lstStyle/>
          <a:p>
            <a:r>
              <a:rPr lang="en-US" dirty="0" smtClean="0"/>
              <a:t>By:</a:t>
            </a:r>
          </a:p>
          <a:p>
            <a:r>
              <a:rPr lang="en-US" dirty="0" err="1" smtClean="0"/>
              <a:t>Kaffy</a:t>
            </a:r>
            <a:r>
              <a:rPr lang="en-US" dirty="0" smtClean="0"/>
              <a:t> </a:t>
            </a:r>
          </a:p>
          <a:p>
            <a:r>
              <a:rPr lang="en-US" dirty="0" smtClean="0"/>
              <a:t>Katie </a:t>
            </a:r>
            <a:r>
              <a:rPr lang="en-US" dirty="0" err="1" smtClean="0"/>
              <a:t>Kropschot</a:t>
            </a:r>
            <a:endParaRPr lang="en-US" dirty="0" smtClean="0"/>
          </a:p>
          <a:p>
            <a:r>
              <a:rPr lang="en-US" dirty="0" smtClean="0"/>
              <a:t>Tara </a:t>
            </a:r>
            <a:r>
              <a:rPr lang="en-US" dirty="0" err="1" smtClean="0"/>
              <a:t>Kutz</a:t>
            </a:r>
            <a:endParaRPr lang="en-US" dirty="0" smtClean="0"/>
          </a:p>
          <a:p>
            <a:r>
              <a:rPr lang="en-US" dirty="0" smtClean="0"/>
              <a:t>Brittany </a:t>
            </a:r>
            <a:r>
              <a:rPr lang="en-US" dirty="0" err="1" smtClean="0"/>
              <a:t>Malkey</a:t>
            </a:r>
            <a:r>
              <a:rPr lang="en-US" dirty="0" smtClean="0"/>
              <a:t> </a:t>
            </a:r>
          </a:p>
        </p:txBody>
      </p:sp>
      <p:sp>
        <p:nvSpPr>
          <p:cNvPr id="5" name="Title 4"/>
          <p:cNvSpPr>
            <a:spLocks noGrp="1"/>
          </p:cNvSpPr>
          <p:nvPr>
            <p:ph type="ctrTitle"/>
          </p:nvPr>
        </p:nvSpPr>
        <p:spPr/>
        <p:txBody>
          <a:bodyPr/>
          <a:lstStyle/>
          <a:p>
            <a:r>
              <a:rPr lang="en-US" dirty="0" smtClean="0"/>
              <a:t>Gender Issues in Nursing</a:t>
            </a:r>
            <a:endParaRPr lang="en-US" dirty="0"/>
          </a:p>
        </p:txBody>
      </p:sp>
    </p:spTree>
    <p:extLst>
      <p:ext uri="{BB962C8B-B14F-4D97-AF65-F5344CB8AC3E}">
        <p14:creationId xmlns="" xmlns:p14="http://schemas.microsoft.com/office/powerpoint/2010/main" val="1744574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US" dirty="0"/>
          </a:p>
        </p:txBody>
      </p:sp>
      <p:sp>
        <p:nvSpPr>
          <p:cNvPr id="3" name="Content Placeholder 2"/>
          <p:cNvSpPr>
            <a:spLocks noGrp="1"/>
          </p:cNvSpPr>
          <p:nvPr>
            <p:ph idx="1"/>
          </p:nvPr>
        </p:nvSpPr>
        <p:spPr/>
        <p:txBody>
          <a:bodyPr/>
          <a:lstStyle/>
          <a:p>
            <a:r>
              <a:rPr lang="en-US" dirty="0" smtClean="0">
                <a:hlinkClick r:id="rId3"/>
              </a:rPr>
              <a:t>http://www.youtube.com/watch?feature=player_embedded&amp;v=5ADd0Gv6G4c</a:t>
            </a:r>
            <a:r>
              <a:rPr lang="en-US" dirty="0" smtClean="0">
                <a:hlinkClick r:id="rId3"/>
              </a:rPr>
              <a:t>#</a:t>
            </a:r>
            <a:r>
              <a:rPr lang="en-US" dirty="0" smtClean="0"/>
              <a:t>!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pPr marL="0">
              <a:lnSpc>
                <a:spcPct val="115000"/>
              </a:lnSpc>
              <a:spcBef>
                <a:spcPts val="0"/>
              </a:spcBef>
            </a:pPr>
            <a:r>
              <a:rPr lang="en-US" sz="2000" dirty="0" smtClean="0"/>
              <a:t>Bureau of Health Professions</a:t>
            </a:r>
            <a:r>
              <a:rPr lang="da-DK" sz="2000" dirty="0" smtClean="0"/>
              <a:t> . (2006</a:t>
            </a:r>
            <a:r>
              <a:rPr lang="da-DK" sz="2000" dirty="0" smtClean="0"/>
              <a:t>). </a:t>
            </a:r>
            <a:r>
              <a:rPr lang="en-US" sz="2000" i="1" dirty="0" smtClean="0"/>
              <a:t>United States health </a:t>
            </a:r>
            <a:r>
              <a:rPr lang="en-US" sz="2000" i="1" smtClean="0"/>
              <a:t>workforce profile </a:t>
            </a:r>
            <a:r>
              <a:rPr lang="en-US" sz="2000" i="1" dirty="0" smtClean="0"/>
              <a:t>. </a:t>
            </a:r>
            <a:r>
              <a:rPr lang="en-US" sz="2000" i="1" dirty="0" smtClean="0"/>
              <a:t>	</a:t>
            </a:r>
            <a:r>
              <a:rPr lang="en-US" sz="2000" dirty="0" smtClean="0"/>
              <a:t>Albany</a:t>
            </a:r>
            <a:r>
              <a:rPr lang="en-US" sz="2000" dirty="0" smtClean="0"/>
              <a:t>, NY: School of Public Health, </a:t>
            </a:r>
            <a:r>
              <a:rPr lang="en-US" sz="2000" dirty="0" smtClean="0"/>
              <a:t>University </a:t>
            </a:r>
            <a:r>
              <a:rPr lang="en-US" sz="2000" dirty="0" smtClean="0"/>
              <a:t>at Albany. </a:t>
            </a:r>
            <a:endParaRPr lang="en-US" sz="2000" dirty="0" smtClean="0">
              <a:ea typeface="Calibri"/>
              <a:cs typeface="Times New Roman"/>
            </a:endParaRPr>
          </a:p>
          <a:p>
            <a:pPr marL="0" marR="0">
              <a:lnSpc>
                <a:spcPct val="115000"/>
              </a:lnSpc>
              <a:spcBef>
                <a:spcPts val="0"/>
              </a:spcBef>
              <a:spcAft>
                <a:spcPts val="0"/>
              </a:spcAft>
            </a:pPr>
            <a:r>
              <a:rPr lang="en-US" dirty="0" smtClean="0">
                <a:ea typeface="Calibri"/>
                <a:cs typeface="Times New Roman"/>
              </a:rPr>
              <a:t> </a:t>
            </a:r>
            <a:r>
              <a:rPr lang="en-US" sz="2000" dirty="0" smtClean="0">
                <a:ea typeface="Calibri"/>
                <a:cs typeface="Times New Roman"/>
              </a:rPr>
              <a:t>Chitty, K., &amp; Black, B. (2010). </a:t>
            </a:r>
            <a:r>
              <a:rPr lang="en-US" sz="2000" i="1" dirty="0" smtClean="0">
                <a:ea typeface="Calibri"/>
                <a:cs typeface="Times New Roman"/>
              </a:rPr>
              <a:t>Conceptual and philosophical bases </a:t>
            </a:r>
            <a:r>
              <a:rPr lang="en-US" sz="2000" i="1" dirty="0" smtClean="0">
                <a:ea typeface="Calibri"/>
                <a:cs typeface="Times New Roman"/>
              </a:rPr>
              <a:t>of nursing</a:t>
            </a:r>
            <a:r>
              <a:rPr lang="en-US" sz="2000" i="1" dirty="0" smtClean="0">
                <a:ea typeface="Calibri"/>
                <a:cs typeface="Times New Roman"/>
              </a:rPr>
              <a:t>. </a:t>
            </a:r>
            <a:r>
              <a:rPr lang="en-US" sz="2000" i="1" dirty="0" smtClean="0">
                <a:ea typeface="Calibri"/>
                <a:cs typeface="Times New Roman"/>
              </a:rPr>
              <a:t>	In </a:t>
            </a:r>
            <a:r>
              <a:rPr lang="en-US" sz="2000" i="1" dirty="0" smtClean="0">
                <a:ea typeface="Calibri"/>
                <a:cs typeface="Times New Roman"/>
              </a:rPr>
              <a:t>professional nursing: Concepts &amp; challenges</a:t>
            </a:r>
            <a:r>
              <a:rPr lang="en-US" sz="2000" dirty="0" smtClean="0">
                <a:ea typeface="Calibri"/>
                <a:cs typeface="Times New Roman"/>
              </a:rPr>
              <a:t>. Maryland </a:t>
            </a:r>
            <a:r>
              <a:rPr lang="en-US" sz="2000" dirty="0" smtClean="0">
                <a:ea typeface="Calibri"/>
                <a:cs typeface="Times New Roman"/>
              </a:rPr>
              <a:t>Heights</a:t>
            </a:r>
            <a:r>
              <a:rPr lang="en-US" sz="2000" dirty="0" smtClean="0">
                <a:ea typeface="Calibri"/>
                <a:cs typeface="Times New Roman"/>
              </a:rPr>
              <a:t>, MO: </a:t>
            </a:r>
            <a:r>
              <a:rPr lang="en-US" sz="2000" dirty="0" smtClean="0">
                <a:ea typeface="Calibri"/>
                <a:cs typeface="Times New Roman"/>
              </a:rPr>
              <a:t>	Saunders </a:t>
            </a:r>
            <a:r>
              <a:rPr lang="en-US" sz="2000" dirty="0" smtClean="0">
                <a:ea typeface="Calibri"/>
                <a:cs typeface="Times New Roman"/>
              </a:rPr>
              <a:t>Elsevier. </a:t>
            </a:r>
          </a:p>
          <a:p>
            <a:pPr marL="0" marR="0">
              <a:lnSpc>
                <a:spcPct val="115000"/>
              </a:lnSpc>
              <a:spcBef>
                <a:spcPts val="0"/>
              </a:spcBef>
              <a:spcAft>
                <a:spcPts val="0"/>
              </a:spcAft>
            </a:pPr>
            <a:r>
              <a:rPr lang="en-US" sz="2000" dirty="0" err="1" smtClean="0">
                <a:ea typeface="Calibri"/>
                <a:cs typeface="Times New Roman"/>
              </a:rPr>
              <a:t>Clementson</a:t>
            </a:r>
            <a:r>
              <a:rPr lang="en-US" sz="2000" dirty="0" smtClean="0">
                <a:ea typeface="Calibri"/>
                <a:cs typeface="Times New Roman"/>
              </a:rPr>
              <a:t>, R. (2008). Men in nursing. </a:t>
            </a:r>
            <a:r>
              <a:rPr lang="en-US" sz="2000" i="1" dirty="0" smtClean="0">
                <a:ea typeface="Calibri"/>
                <a:cs typeface="Times New Roman"/>
              </a:rPr>
              <a:t>Nursing Journal, </a:t>
            </a:r>
            <a:r>
              <a:rPr lang="en-US" sz="2000" dirty="0" smtClean="0">
                <a:ea typeface="Calibri"/>
                <a:cs typeface="Times New Roman"/>
              </a:rPr>
              <a:t>1237-43. 	</a:t>
            </a:r>
          </a:p>
          <a:p>
            <a:pPr marL="0" marR="0">
              <a:lnSpc>
                <a:spcPct val="115000"/>
              </a:lnSpc>
              <a:spcBef>
                <a:spcPts val="0"/>
              </a:spcBef>
              <a:spcAft>
                <a:spcPts val="0"/>
              </a:spcAft>
            </a:pPr>
            <a:r>
              <a:rPr lang="en-US" sz="2000" dirty="0" smtClean="0">
                <a:ea typeface="Calibri"/>
                <a:cs typeface="Times New Roman"/>
              </a:rPr>
              <a:t>Evans, J. (1997). Men in nursing: Issues of gender segregation </a:t>
            </a:r>
            <a:r>
              <a:rPr lang="en-US" sz="2000" dirty="0" smtClean="0">
                <a:ea typeface="Calibri"/>
                <a:cs typeface="Times New Roman"/>
              </a:rPr>
              <a:t>and hidden 	advantage</a:t>
            </a:r>
            <a:r>
              <a:rPr lang="en-US" sz="2000" dirty="0" smtClean="0">
                <a:ea typeface="Calibri"/>
                <a:cs typeface="Times New Roman"/>
              </a:rPr>
              <a:t>. </a:t>
            </a:r>
            <a:r>
              <a:rPr lang="en-US" sz="2000" i="1" dirty="0" smtClean="0">
                <a:ea typeface="Calibri"/>
                <a:cs typeface="Times New Roman"/>
              </a:rPr>
              <a:t>Journal of advanced nursing, 26, </a:t>
            </a:r>
            <a:r>
              <a:rPr lang="en-US" sz="2000" dirty="0" smtClean="0">
                <a:ea typeface="Calibri"/>
                <a:cs typeface="Times New Roman"/>
              </a:rPr>
              <a:t>226-231.</a:t>
            </a:r>
            <a:endParaRPr lang="en-US" sz="2000" dirty="0" smtClean="0">
              <a:ea typeface="Calibri"/>
              <a:cs typeface="Times New Roman"/>
            </a:endParaRPr>
          </a:p>
          <a:p>
            <a:r>
              <a:rPr lang="en-US" sz="2000" dirty="0" smtClean="0"/>
              <a:t>Sherrod, B., Sherrod, D., </a:t>
            </a:r>
            <a:r>
              <a:rPr lang="en-US" sz="2000" dirty="0" err="1" smtClean="0"/>
              <a:t>Rasch</a:t>
            </a:r>
            <a:r>
              <a:rPr lang="en-US" sz="2000" dirty="0" smtClean="0"/>
              <a:t>, R. (2005). Men at work. </a:t>
            </a:r>
            <a:r>
              <a:rPr lang="en-US" sz="2000" i="1" dirty="0" smtClean="0"/>
              <a:t>Nursing 	Management</a:t>
            </a:r>
            <a:r>
              <a:rPr lang="en-US" sz="2000" i="1" dirty="0" smtClean="0"/>
              <a:t>, 36</a:t>
            </a:r>
            <a:r>
              <a:rPr lang="en-US" sz="2000" dirty="0" smtClean="0"/>
              <a:t>(10), 46-51. </a:t>
            </a:r>
            <a:endParaRPr lang="en-US" sz="20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924800" cy="1112838"/>
          </a:xfrm>
        </p:spPr>
        <p:txBody>
          <a:bodyPr>
            <a:normAutofit fontScale="90000"/>
          </a:bodyPr>
          <a:lstStyle/>
          <a:p>
            <a:pPr algn="ctr"/>
            <a:r>
              <a:rPr lang="en-US" dirty="0" smtClean="0"/>
              <a:t>Reasons for Gender Differences</a:t>
            </a:r>
            <a:br>
              <a:rPr lang="en-US" dirty="0" smtClean="0"/>
            </a:br>
            <a:r>
              <a:rPr lang="en-US" dirty="0" smtClean="0"/>
              <a:t>in Nursing</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History of nursing from the days of Florence Nightingale</a:t>
            </a:r>
          </a:p>
          <a:p>
            <a:endParaRPr lang="en-US" dirty="0"/>
          </a:p>
          <a:p>
            <a:endParaRPr lang="en-US" dirty="0" smtClean="0"/>
          </a:p>
          <a:p>
            <a:r>
              <a:rPr lang="en-US" dirty="0" smtClean="0"/>
              <a:t>Belief of nursing as extension of women’s domestic role</a:t>
            </a:r>
          </a:p>
          <a:p>
            <a:endParaRPr lang="en-US" dirty="0"/>
          </a:p>
          <a:p>
            <a:endParaRPr lang="en-US" dirty="0" smtClean="0"/>
          </a:p>
          <a:p>
            <a:r>
              <a:rPr lang="en-US" dirty="0" smtClean="0"/>
              <a:t>Long history of lack of men in nursing</a:t>
            </a:r>
            <a:endParaRPr lang="en-US" dirty="0"/>
          </a:p>
        </p:txBody>
      </p:sp>
    </p:spTree>
    <p:extLst>
      <p:ext uri="{BB962C8B-B14F-4D97-AF65-F5344CB8AC3E}">
        <p14:creationId xmlns="" xmlns:p14="http://schemas.microsoft.com/office/powerpoint/2010/main" val="1686055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Statistics </a:t>
            </a:r>
            <a:endParaRPr lang="en-US" dirty="0"/>
          </a:p>
        </p:txBody>
      </p:sp>
      <p:sp>
        <p:nvSpPr>
          <p:cNvPr id="3" name="Content Placeholder 2"/>
          <p:cNvSpPr>
            <a:spLocks noGrp="1"/>
          </p:cNvSpPr>
          <p:nvPr>
            <p:ph idx="1"/>
          </p:nvPr>
        </p:nvSpPr>
        <p:spPr>
          <a:xfrm>
            <a:off x="457200" y="1600200"/>
            <a:ext cx="8229600" cy="5029200"/>
          </a:xfrm>
        </p:spPr>
        <p:txBody>
          <a:bodyPr>
            <a:normAutofit/>
          </a:bodyPr>
          <a:lstStyle/>
          <a:p>
            <a:r>
              <a:rPr lang="en-US" dirty="0" smtClean="0"/>
              <a:t>Approximately 8% of undergraduate students are men </a:t>
            </a:r>
          </a:p>
          <a:p>
            <a:pPr>
              <a:buNone/>
            </a:pPr>
            <a:endParaRPr lang="en-US" dirty="0" smtClean="0"/>
          </a:p>
          <a:p>
            <a:r>
              <a:rPr lang="en-US" dirty="0" smtClean="0"/>
              <a:t>“Men in nursing, as compared to women in nursing, are likely to be younger, to be employed full-time in nursing, to have more non-nursing education, and to have chosen nursing as a second career (Chitty &amp; Black, 2010).”</a:t>
            </a:r>
          </a:p>
          <a:p>
            <a:endParaRPr lang="en-US" dirty="0" smtClean="0"/>
          </a:p>
          <a:p>
            <a:r>
              <a:rPr lang="en-US" dirty="0" smtClean="0"/>
              <a:t>From 2003-2004 Bureau </a:t>
            </a:r>
            <a:r>
              <a:rPr lang="en-US" dirty="0" smtClean="0"/>
              <a:t>of Health Professions</a:t>
            </a:r>
            <a:r>
              <a:rPr lang="en-US" dirty="0" smtClean="0"/>
              <a:t>, “The Registered </a:t>
            </a:r>
            <a:r>
              <a:rPr lang="en-US" dirty="0" smtClean="0"/>
              <a:t>Nurse Population: </a:t>
            </a:r>
            <a:r>
              <a:rPr lang="en-US" dirty="0" smtClean="0"/>
              <a:t>Findings” found that only 10% of RN education program recipients were male and 90% were female</a:t>
            </a:r>
          </a:p>
          <a:p>
            <a:pPr>
              <a:buNone/>
            </a:pP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Statistics cont. </a:t>
            </a:r>
            <a:endParaRPr lang="en-US" dirty="0"/>
          </a:p>
        </p:txBody>
      </p:sp>
      <p:sp>
        <p:nvSpPr>
          <p:cNvPr id="3" name="Content Placeholder 2"/>
          <p:cNvSpPr>
            <a:spLocks noGrp="1"/>
          </p:cNvSpPr>
          <p:nvPr>
            <p:ph idx="1"/>
          </p:nvPr>
        </p:nvSpPr>
        <p:spPr/>
        <p:txBody>
          <a:bodyPr/>
          <a:lstStyle/>
          <a:p>
            <a:r>
              <a:rPr lang="en-US" dirty="0" smtClean="0"/>
              <a:t>Approximately 168,181 RNs are </a:t>
            </a:r>
            <a:r>
              <a:rPr lang="en-US" b="1" dirty="0" smtClean="0"/>
              <a:t>men</a:t>
            </a:r>
            <a:r>
              <a:rPr lang="en-US" dirty="0" smtClean="0"/>
              <a:t> – only 5.8% of the total nursing population</a:t>
            </a:r>
            <a:r>
              <a:rPr lang="en-US" dirty="0" smtClean="0"/>
              <a:t>.</a:t>
            </a:r>
          </a:p>
          <a:p>
            <a:pPr>
              <a:buNone/>
            </a:pPr>
            <a:endParaRPr lang="en-US" dirty="0" smtClean="0"/>
          </a:p>
          <a:p>
            <a:r>
              <a:rPr lang="en-US" dirty="0" smtClean="0"/>
              <a:t> 30.1% of male RNs are under 40, 26.1% of female RNs are under 40. </a:t>
            </a:r>
            <a:endParaRPr lang="en-US" dirty="0" smtClean="0"/>
          </a:p>
          <a:p>
            <a:pPr>
              <a:buNone/>
            </a:pPr>
            <a:endParaRPr lang="en-US" dirty="0" smtClean="0"/>
          </a:p>
          <a:p>
            <a:r>
              <a:rPr lang="en-US" dirty="0" smtClean="0"/>
              <a:t>65.7 percent of male RNs are under the age of 50, compared with 57.4% of female RNs.</a:t>
            </a:r>
          </a:p>
          <a:p>
            <a:endParaRPr lang="en-US" dirty="0" smtClean="0"/>
          </a:p>
          <a:p>
            <a:endParaRPr lang="en-US" dirty="0" smtClean="0"/>
          </a:p>
          <a:p>
            <a:pPr>
              <a:buNone/>
            </a:pPr>
            <a:r>
              <a:rPr lang="en-US" sz="1400" dirty="0" smtClean="0"/>
              <a:t>Bureau of Health Professions</a:t>
            </a:r>
            <a:r>
              <a:rPr lang="da-DK" sz="1400" dirty="0" smtClean="0"/>
              <a:t> . (2006)</a:t>
            </a:r>
            <a:endParaRPr lang="en-US" sz="1400" dirty="0" smtClean="0"/>
          </a:p>
          <a:p>
            <a:pPr>
              <a:buNone/>
            </a:pP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t>Barriers of Men in Nursing</a:t>
            </a:r>
            <a:endParaRPr lang="en-US" sz="4400" dirty="0"/>
          </a:p>
        </p:txBody>
      </p:sp>
      <p:sp>
        <p:nvSpPr>
          <p:cNvPr id="3" name="Content Placeholder 2"/>
          <p:cNvSpPr>
            <a:spLocks noGrp="1"/>
          </p:cNvSpPr>
          <p:nvPr>
            <p:ph idx="1"/>
          </p:nvPr>
        </p:nvSpPr>
        <p:spPr/>
        <p:txBody>
          <a:bodyPr>
            <a:normAutofit/>
          </a:bodyPr>
          <a:lstStyle/>
          <a:p>
            <a:r>
              <a:rPr lang="en-US" dirty="0" smtClean="0"/>
              <a:t>Stereotypes: </a:t>
            </a:r>
          </a:p>
          <a:p>
            <a:pPr lvl="1"/>
            <a:r>
              <a:rPr lang="en-US" dirty="0" smtClean="0"/>
              <a:t> Odd</a:t>
            </a:r>
          </a:p>
          <a:p>
            <a:pPr lvl="1"/>
            <a:r>
              <a:rPr lang="en-US" dirty="0" smtClean="0"/>
              <a:t> Homosexual</a:t>
            </a:r>
          </a:p>
          <a:p>
            <a:pPr lvl="1"/>
            <a:r>
              <a:rPr lang="en-US" dirty="0" smtClean="0"/>
              <a:t> Feminine image</a:t>
            </a:r>
          </a:p>
          <a:p>
            <a:pPr lvl="1"/>
            <a:r>
              <a:rPr lang="en-US" dirty="0" smtClean="0"/>
              <a:t> Anomalies </a:t>
            </a:r>
            <a:endParaRPr lang="en-US" dirty="0" smtClean="0"/>
          </a:p>
          <a:p>
            <a:pPr lvl="1"/>
            <a:r>
              <a:rPr lang="en-US" dirty="0" smtClean="0">
                <a:hlinkClick r:id="rId3"/>
              </a:rPr>
              <a:t>http://</a:t>
            </a:r>
            <a:r>
              <a:rPr lang="en-US" dirty="0" smtClean="0">
                <a:hlinkClick r:id="rId3"/>
              </a:rPr>
              <a:t>www.youtube.com/watch?v=CwINLMvkxrQ&amp;feature=related</a:t>
            </a:r>
            <a:r>
              <a:rPr lang="en-US" dirty="0" smtClean="0"/>
              <a:t> </a:t>
            </a:r>
          </a:p>
          <a:p>
            <a:pPr lvl="1">
              <a:buNone/>
            </a:pPr>
            <a:endParaRPr lang="en-US" dirty="0" smtClean="0"/>
          </a:p>
          <a:p>
            <a:r>
              <a:rPr lang="en-US" dirty="0" smtClean="0"/>
              <a:t> Therapeutic Touch:</a:t>
            </a:r>
          </a:p>
          <a:p>
            <a:pPr lvl="1"/>
            <a:r>
              <a:rPr lang="en-US" dirty="0" smtClean="0"/>
              <a:t> Nurse must be comfortable with the use of touch</a:t>
            </a:r>
          </a:p>
          <a:p>
            <a:pPr lvl="1"/>
            <a:r>
              <a:rPr lang="en-US" dirty="0" smtClean="0"/>
              <a:t> males have to be more cautious w/use of touch w/opposite sex</a:t>
            </a:r>
          </a:p>
          <a:p>
            <a:pPr lvl="2"/>
            <a:r>
              <a:rPr lang="en-US" dirty="0" smtClean="0"/>
              <a:t> use of touch can be misunderstood</a:t>
            </a:r>
          </a:p>
          <a:p>
            <a:pPr lvl="1">
              <a:buNone/>
            </a:pPr>
            <a:endParaRPr lang="en-US" dirty="0" smtClean="0"/>
          </a:p>
          <a:p>
            <a:endParaRPr lang="en-US" dirty="0" smtClean="0"/>
          </a:p>
          <a:p>
            <a:endParaRPr lang="en-US" dirty="0" smtClean="0"/>
          </a:p>
          <a:p>
            <a:endParaRPr lang="en-US" dirty="0"/>
          </a:p>
          <a:p>
            <a:endParaRPr lang="en-US" dirty="0"/>
          </a:p>
        </p:txBody>
      </p:sp>
    </p:spTree>
    <p:extLst>
      <p:ext uri="{BB962C8B-B14F-4D97-AF65-F5344CB8AC3E}">
        <p14:creationId xmlns="" xmlns:p14="http://schemas.microsoft.com/office/powerpoint/2010/main" val="5025160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Barriers of Men in Nursing (cont.)</a:t>
            </a:r>
            <a:endParaRPr lang="en-US" sz="4400" dirty="0"/>
          </a:p>
        </p:txBody>
      </p:sp>
      <p:sp>
        <p:nvSpPr>
          <p:cNvPr id="3" name="Content Placeholder 2"/>
          <p:cNvSpPr>
            <a:spLocks noGrp="1"/>
          </p:cNvSpPr>
          <p:nvPr>
            <p:ph idx="1"/>
          </p:nvPr>
        </p:nvSpPr>
        <p:spPr>
          <a:xfrm>
            <a:off x="685800" y="1524000"/>
            <a:ext cx="8229600" cy="4525963"/>
          </a:xfrm>
        </p:spPr>
        <p:txBody>
          <a:bodyPr/>
          <a:lstStyle/>
          <a:p>
            <a:endParaRPr lang="en-US" dirty="0" smtClean="0"/>
          </a:p>
          <a:p>
            <a:pPr marL="0" indent="0"/>
            <a:r>
              <a:rPr lang="en-US" dirty="0" smtClean="0"/>
              <a:t> Effective communication between genders</a:t>
            </a:r>
          </a:p>
          <a:p>
            <a:pPr marL="274320" lvl="1" indent="0"/>
            <a:r>
              <a:rPr lang="en-US" dirty="0" smtClean="0"/>
              <a:t> Men and women communicate differently </a:t>
            </a:r>
          </a:p>
          <a:p>
            <a:pPr marL="640080" lvl="2" indent="0"/>
            <a:r>
              <a:rPr lang="en-US" dirty="0" smtClean="0"/>
              <a:t> intrapersonal relationship issues in the workplace</a:t>
            </a:r>
          </a:p>
          <a:p>
            <a:pPr marL="640080" lvl="2" indent="0">
              <a:buNone/>
            </a:pPr>
            <a:endParaRPr lang="en-US" dirty="0" smtClean="0"/>
          </a:p>
          <a:p>
            <a:pPr marL="0" indent="0"/>
            <a:r>
              <a:rPr lang="en-US" dirty="0" smtClean="0"/>
              <a:t> Lack of Acknowledgement </a:t>
            </a:r>
          </a:p>
          <a:p>
            <a:pPr marL="274320" lvl="1" indent="0"/>
            <a:r>
              <a:rPr lang="en-US" dirty="0" smtClean="0"/>
              <a:t> No history of </a:t>
            </a:r>
            <a:r>
              <a:rPr lang="en-US" dirty="0" smtClean="0"/>
              <a:t>men's </a:t>
            </a:r>
            <a:r>
              <a:rPr lang="en-US" dirty="0" smtClean="0"/>
              <a:t>role in nursing provided in classes</a:t>
            </a:r>
          </a:p>
          <a:p>
            <a:pPr marL="274320" lvl="1" indent="0"/>
            <a:r>
              <a:rPr lang="en-US" dirty="0" smtClean="0"/>
              <a:t> Negative remarks made by classroom teachers towards males in the nursing profession. </a:t>
            </a:r>
          </a:p>
          <a:p>
            <a:pPr marL="0" indent="0">
              <a:buNone/>
            </a:pPr>
            <a:endParaRPr lang="en-US" dirty="0" smtClean="0"/>
          </a:p>
          <a:p>
            <a:pPr marL="640080" lvl="2" indent="0">
              <a:buNone/>
            </a:pPr>
            <a:endParaRPr lang="en-US" dirty="0" smtClean="0"/>
          </a:p>
        </p:txBody>
      </p:sp>
    </p:spTree>
    <p:extLst>
      <p:ext uri="{BB962C8B-B14F-4D97-AF65-F5344CB8AC3E}">
        <p14:creationId xmlns="" xmlns:p14="http://schemas.microsoft.com/office/powerpoint/2010/main" val="3973319270"/>
      </p:ext>
    </p:extLst>
  </p:cSld>
  <p:clrMapOvr>
    <a:masterClrMapping/>
  </p:clrMapOvr>
  <mc:AlternateContent xmlns:mc="http://schemas.openxmlformats.org/markup-compatibility/2006">
    <mc:Choice xmlns=""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Elimination of Barriers</a:t>
            </a:r>
            <a:endParaRPr lang="en-US" sz="4400" dirty="0"/>
          </a:p>
        </p:txBody>
      </p:sp>
      <p:sp>
        <p:nvSpPr>
          <p:cNvPr id="3" name="Content Placeholder 2"/>
          <p:cNvSpPr>
            <a:spLocks noGrp="1"/>
          </p:cNvSpPr>
          <p:nvPr>
            <p:ph idx="1"/>
          </p:nvPr>
        </p:nvSpPr>
        <p:spPr/>
        <p:txBody>
          <a:bodyPr>
            <a:normAutofit lnSpcReduction="10000"/>
          </a:bodyPr>
          <a:lstStyle/>
          <a:p>
            <a:pPr marL="0" indent="0"/>
            <a:r>
              <a:rPr lang="en-US" dirty="0" smtClean="0"/>
              <a:t> Address the media</a:t>
            </a:r>
          </a:p>
          <a:p>
            <a:pPr marL="274320" lvl="1" indent="0"/>
            <a:r>
              <a:rPr lang="en-US" dirty="0" smtClean="0"/>
              <a:t> run ‘men in nursing’ segments </a:t>
            </a:r>
          </a:p>
          <a:p>
            <a:pPr marL="274320" lvl="1" indent="0"/>
            <a:r>
              <a:rPr lang="en-US" dirty="0" smtClean="0"/>
              <a:t> make sure advertisements represent both genders. </a:t>
            </a:r>
          </a:p>
          <a:p>
            <a:pPr marL="0" indent="0">
              <a:buNone/>
            </a:pPr>
            <a:endParaRPr lang="en-US" dirty="0" smtClean="0"/>
          </a:p>
          <a:p>
            <a:pPr marL="0" indent="0"/>
            <a:r>
              <a:rPr lang="en-US" dirty="0" smtClean="0"/>
              <a:t> Acknowledge different gender communication styles</a:t>
            </a:r>
          </a:p>
          <a:p>
            <a:pPr marL="274320" lvl="1" indent="0"/>
            <a:r>
              <a:rPr lang="en-US" dirty="0" smtClean="0"/>
              <a:t> Accommodate male learning in the classroom</a:t>
            </a:r>
          </a:p>
          <a:p>
            <a:pPr marL="274320" lvl="1" indent="0"/>
            <a:r>
              <a:rPr lang="en-US" dirty="0" smtClean="0"/>
              <a:t> Inform on different communication styles between genders</a:t>
            </a:r>
          </a:p>
          <a:p>
            <a:pPr marL="640080" lvl="2" indent="0">
              <a:buNone/>
            </a:pPr>
            <a:endParaRPr lang="en-US" dirty="0"/>
          </a:p>
          <a:p>
            <a:pPr marL="0" indent="0"/>
            <a:r>
              <a:rPr lang="en-US" dirty="0" smtClean="0"/>
              <a:t> Recruitment directed towards men</a:t>
            </a:r>
          </a:p>
          <a:p>
            <a:pPr marL="274320" lvl="1" indent="0"/>
            <a:r>
              <a:rPr lang="en-US" dirty="0" smtClean="0"/>
              <a:t> mentoring programs</a:t>
            </a:r>
          </a:p>
          <a:p>
            <a:pPr marL="274320" lvl="1" indent="0"/>
            <a:r>
              <a:rPr lang="en-US" dirty="0" smtClean="0"/>
              <a:t> matching male nursing students with male academic advisors</a:t>
            </a:r>
          </a:p>
          <a:p>
            <a:pPr marL="274320" lvl="1" indent="0"/>
            <a:r>
              <a:rPr lang="en-US" dirty="0" smtClean="0"/>
              <a:t> men in the nursing field could speak up about their profession of choice. </a:t>
            </a:r>
          </a:p>
        </p:txBody>
      </p:sp>
    </p:spTree>
    <p:extLst>
      <p:ext uri="{BB962C8B-B14F-4D97-AF65-F5344CB8AC3E}">
        <p14:creationId xmlns="" xmlns:p14="http://schemas.microsoft.com/office/powerpoint/2010/main" val="7652629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Opportunities for Men in Nursing</a:t>
            </a:r>
            <a:endParaRPr lang="en-US" dirty="0"/>
          </a:p>
        </p:txBody>
      </p:sp>
      <p:sp>
        <p:nvSpPr>
          <p:cNvPr id="3" name="Content Placeholder 2"/>
          <p:cNvSpPr>
            <a:spLocks noGrp="1"/>
          </p:cNvSpPr>
          <p:nvPr>
            <p:ph idx="1"/>
          </p:nvPr>
        </p:nvSpPr>
        <p:spPr/>
        <p:txBody>
          <a:bodyPr/>
          <a:lstStyle/>
          <a:p>
            <a:r>
              <a:rPr lang="en-US" dirty="0" smtClean="0"/>
              <a:t> Personally and professionally  rewarding career</a:t>
            </a:r>
          </a:p>
          <a:p>
            <a:pPr>
              <a:buNone/>
            </a:pPr>
            <a:endParaRPr lang="en-US" dirty="0" smtClean="0"/>
          </a:p>
          <a:p>
            <a:r>
              <a:rPr lang="en-US" dirty="0" smtClean="0"/>
              <a:t> Use of leadership skills in nursing</a:t>
            </a:r>
          </a:p>
          <a:p>
            <a:pPr lvl="1"/>
            <a:r>
              <a:rPr lang="en-US" dirty="0" smtClean="0"/>
              <a:t> potential for advancement to management positions</a:t>
            </a:r>
          </a:p>
          <a:p>
            <a:pPr lvl="1">
              <a:buNone/>
            </a:pPr>
            <a:endParaRPr lang="en-US" dirty="0" smtClean="0"/>
          </a:p>
          <a:p>
            <a:r>
              <a:rPr lang="en-US" dirty="0" smtClean="0"/>
              <a:t>Specialize in areas of interest</a:t>
            </a:r>
          </a:p>
          <a:p>
            <a:pPr lvl="1"/>
            <a:r>
              <a:rPr lang="en-US" dirty="0" smtClean="0"/>
              <a:t> </a:t>
            </a:r>
            <a:r>
              <a:rPr lang="en-US" dirty="0" smtClean="0"/>
              <a:t>men's </a:t>
            </a:r>
            <a:r>
              <a:rPr lang="en-US" dirty="0" smtClean="0"/>
              <a:t>health: this area alone has endless possibilities for male nurses to advance and grow. </a:t>
            </a:r>
          </a:p>
          <a:p>
            <a:pPr>
              <a:buNone/>
            </a:pPr>
            <a:endParaRPr lang="en-US" dirty="0" smtClean="0"/>
          </a:p>
          <a:p>
            <a:pPr lvl="1">
              <a:buNone/>
            </a:pPr>
            <a:endParaRPr lang="en-US" dirty="0" smtClean="0"/>
          </a:p>
          <a:p>
            <a:pPr lvl="1">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Impact of Males in the Nursing Field</a:t>
            </a:r>
            <a:endParaRPr lang="en-US" dirty="0"/>
          </a:p>
        </p:txBody>
      </p:sp>
      <p:sp>
        <p:nvSpPr>
          <p:cNvPr id="3" name="Content Placeholder 2"/>
          <p:cNvSpPr>
            <a:spLocks noGrp="1"/>
          </p:cNvSpPr>
          <p:nvPr>
            <p:ph idx="1"/>
          </p:nvPr>
        </p:nvSpPr>
        <p:spPr/>
        <p:txBody>
          <a:bodyPr>
            <a:normAutofit/>
          </a:bodyPr>
          <a:lstStyle/>
          <a:p>
            <a:r>
              <a:rPr lang="en-US" dirty="0" smtClean="0"/>
              <a:t> Allow for more comfort for male patients </a:t>
            </a:r>
          </a:p>
          <a:p>
            <a:pPr lvl="1"/>
            <a:r>
              <a:rPr lang="en-US" dirty="0" smtClean="0"/>
              <a:t> allow for better communication</a:t>
            </a:r>
          </a:p>
          <a:p>
            <a:pPr lvl="1"/>
            <a:r>
              <a:rPr lang="en-US" dirty="0" smtClean="0"/>
              <a:t> more open to sharing information between nurse and patient </a:t>
            </a:r>
          </a:p>
          <a:p>
            <a:pPr lvl="1">
              <a:buNone/>
            </a:pPr>
            <a:endParaRPr lang="en-US" dirty="0" smtClean="0"/>
          </a:p>
          <a:p>
            <a:r>
              <a:rPr lang="en-US" dirty="0" smtClean="0"/>
              <a:t> May be stronger patient advocate in the area of Men’s Health</a:t>
            </a:r>
          </a:p>
          <a:p>
            <a:pPr lvl="1"/>
            <a:r>
              <a:rPr lang="en-US" dirty="0" smtClean="0"/>
              <a:t> Similarities and the understanding of the shared issues between the genders. </a:t>
            </a:r>
          </a:p>
          <a:p>
            <a:pPr lvl="1">
              <a:buNone/>
            </a:pPr>
            <a:endParaRPr lang="en-US" dirty="0" smtClean="0"/>
          </a:p>
          <a:p>
            <a:r>
              <a:rPr lang="en-US" dirty="0" smtClean="0"/>
              <a:t> Contributions to thinking/problem solving process</a:t>
            </a:r>
          </a:p>
          <a:p>
            <a:pPr lvl="1"/>
            <a:r>
              <a:rPr lang="en-US" dirty="0" smtClean="0"/>
              <a:t> Different perspective than women</a:t>
            </a:r>
          </a:p>
          <a:p>
            <a:pPr lvl="1"/>
            <a:r>
              <a:rPr lang="en-US" dirty="0" smtClean="0"/>
              <a:t> More view points </a:t>
            </a:r>
          </a:p>
          <a:p>
            <a:pPr lvl="1">
              <a:buNone/>
            </a:pPr>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2620</TotalTime>
  <Words>873</Words>
  <Application>Microsoft Office PowerPoint</Application>
  <PresentationFormat>On-screen Show (4:3)</PresentationFormat>
  <Paragraphs>114</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Thatch</vt:lpstr>
      <vt:lpstr>Gender Issues in Nursing</vt:lpstr>
      <vt:lpstr>Reasons for Gender Differences in Nursing</vt:lpstr>
      <vt:lpstr>Statistics </vt:lpstr>
      <vt:lpstr>Statistics cont. </vt:lpstr>
      <vt:lpstr>Barriers of Men in Nursing</vt:lpstr>
      <vt:lpstr>Barriers of Men in Nursing (cont.)</vt:lpstr>
      <vt:lpstr>Elimination of Barriers</vt:lpstr>
      <vt:lpstr>Opportunities for Men in Nursing</vt:lpstr>
      <vt:lpstr>The Impact of Males in the Nursing Field</vt:lpstr>
      <vt:lpstr>Conclusion </vt:lpstr>
      <vt:lpstr>References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Take a Stand!</dc:title>
  <dc:creator>Moon</dc:creator>
  <cp:lastModifiedBy>Katherine Kropschot</cp:lastModifiedBy>
  <cp:revision>16</cp:revision>
  <dcterms:created xsi:type="dcterms:W3CDTF">2012-02-12T17:55:28Z</dcterms:created>
  <dcterms:modified xsi:type="dcterms:W3CDTF">2012-03-17T20:05:05Z</dcterms:modified>
</cp:coreProperties>
</file>