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7"/>
  </p:handoutMasterIdLst>
  <p:sldIdLst>
    <p:sldId id="319" r:id="rId2"/>
    <p:sldId id="257" r:id="rId3"/>
    <p:sldId id="399" r:id="rId4"/>
    <p:sldId id="387" r:id="rId5"/>
    <p:sldId id="388" r:id="rId6"/>
    <p:sldId id="391" r:id="rId7"/>
    <p:sldId id="403" r:id="rId8"/>
    <p:sldId id="392" r:id="rId9"/>
    <p:sldId id="393" r:id="rId10"/>
    <p:sldId id="394" r:id="rId11"/>
    <p:sldId id="401" r:id="rId12"/>
    <p:sldId id="397" r:id="rId13"/>
    <p:sldId id="398" r:id="rId14"/>
    <p:sldId id="396" r:id="rId15"/>
    <p:sldId id="402" r:id="rId1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5775"/>
    <a:srgbClr val="000000"/>
    <a:srgbClr val="827C78"/>
    <a:srgbClr val="97C4AF"/>
    <a:srgbClr val="DA1F3D"/>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p:scale>
          <a:sx n="70" d="100"/>
          <a:sy n="70" d="100"/>
        </p:scale>
        <p:origin x="-1302" y="60"/>
      </p:cViewPr>
      <p:guideLst>
        <p:guide orient="horz" pos="2160"/>
        <p:guide pos="2880"/>
      </p:guideLst>
    </p:cSldViewPr>
  </p:slideViewPr>
  <p:outlineViewPr>
    <p:cViewPr>
      <p:scale>
        <a:sx n="33" d="100"/>
        <a:sy n="33" d="100"/>
      </p:scale>
      <p:origin x="0" y="1623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5747" tIns="47873" rIns="95747" bIns="47873" rtlCol="0"/>
          <a:lstStyle>
            <a:lvl1pPr algn="l">
              <a:defRPr sz="13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wrap="square" lIns="95747" tIns="47873" rIns="95747" bIns="47873" numCol="1" anchor="t" anchorCtr="0" compatLnSpc="1">
            <a:prstTxWarp prst="textNoShape">
              <a:avLst/>
            </a:prstTxWarp>
          </a:bodyPr>
          <a:lstStyle>
            <a:lvl1pPr algn="r">
              <a:defRPr sz="1300"/>
            </a:lvl1pPr>
          </a:lstStyle>
          <a:p>
            <a:fld id="{8C833D8C-288E-498F-A682-E8986209C65A}" type="datetime1">
              <a:rPr lang="en-US"/>
              <a:pPr/>
              <a:t>7/23/2011</a:t>
            </a:fld>
            <a:endParaRPr lang="en-US"/>
          </a:p>
        </p:txBody>
      </p:sp>
      <p:sp>
        <p:nvSpPr>
          <p:cNvPr id="4" name="Footer Placeholder 3"/>
          <p:cNvSpPr>
            <a:spLocks noGrp="1"/>
          </p:cNvSpPr>
          <p:nvPr>
            <p:ph type="ftr" sz="quarter" idx="2"/>
          </p:nvPr>
        </p:nvSpPr>
        <p:spPr>
          <a:xfrm>
            <a:off x="0" y="9118600"/>
            <a:ext cx="3170238" cy="481013"/>
          </a:xfrm>
          <a:prstGeom prst="rect">
            <a:avLst/>
          </a:prstGeom>
        </p:spPr>
        <p:txBody>
          <a:bodyPr vert="horz" lIns="95747" tIns="47873" rIns="95747" bIns="47873" rtlCol="0" anchor="b"/>
          <a:lstStyle>
            <a:lvl1pPr algn="l">
              <a:defRPr sz="13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4143375" y="9118600"/>
            <a:ext cx="3170238" cy="481013"/>
          </a:xfrm>
          <a:prstGeom prst="rect">
            <a:avLst/>
          </a:prstGeom>
        </p:spPr>
        <p:txBody>
          <a:bodyPr vert="horz" wrap="square" lIns="95747" tIns="47873" rIns="95747" bIns="47873" numCol="1" anchor="b" anchorCtr="0" compatLnSpc="1">
            <a:prstTxWarp prst="textNoShape">
              <a:avLst/>
            </a:prstTxWarp>
          </a:bodyPr>
          <a:lstStyle>
            <a:lvl1pPr algn="r">
              <a:defRPr sz="1300"/>
            </a:lvl1pPr>
          </a:lstStyle>
          <a:p>
            <a:fld id="{B7E8DF87-2266-4550-B538-64F1479979A1}" type="slidenum">
              <a:rPr lang="en-US"/>
              <a:pPr/>
              <a:t>‹#›</a:t>
            </a:fld>
            <a:endParaRPr lang="en-US"/>
          </a:p>
        </p:txBody>
      </p:sp>
    </p:spTree>
    <p:extLst>
      <p:ext uri="{BB962C8B-B14F-4D97-AF65-F5344CB8AC3E}">
        <p14:creationId xmlns:p14="http://schemas.microsoft.com/office/powerpoint/2010/main" val="10018311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8DDDBED8-24B5-4FE4-B176-0CDC19A23502}" type="datetime1">
              <a:rPr lang="en-US"/>
              <a:pPr/>
              <a:t>7/23/2011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835E24F-9770-4EB8-A9BC-C4B3F558A02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0A75C4D-00A6-4512-B222-AD7E8018F8FA}" type="datetime1">
              <a:rPr lang="en-US"/>
              <a:pPr/>
              <a:t>7/23/2011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00DBE4-9FB3-4901-BBE7-8EA3788113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7A582D-3E1D-49AE-BA33-79D35695BE0D}" type="datetime1">
              <a:rPr lang="en-US"/>
              <a:pPr/>
              <a:t>7/23/2011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EA6DB8-99E9-4F84-B2A2-8150FF488E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A91E87E-27CD-4506-904A-6A6FC0D4021D}" type="datetime1">
              <a:rPr lang="en-US"/>
              <a:pPr/>
              <a:t>7/23/2011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2A927B6-A490-484D-8D27-BE3D5E9C4CB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E00BF33-B74C-47E8-ACC1-5F5C39A1392A}" type="datetime1">
              <a:rPr lang="en-US"/>
              <a:pPr/>
              <a:t>7/23/2011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DEE4852-F2CF-4A70-A40D-52E91D2342E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1B2EC2EA-A4C8-48C9-B898-CF8CEEF69EF8}" type="datetime1">
              <a:rPr lang="en-US"/>
              <a:pPr/>
              <a:t>7/23/2011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64A8C9-C3D9-4507-8057-2C112B640E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F8E57D7-15BB-4EC5-8BC5-3039CCD74E6D}" type="datetime1">
              <a:rPr lang="en-US"/>
              <a:pPr/>
              <a:t>7/23/2011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33FA547-868F-47F6-AE6E-3C563473611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95D2F6F-13A5-464E-A30A-6A44C924AA82}" type="datetime1">
              <a:rPr lang="en-US"/>
              <a:pPr/>
              <a:t>7/23/2011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4AA66F9-8A51-4F05-9AA4-7C289A36C82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502D8CF-77D9-46E2-B733-AD3BE24725AC}" type="datetime1">
              <a:rPr lang="en-US"/>
              <a:pPr/>
              <a:t>7/23/2011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A264FDD-EA21-45B9-AFCF-C2EBC8BC570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D6969E5-9890-4E6E-8A85-97102683850D}" type="datetime1">
              <a:rPr lang="en-US"/>
              <a:pPr/>
              <a:t>7/23/2011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CEE441-CC44-4E13-84AE-AA9046EACD2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B86D6DF-E86A-48A7-8C75-98AB9DFF6FF0}" type="datetime1">
              <a:rPr lang="en-US"/>
              <a:pPr/>
              <a:t>7/23/2011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E44CD8F-12DF-49C5-AC95-34AC0F665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12" charset="0"/>
              </a:defRPr>
            </a:lvl1pPr>
          </a:lstStyle>
          <a:p>
            <a:fld id="{B7CECE51-281F-409E-88C3-D712BFE0D23A}" type="datetime1">
              <a:rPr lang="en-US"/>
              <a:pPr/>
              <a:t>7/23/2011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12" charset="0"/>
              </a:defRPr>
            </a:lvl1pPr>
          </a:lstStyle>
          <a:p>
            <a:fld id="{1DE5BDCE-4793-4CAE-966B-26364CB1EF9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997993" y="1524000"/>
            <a:ext cx="7155407" cy="685800"/>
          </a:xfrm>
        </p:spPr>
        <p:txBody>
          <a:bodyPr/>
          <a:lstStyle/>
          <a:p>
            <a:pPr eaLnBrk="1" hangingPunct="1"/>
            <a:r>
              <a:rPr lang="en-US" sz="5000" b="1" dirty="0" smtClean="0">
                <a:solidFill>
                  <a:schemeClr val="accent2">
                    <a:lumMod val="75000"/>
                  </a:schemeClr>
                </a:solidFill>
                <a:latin typeface="Times New Roman" pitchFamily="18" charset="0"/>
                <a:ea typeface="Tahoma" pitchFamily="34" charset="0"/>
                <a:cs typeface="Times New Roman" pitchFamily="18" charset="0"/>
              </a:rPr>
              <a:t>Dr. Jean Watson</a:t>
            </a:r>
          </a:p>
        </p:txBody>
      </p:sp>
      <p:cxnSp>
        <p:nvCxnSpPr>
          <p:cNvPr id="22" name="Straight Connector 21"/>
          <p:cNvCxnSpPr/>
          <p:nvPr/>
        </p:nvCxnSpPr>
        <p:spPr>
          <a:xfrm>
            <a:off x="983207" y="1447800"/>
            <a:ext cx="7315200" cy="0"/>
          </a:xfrm>
          <a:prstGeom prst="line">
            <a:avLst/>
          </a:prstGeom>
          <a:ln w="63500">
            <a:solidFill>
              <a:srgbClr val="002060"/>
            </a:solidFill>
          </a:ln>
        </p:spPr>
        <p:style>
          <a:lnRef idx="1">
            <a:schemeClr val="accent1"/>
          </a:lnRef>
          <a:fillRef idx="0">
            <a:schemeClr val="accent1"/>
          </a:fillRef>
          <a:effectRef idx="0">
            <a:schemeClr val="accent1"/>
          </a:effectRef>
          <a:fontRef idx="minor">
            <a:schemeClr val="tx1"/>
          </a:fontRef>
        </p:style>
      </p:cxnSp>
      <p:pic>
        <p:nvPicPr>
          <p:cNvPr id="1028" name="Picture 4" descr="http://www.oakland.edu/upload/images/SON/Envision%20Conf/Dr%20Watson.jpeg"/>
          <p:cNvPicPr>
            <a:picLocks noChangeAspect="1" noChangeArrowheads="1"/>
          </p:cNvPicPr>
          <p:nvPr/>
        </p:nvPicPr>
        <p:blipFill rotWithShape="1">
          <a:blip r:embed="rId2">
            <a:extLst>
              <a:ext uri="{28A0092B-C50C-407E-A947-70E740481C1C}">
                <a14:useLocalDpi xmlns:a14="http://schemas.microsoft.com/office/drawing/2010/main" val="0"/>
              </a:ext>
            </a:extLst>
          </a:blip>
          <a:srcRect b="8463"/>
          <a:stretch/>
        </p:blipFill>
        <p:spPr bwMode="auto">
          <a:xfrm>
            <a:off x="3505200" y="2376023"/>
            <a:ext cx="2209800" cy="303417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txBox="1">
            <a:spLocks/>
          </p:cNvSpPr>
          <p:nvPr/>
        </p:nvSpPr>
        <p:spPr bwMode="auto">
          <a:xfrm>
            <a:off x="1143000" y="533400"/>
            <a:ext cx="7010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sz="5000" b="1" dirty="0" smtClean="0">
                <a:solidFill>
                  <a:schemeClr val="accent2">
                    <a:lumMod val="75000"/>
                  </a:schemeClr>
                </a:solidFill>
                <a:latin typeface="Times New Roman" pitchFamily="18" charset="0"/>
                <a:cs typeface="Times New Roman" pitchFamily="18" charset="0"/>
              </a:rPr>
              <a:t>NURSING THEORIST</a:t>
            </a:r>
          </a:p>
        </p:txBody>
      </p:sp>
      <p:sp>
        <p:nvSpPr>
          <p:cNvPr id="2" name="TextBox 1"/>
          <p:cNvSpPr txBox="1"/>
          <p:nvPr/>
        </p:nvSpPr>
        <p:spPr>
          <a:xfrm>
            <a:off x="983207" y="5551438"/>
            <a:ext cx="7315200" cy="1061829"/>
          </a:xfrm>
          <a:prstGeom prst="rect">
            <a:avLst/>
          </a:prstGeom>
          <a:noFill/>
        </p:spPr>
        <p:txBody>
          <a:bodyPr wrap="square" rtlCol="0">
            <a:spAutoFit/>
          </a:bodyPr>
          <a:lstStyle/>
          <a:p>
            <a:pPr algn="ctr"/>
            <a:r>
              <a:rPr lang="en-US" sz="2100" b="1" dirty="0" smtClean="0">
                <a:solidFill>
                  <a:schemeClr val="tx2">
                    <a:lumMod val="75000"/>
                  </a:schemeClr>
                </a:solidFill>
                <a:latin typeface="Times New Roman" pitchFamily="18" charset="0"/>
                <a:ea typeface="Tahoma" pitchFamily="34" charset="0"/>
                <a:cs typeface="Times New Roman" pitchFamily="18" charset="0"/>
              </a:rPr>
              <a:t>N200: Theories and Issues in Nursing</a:t>
            </a:r>
          </a:p>
          <a:p>
            <a:pPr algn="ctr"/>
            <a:r>
              <a:rPr lang="en-US" sz="2100" b="1" dirty="0">
                <a:latin typeface="Times New Roman" pitchFamily="18" charset="0"/>
                <a:ea typeface="Tahoma" pitchFamily="34" charset="0"/>
                <a:cs typeface="Times New Roman" pitchFamily="18" charset="0"/>
              </a:rPr>
              <a:t>Kristina Bailey, Hope Dunn, Stacey </a:t>
            </a:r>
            <a:r>
              <a:rPr lang="en-US" sz="2100" b="1" dirty="0" smtClean="0">
                <a:latin typeface="Times New Roman" pitchFamily="18" charset="0"/>
                <a:ea typeface="Tahoma" pitchFamily="34" charset="0"/>
                <a:cs typeface="Times New Roman" pitchFamily="18" charset="0"/>
              </a:rPr>
              <a:t>Johansen,</a:t>
            </a:r>
            <a:endParaRPr lang="en-US" sz="2100" b="1" dirty="0">
              <a:latin typeface="Times New Roman" pitchFamily="18" charset="0"/>
              <a:ea typeface="Tahoma" pitchFamily="34" charset="0"/>
              <a:cs typeface="Times New Roman" pitchFamily="18" charset="0"/>
            </a:endParaRPr>
          </a:p>
          <a:p>
            <a:pPr algn="ctr"/>
            <a:r>
              <a:rPr lang="en-US" sz="2100" b="1" dirty="0">
                <a:latin typeface="Times New Roman" pitchFamily="18" charset="0"/>
                <a:ea typeface="Tahoma" pitchFamily="34" charset="0"/>
                <a:cs typeface="Times New Roman" pitchFamily="18" charset="0"/>
              </a:rPr>
              <a:t>Madeline </a:t>
            </a:r>
            <a:r>
              <a:rPr lang="en-US" sz="2100" b="1" dirty="0" err="1">
                <a:latin typeface="Times New Roman" pitchFamily="18" charset="0"/>
                <a:ea typeface="Tahoma" pitchFamily="34" charset="0"/>
                <a:cs typeface="Times New Roman" pitchFamily="18" charset="0"/>
              </a:rPr>
              <a:t>Petcoff</a:t>
            </a:r>
            <a:r>
              <a:rPr lang="en-US" sz="2100" b="1" dirty="0">
                <a:latin typeface="Times New Roman" pitchFamily="18" charset="0"/>
                <a:ea typeface="Tahoma" pitchFamily="34" charset="0"/>
                <a:cs typeface="Times New Roman" pitchFamily="18" charset="0"/>
              </a:rPr>
              <a:t>, Krystal Rose, and Kara </a:t>
            </a:r>
            <a:r>
              <a:rPr lang="en-US" sz="2100" b="1" dirty="0" smtClean="0">
                <a:latin typeface="Times New Roman" pitchFamily="18" charset="0"/>
                <a:ea typeface="Tahoma" pitchFamily="34" charset="0"/>
                <a:cs typeface="Times New Roman" pitchFamily="18" charset="0"/>
              </a:rPr>
              <a:t>Thomas</a:t>
            </a:r>
            <a:endParaRPr lang="en-US" sz="2100" b="1" dirty="0">
              <a:solidFill>
                <a:schemeClr val="tx2">
                  <a:lumMod val="75000"/>
                </a:schemeClr>
              </a:solidFill>
              <a:latin typeface="Times New Roman" pitchFamily="18" charset="0"/>
              <a:ea typeface="Tahoma" pitchFamily="34" charset="0"/>
              <a:cs typeface="Times New Roman" pitchFamily="18" charset="0"/>
            </a:endParaRPr>
          </a:p>
        </p:txBody>
      </p:sp>
      <p:sp>
        <p:nvSpPr>
          <p:cNvPr id="4" name="TextBox 3"/>
          <p:cNvSpPr txBox="1"/>
          <p:nvPr/>
        </p:nvSpPr>
        <p:spPr>
          <a:xfrm>
            <a:off x="3657600" y="5133201"/>
            <a:ext cx="2133600"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(Oakland University,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 for nursing practice</a:t>
            </a:r>
          </a:p>
          <a:p>
            <a:pPr lvl="1" eaLnBrk="1" hangingPunct="1">
              <a:lnSpc>
                <a:spcPct val="90000"/>
              </a:lnSpc>
            </a:pPr>
            <a:r>
              <a:rPr lang="en-US" sz="2000" dirty="0">
                <a:latin typeface="Times New Roman" pitchFamily="18" charset="0"/>
                <a:cs typeface="Times New Roman" pitchFamily="18" charset="0"/>
              </a:rPr>
              <a:t>Focus on caring as opposed to curing</a:t>
            </a:r>
          </a:p>
          <a:p>
            <a:pPr lvl="2" eaLnBrk="1" hangingPunct="1">
              <a:lnSpc>
                <a:spcPct val="90000"/>
              </a:lnSpc>
            </a:pPr>
            <a:r>
              <a:rPr lang="en-US" sz="1600" dirty="0">
                <a:latin typeface="Times New Roman" pitchFamily="18" charset="0"/>
                <a:cs typeface="Times New Roman" pitchFamily="18" charset="0"/>
              </a:rPr>
              <a:t>Back to the roots of nursing, which may take away from the autonomy of nurses in terms of medication, but helps us to truly be present with the </a:t>
            </a:r>
            <a:r>
              <a:rPr lang="en-US" sz="1600" dirty="0" smtClean="0">
                <a:latin typeface="Times New Roman" pitchFamily="18" charset="0"/>
                <a:cs typeface="Times New Roman" pitchFamily="18" charset="0"/>
              </a:rPr>
              <a:t>patient (Fights, 2010)</a:t>
            </a:r>
          </a:p>
          <a:p>
            <a:pPr lvl="1" eaLnBrk="1" hangingPunct="1">
              <a:lnSpc>
                <a:spcPct val="90000"/>
              </a:lnSpc>
            </a:pPr>
            <a:r>
              <a:rPr lang="en-US" sz="2000" dirty="0" smtClean="0">
                <a:latin typeface="Times New Roman" pitchFamily="18" charset="0"/>
                <a:cs typeface="Times New Roman" pitchFamily="18" charset="0"/>
              </a:rPr>
              <a:t>Going beyond an objective assessment of the patient, showing a subjective view toward patient health care</a:t>
            </a:r>
          </a:p>
          <a:p>
            <a:pPr lvl="2" eaLnBrk="1" hangingPunct="1">
              <a:lnSpc>
                <a:spcPct val="90000"/>
              </a:lnSpc>
            </a:pPr>
            <a:r>
              <a:rPr lang="en-US" sz="1600" dirty="0" smtClean="0">
                <a:latin typeface="Times New Roman" pitchFamily="18" charset="0"/>
                <a:cs typeface="Times New Roman" pitchFamily="18" charset="0"/>
              </a:rPr>
              <a:t>Asking </a:t>
            </a:r>
            <a:r>
              <a:rPr lang="en-US" sz="1600" dirty="0">
                <a:latin typeface="Times New Roman" pitchFamily="18" charset="0"/>
                <a:cs typeface="Times New Roman" pitchFamily="18" charset="0"/>
              </a:rPr>
              <a:t>how the patient feels, being in-tune with the patient’s feelings, genuinely caring for the patient </a:t>
            </a:r>
            <a:r>
              <a:rPr lang="en-US" sz="1600" dirty="0" smtClean="0">
                <a:latin typeface="Times New Roman" pitchFamily="18" charset="0"/>
                <a:cs typeface="Times New Roman" pitchFamily="18" charset="0"/>
              </a:rPr>
              <a:t>holistically (which </a:t>
            </a:r>
            <a:r>
              <a:rPr lang="en-US" sz="1600" dirty="0">
                <a:latin typeface="Times New Roman" pitchFamily="18" charset="0"/>
                <a:cs typeface="Times New Roman" pitchFamily="18" charset="0"/>
              </a:rPr>
              <a:t>will take more time with the patients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extending to the </a:t>
            </a:r>
            <a:r>
              <a:rPr lang="en-US" sz="1600" dirty="0" smtClean="0">
                <a:latin typeface="Times New Roman" pitchFamily="18" charset="0"/>
                <a:cs typeface="Times New Roman" pitchFamily="18" charset="0"/>
              </a:rPr>
              <a:t>families of </a:t>
            </a:r>
            <a:r>
              <a:rPr lang="en-US" sz="1600" dirty="0">
                <a:latin typeface="Times New Roman" pitchFamily="18" charset="0"/>
                <a:cs typeface="Times New Roman" pitchFamily="18" charset="0"/>
              </a:rPr>
              <a:t>the patients </a:t>
            </a:r>
            <a:r>
              <a:rPr lang="en-US" sz="1600" dirty="0" smtClean="0">
                <a:latin typeface="Times New Roman" pitchFamily="18" charset="0"/>
                <a:cs typeface="Times New Roman" pitchFamily="18" charset="0"/>
              </a:rPr>
              <a:t>(Fights, 2010)</a:t>
            </a:r>
          </a:p>
          <a:p>
            <a:pPr lvl="1" eaLnBrk="1" hangingPunct="1">
              <a:lnSpc>
                <a:spcPct val="90000"/>
              </a:lnSpc>
            </a:pPr>
            <a:r>
              <a:rPr lang="en-US" sz="2000" dirty="0" smtClean="0">
                <a:latin typeface="Times New Roman" pitchFamily="18" charset="0"/>
                <a:cs typeface="Times New Roman" pitchFamily="18" charset="0"/>
              </a:rPr>
              <a:t>Connecting with the patient in a mutual search for meaning and wholeness</a:t>
            </a:r>
          </a:p>
          <a:p>
            <a:pPr lvl="2" eaLnBrk="1" hangingPunct="1">
              <a:lnSpc>
                <a:spcPct val="90000"/>
              </a:lnSpc>
            </a:pPr>
            <a:r>
              <a:rPr lang="en-US" sz="1600" dirty="0" smtClean="0">
                <a:latin typeface="Times New Roman" pitchFamily="18" charset="0"/>
                <a:cs typeface="Times New Roman" pitchFamily="18" charset="0"/>
              </a:rPr>
              <a:t>Preserve </a:t>
            </a:r>
            <a:r>
              <a:rPr lang="en-US" sz="1600" dirty="0">
                <a:latin typeface="Times New Roman" pitchFamily="18" charset="0"/>
                <a:cs typeface="Times New Roman" pitchFamily="18" charset="0"/>
              </a:rPr>
              <a:t>the dignity of the patient, creating a healing environment in terms of physical as well as non-physical </a:t>
            </a:r>
            <a:r>
              <a:rPr lang="en-US" sz="1600" dirty="0" smtClean="0">
                <a:latin typeface="Times New Roman" pitchFamily="18" charset="0"/>
                <a:cs typeface="Times New Roman" pitchFamily="18" charset="0"/>
              </a:rPr>
              <a:t>aspects (Fights, 2010)</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The goal of a transpersonal caring relationship corresponds to protecting, enhancing, and preserving the person’s dignity, humanity, wholeness, and inner </a:t>
            </a:r>
            <a:r>
              <a:rPr lang="en-US" sz="2000" dirty="0" smtClean="0">
                <a:latin typeface="Times New Roman" pitchFamily="18" charset="0"/>
                <a:cs typeface="Times New Roman" pitchFamily="18" charset="0"/>
              </a:rPr>
              <a:t>harmony (Fights, 2010).</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493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Implications for nurses themselves</a:t>
            </a:r>
          </a:p>
          <a:p>
            <a:pPr lvl="1" eaLnBrk="1" hangingPunct="1">
              <a:lnSpc>
                <a:spcPct val="90000"/>
              </a:lnSpc>
            </a:pPr>
            <a:r>
              <a:rPr lang="en-US" sz="2000" dirty="0">
                <a:latin typeface="Times New Roman" pitchFamily="18" charset="0"/>
                <a:cs typeface="Times New Roman" pitchFamily="18" charset="0"/>
              </a:rPr>
              <a:t>Call for sensitivity</a:t>
            </a:r>
          </a:p>
          <a:p>
            <a:pPr lvl="2" eaLnBrk="1" hangingPunct="1">
              <a:lnSpc>
                <a:spcPct val="90000"/>
              </a:lnSpc>
            </a:pPr>
            <a:r>
              <a:rPr lang="en-US" sz="1600" dirty="0">
                <a:latin typeface="Times New Roman" pitchFamily="18" charset="0"/>
                <a:cs typeface="Times New Roman" pitchFamily="18" charset="0"/>
              </a:rPr>
              <a:t>Ability to express emotion as it comes (to avoid robotic actions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developing empathy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Having compassion, commitment, and connection with your patient and their families, not just about operating machines or checking the patients vitals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Must know yourself and take care of yourself first in order to provide the patient with the best possible care and attention (authentic caring)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Might possibly lead to less cases per nurse to ensure authentic care and commitment is delivered to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Use of language that relates to your patient, sophisticated, but not too </a:t>
            </a:r>
            <a:r>
              <a:rPr lang="en-US" sz="1600" dirty="0" smtClean="0">
                <a:latin typeface="Times New Roman" pitchFamily="18" charset="0"/>
                <a:cs typeface="Times New Roman" pitchFamily="18" charset="0"/>
              </a:rPr>
              <a:t>technical</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(layman’s </a:t>
            </a:r>
            <a:r>
              <a:rPr lang="en-US" sz="1600" dirty="0">
                <a:latin typeface="Times New Roman" pitchFamily="18" charset="0"/>
                <a:cs typeface="Times New Roman" pitchFamily="18" charset="0"/>
              </a:rPr>
              <a:t>terms</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Providing positive and negative feelings</a:t>
            </a:r>
          </a:p>
          <a:p>
            <a:pPr lvl="2" eaLnBrk="1" hangingPunct="1">
              <a:lnSpc>
                <a:spcPct val="90000"/>
              </a:lnSpc>
            </a:pPr>
            <a:r>
              <a:rPr lang="en-US" sz="1600" dirty="0">
                <a:latin typeface="Times New Roman" pitchFamily="18" charset="0"/>
                <a:cs typeface="Times New Roman" pitchFamily="18" charset="0"/>
              </a:rPr>
              <a:t>Nurses must give both in order to develop a higher connection with the </a:t>
            </a:r>
            <a:r>
              <a:rPr lang="en-US" sz="1600" dirty="0" smtClean="0">
                <a:latin typeface="Times New Roman" pitchFamily="18" charset="0"/>
                <a:cs typeface="Times New Roman" pitchFamily="18" charset="0"/>
              </a:rPr>
              <a:t>patient</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Promotion AND acceptance of both of those types of feelings provides a deeper connection with one’s self, but also with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3292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Learning Objectives</a:t>
            </a:r>
          </a:p>
        </p:txBody>
      </p:sp>
      <p:sp>
        <p:nvSpPr>
          <p:cNvPr id="15363" name="Content Placeholder 2"/>
          <p:cNvSpPr>
            <a:spLocks noGrp="1"/>
          </p:cNvSpPr>
          <p:nvPr>
            <p:ph idx="1"/>
          </p:nvPr>
        </p:nvSpPr>
        <p:spPr/>
        <p:txBody>
          <a:bodyPr/>
          <a:lstStyle/>
          <a:p>
            <a:pPr eaLnBrk="1" hangingPunct="1">
              <a:lnSpc>
                <a:spcPct val="90000"/>
              </a:lnSpc>
            </a:pPr>
            <a:r>
              <a:rPr lang="en-US" sz="2400" dirty="0" smtClean="0">
                <a:latin typeface="Times New Roman" pitchFamily="18" charset="0"/>
                <a:cs typeface="Times New Roman" pitchFamily="18" charset="0"/>
              </a:rPr>
              <a:t>Students will be able to identify the implications </a:t>
            </a:r>
            <a:r>
              <a:rPr lang="en-US" sz="2400" dirty="0">
                <a:latin typeface="Times New Roman" pitchFamily="18" charset="0"/>
                <a:cs typeface="Times New Roman" pitchFamily="18" charset="0"/>
              </a:rPr>
              <a:t>that </a:t>
            </a:r>
            <a:r>
              <a:rPr lang="en-US" sz="2400" dirty="0" smtClean="0">
                <a:latin typeface="Times New Roman" pitchFamily="18" charset="0"/>
                <a:cs typeface="Times New Roman" pitchFamily="18" charset="0"/>
              </a:rPr>
              <a:t>Watson's </a:t>
            </a:r>
            <a:r>
              <a:rPr lang="en-US" sz="2400" dirty="0" err="1" smtClean="0">
                <a:latin typeface="Times New Roman" pitchFamily="18" charset="0"/>
                <a:cs typeface="Times New Roman" pitchFamily="18" charset="0"/>
              </a:rPr>
              <a:t>carative</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theory has for nursing today and the direction it can take </a:t>
            </a:r>
            <a:r>
              <a:rPr lang="en-US" sz="2400" dirty="0" smtClean="0">
                <a:latin typeface="Times New Roman" pitchFamily="18" charset="0"/>
                <a:cs typeface="Times New Roman" pitchFamily="18" charset="0"/>
              </a:rPr>
              <a:t>nursing.</a:t>
            </a:r>
            <a:endParaRPr lang="en-US" sz="2400" dirty="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Students will be able to use Watson’s 10 </a:t>
            </a:r>
            <a:r>
              <a:rPr lang="en-US" sz="2400" dirty="0" err="1" smtClean="0">
                <a:latin typeface="Times New Roman" pitchFamily="18" charset="0"/>
                <a:cs typeface="Times New Roman" pitchFamily="18" charset="0"/>
              </a:rPr>
              <a:t>carative</a:t>
            </a:r>
            <a:r>
              <a:rPr lang="en-US" sz="2400" dirty="0" smtClean="0">
                <a:latin typeface="Times New Roman" pitchFamily="18" charset="0"/>
                <a:cs typeface="Times New Roman" pitchFamily="18" charset="0"/>
              </a:rPr>
              <a:t> factors to differentiate nursing from medicine.</a:t>
            </a:r>
          </a:p>
          <a:p>
            <a:pPr eaLnBrk="1" hangingPunct="1">
              <a:lnSpc>
                <a:spcPct val="90000"/>
              </a:lnSpc>
            </a:pPr>
            <a:r>
              <a:rPr lang="en-US" sz="2400" dirty="0" smtClean="0">
                <a:latin typeface="Times New Roman" pitchFamily="18" charset="0"/>
                <a:cs typeface="Times New Roman" pitchFamily="18" charset="0"/>
              </a:rPr>
              <a:t>Students will be able to apply Watson’s </a:t>
            </a:r>
            <a:r>
              <a:rPr lang="en-US" sz="2400" dirty="0">
                <a:latin typeface="Times New Roman" pitchFamily="18" charset="0"/>
                <a:cs typeface="Times New Roman" pitchFamily="18" charset="0"/>
              </a:rPr>
              <a:t>theory </a:t>
            </a:r>
            <a:r>
              <a:rPr lang="en-US" sz="2400" dirty="0" smtClean="0">
                <a:latin typeface="Times New Roman" pitchFamily="18" charset="0"/>
                <a:cs typeface="Times New Roman" pitchFamily="18" charset="0"/>
              </a:rPr>
              <a:t>in practice and improve their direct </a:t>
            </a:r>
            <a:r>
              <a:rPr lang="en-US" sz="2400" dirty="0">
                <a:latin typeface="Times New Roman" pitchFamily="18" charset="0"/>
                <a:cs typeface="Times New Roman" pitchFamily="18" charset="0"/>
              </a:rPr>
              <a:t>patient care. </a:t>
            </a:r>
            <a:endParaRPr lang="en-US" sz="2400" dirty="0" smtClean="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Students will be able to recognize that </a:t>
            </a:r>
            <a:r>
              <a:rPr lang="en-US" sz="2400" dirty="0" smtClean="0">
                <a:latin typeface="Times New Roman" pitchFamily="18" charset="0"/>
                <a:cs typeface="Times New Roman" pitchFamily="18" charset="0"/>
              </a:rPr>
              <a:t>taking care of their </a:t>
            </a:r>
            <a:r>
              <a:rPr lang="en-US" sz="2400" dirty="0" smtClean="0">
                <a:latin typeface="Times New Roman" pitchFamily="18" charset="0"/>
                <a:cs typeface="Times New Roman" pitchFamily="18" charset="0"/>
              </a:rPr>
              <a:t>own health and wellness needs will improve their nursing </a:t>
            </a:r>
            <a:r>
              <a:rPr lang="en-US" sz="2400" dirty="0" smtClean="0">
                <a:latin typeface="Times New Roman" pitchFamily="18" charset="0"/>
                <a:cs typeface="Times New Roman" pitchFamily="18" charset="0"/>
              </a:rPr>
              <a:t>care.</a:t>
            </a: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25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NCLEX Questions</a:t>
            </a:r>
          </a:p>
        </p:txBody>
      </p:sp>
      <p:sp>
        <p:nvSpPr>
          <p:cNvPr id="15363" name="Content Placeholder 2"/>
          <p:cNvSpPr>
            <a:spLocks noGrp="1"/>
          </p:cNvSpPr>
          <p:nvPr>
            <p:ph idx="1"/>
          </p:nvPr>
        </p:nvSpPr>
        <p:spPr/>
        <p:txBody>
          <a:bodyPr/>
          <a:lstStyle/>
          <a:p>
            <a:pPr marL="0" indent="0">
              <a:spcBef>
                <a:spcPts val="0"/>
              </a:spcBef>
              <a:buNone/>
            </a:pPr>
            <a:r>
              <a:rPr lang="en-US" sz="1600" dirty="0" smtClean="0">
                <a:latin typeface="Times New Roman" pitchFamily="18" charset="0"/>
                <a:cs typeface="Times New Roman" pitchFamily="18" charset="0"/>
              </a:rPr>
              <a:t>What was the main </a:t>
            </a:r>
            <a:r>
              <a:rPr lang="en-US" sz="1600" dirty="0">
                <a:latin typeface="Times New Roman" pitchFamily="18" charset="0"/>
                <a:cs typeface="Times New Roman" pitchFamily="18" charset="0"/>
              </a:rPr>
              <a:t>idea </a:t>
            </a:r>
            <a:r>
              <a:rPr lang="en-US" sz="1600" dirty="0" smtClean="0">
                <a:latin typeface="Times New Roman" pitchFamily="18" charset="0"/>
                <a:cs typeface="Times New Roman" pitchFamily="18" charset="0"/>
              </a:rPr>
              <a:t>behind Jean Watson’s philosophy?</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Humanistic </a:t>
            </a:r>
            <a:r>
              <a:rPr lang="en-US" sz="1600" dirty="0">
                <a:latin typeface="Times New Roman" pitchFamily="18" charset="0"/>
                <a:cs typeface="Times New Roman" pitchFamily="18" charset="0"/>
              </a:rPr>
              <a:t>value </a:t>
            </a:r>
            <a:r>
              <a:rPr lang="en-US" sz="1600" dirty="0" smtClean="0">
                <a:latin typeface="Times New Roman" pitchFamily="18" charset="0"/>
                <a:cs typeface="Times New Roman" pitchFamily="18" charset="0"/>
              </a:rPr>
              <a:t>system*</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Mental development</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Relationship of patients to their surroundings</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Adaptation to environment</a:t>
            </a:r>
          </a:p>
          <a:p>
            <a:pPr marL="0" indent="0">
              <a:spcBef>
                <a:spcPts val="0"/>
              </a:spcBef>
              <a:buNone/>
            </a:pPr>
            <a:r>
              <a:rPr lang="en-US" sz="1600" dirty="0" smtClean="0">
                <a:latin typeface="Times New Roman" pitchFamily="18" charset="0"/>
                <a:cs typeface="Times New Roman" pitchFamily="18" charset="0"/>
              </a:rPr>
              <a:t>Jean Watson’s theory of caring encompasses which of the following:</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Arts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Humanities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Science</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All of the above*</a:t>
            </a:r>
          </a:p>
          <a:p>
            <a:pPr marL="0" indent="0">
              <a:spcBef>
                <a:spcPts val="0"/>
              </a:spcBef>
              <a:buNone/>
            </a:pPr>
            <a:r>
              <a:rPr lang="en-US" sz="1600" dirty="0" smtClean="0">
                <a:latin typeface="Times New Roman" pitchFamily="18" charset="0"/>
                <a:cs typeface="Times New Roman" pitchFamily="18" charset="0"/>
              </a:rPr>
              <a:t>Which </a:t>
            </a:r>
            <a:r>
              <a:rPr lang="en-US" sz="1600" dirty="0">
                <a:latin typeface="Times New Roman" pitchFamily="18" charset="0"/>
                <a:cs typeface="Times New Roman" pitchFamily="18" charset="0"/>
              </a:rPr>
              <a:t>of the following is not a requirement according to the </a:t>
            </a:r>
            <a:r>
              <a:rPr lang="en-US" sz="1600" dirty="0" err="1">
                <a:latin typeface="Times New Roman" pitchFamily="18" charset="0"/>
                <a:cs typeface="Times New Roman" pitchFamily="18" charset="0"/>
              </a:rPr>
              <a:t>carative</a:t>
            </a:r>
            <a:r>
              <a:rPr lang="en-US" sz="1600" dirty="0">
                <a:latin typeface="Times New Roman" pitchFamily="18" charset="0"/>
                <a:cs typeface="Times New Roman" pitchFamily="18" charset="0"/>
              </a:rPr>
              <a:t> theory of Jean Watson</a:t>
            </a:r>
            <a:r>
              <a:rPr lang="en-US" sz="1600" dirty="0" smtClean="0">
                <a:latin typeface="Times New Roman" pitchFamily="18" charset="0"/>
                <a:cs typeface="Times New Roman" pitchFamily="18" charset="0"/>
              </a:rPr>
              <a:t>? </a:t>
            </a:r>
          </a:p>
          <a:p>
            <a:pPr marL="0" indent="0" defTabSz="46355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a:t>
            </a:r>
            <a:r>
              <a:rPr lang="en-US" sz="1600" dirty="0">
                <a:latin typeface="Times New Roman" pitchFamily="18" charset="0"/>
                <a:cs typeface="Times New Roman" pitchFamily="18" charset="0"/>
              </a:rPr>
              <a:t>. Emotional empathy</a:t>
            </a:r>
          </a:p>
          <a:p>
            <a:pPr marL="0" indent="0">
              <a:spcBef>
                <a:spcPts val="0"/>
              </a:spcBef>
              <a:buNone/>
              <a:tabLst>
                <a:tab pos="457200" algn="l"/>
              </a:tabLst>
            </a:pPr>
            <a:r>
              <a:rPr lang="en-US" sz="1600" dirty="0" smtClean="0">
                <a:latin typeface="Times New Roman" pitchFamily="18" charset="0"/>
                <a:cs typeface="Times New Roman" pitchFamily="18" charset="0"/>
              </a:rPr>
              <a:t>	B</a:t>
            </a:r>
            <a:r>
              <a:rPr lang="en-US" sz="1600" dirty="0">
                <a:latin typeface="Times New Roman" pitchFamily="18" charset="0"/>
                <a:cs typeface="Times New Roman" pitchFamily="18" charset="0"/>
              </a:rPr>
              <a:t>. Objective assessment of the </a:t>
            </a:r>
            <a:r>
              <a:rPr lang="en-US" sz="1600" dirty="0" smtClean="0">
                <a:latin typeface="Times New Roman" pitchFamily="18" charset="0"/>
                <a:cs typeface="Times New Roman" pitchFamily="18" charset="0"/>
              </a:rPr>
              <a:t>patient*</a:t>
            </a:r>
            <a:endParaRPr lang="en-US" sz="1600" dirty="0">
              <a:latin typeface="Times New Roman" pitchFamily="18" charset="0"/>
              <a:cs typeface="Times New Roman" pitchFamily="18" charset="0"/>
            </a:endParaRPr>
          </a:p>
          <a:p>
            <a:pPr marL="0" indent="0">
              <a:spcBef>
                <a:spcPts val="0"/>
              </a:spcBef>
              <a:buNone/>
              <a:tabLst>
                <a:tab pos="457200" algn="l"/>
              </a:tabLst>
            </a:pPr>
            <a:r>
              <a:rPr lang="en-US" sz="1600" dirty="0" smtClean="0">
                <a:latin typeface="Times New Roman" pitchFamily="18" charset="0"/>
                <a:cs typeface="Times New Roman" pitchFamily="18" charset="0"/>
              </a:rPr>
              <a:t>	C</a:t>
            </a:r>
            <a:r>
              <a:rPr lang="en-US" sz="1600" dirty="0">
                <a:latin typeface="Times New Roman" pitchFamily="18" charset="0"/>
                <a:cs typeface="Times New Roman" pitchFamily="18" charset="0"/>
              </a:rPr>
              <a:t>. Physical and non physical healing environment</a:t>
            </a:r>
          </a:p>
          <a:p>
            <a:pPr marL="0" indent="0">
              <a:spcBef>
                <a:spcPts val="0"/>
              </a:spcBef>
              <a:buNone/>
              <a:tabLst>
                <a:tab pos="457200" algn="l"/>
              </a:tabLst>
            </a:pPr>
            <a:r>
              <a:rPr lang="en-US" sz="1600" dirty="0" smtClean="0">
                <a:latin typeface="Times New Roman" pitchFamily="18" charset="0"/>
                <a:cs typeface="Times New Roman" pitchFamily="18" charset="0"/>
              </a:rPr>
              <a:t>	D</a:t>
            </a:r>
            <a:r>
              <a:rPr lang="en-US" sz="1600" dirty="0">
                <a:latin typeface="Times New Roman" pitchFamily="18" charset="0"/>
                <a:cs typeface="Times New Roman" pitchFamily="18" charset="0"/>
              </a:rPr>
              <a:t>. Providing positive and negative feelings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7315200" y="6324600"/>
            <a:ext cx="1676400" cy="338554"/>
          </a:xfrm>
          <a:prstGeom prst="rect">
            <a:avLst/>
          </a:prstGeom>
          <a:noFill/>
        </p:spPr>
        <p:txBody>
          <a:bodyPr wrap="square" rtlCol="0">
            <a:spAutoFit/>
          </a:bodyPr>
          <a:lstStyle/>
          <a:p>
            <a:r>
              <a:rPr lang="en-US" sz="1600" dirty="0" smtClean="0">
                <a:latin typeface="Times New Roman" pitchFamily="18" charset="0"/>
                <a:cs typeface="Times New Roman" pitchFamily="18" charset="0"/>
              </a:rPr>
              <a:t>* - correct answer</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988170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a:t>
            </a:r>
          </a:p>
        </p:txBody>
      </p:sp>
      <p:sp>
        <p:nvSpPr>
          <p:cNvPr id="15363" name="Content Placeholder 2"/>
          <p:cNvSpPr>
            <a:spLocks noGrp="1"/>
          </p:cNvSpPr>
          <p:nvPr>
            <p:ph idx="1"/>
          </p:nvPr>
        </p:nvSpPr>
        <p:spPr>
          <a:xfrm>
            <a:off x="457200" y="1600200"/>
            <a:ext cx="8229600" cy="4800600"/>
          </a:xfrm>
        </p:spPr>
        <p:txBody>
          <a:bodyPr/>
          <a:lstStyle/>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Bailey, D. (2009). Caring defined: a comparison and analysis. International </a:t>
            </a:r>
            <a:r>
              <a:rPr lang="en-US" sz="1600" dirty="0" smtClean="0">
                <a:latin typeface="Times New Roman" pitchFamily="18" charset="0"/>
                <a:cs typeface="Times New Roman" pitchFamily="18" charset="0"/>
              </a:rPr>
              <a:t>Journal for Human</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Caring</a:t>
            </a:r>
            <a:r>
              <a:rPr lang="en-US" sz="1600" dirty="0">
                <a:latin typeface="Times New Roman" pitchFamily="18" charset="0"/>
                <a:cs typeface="Times New Roman" pitchFamily="18" charset="0"/>
              </a:rPr>
              <a:t>, 13(1), 16-31</a:t>
            </a:r>
            <a:r>
              <a:rPr lang="en-US" sz="1600" dirty="0" smtClean="0">
                <a:latin typeface="Times New Roman" pitchFamily="18" charset="0"/>
                <a:cs typeface="Times New Roman" pitchFamily="18" charset="0"/>
              </a:rPr>
              <a:t>. </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Caring Theory Defined. (</a:t>
            </a:r>
            <a:r>
              <a:rPr lang="en-US" sz="1600" dirty="0" err="1">
                <a:latin typeface="Times New Roman" pitchFamily="18" charset="0"/>
                <a:cs typeface="Times New Roman" pitchFamily="18" charset="0"/>
              </a:rPr>
              <a:t>n.d.</a:t>
            </a:r>
            <a:r>
              <a:rPr lang="en-US" sz="1600" dirty="0">
                <a:latin typeface="Times New Roman" pitchFamily="18" charset="0"/>
                <a:cs typeface="Times New Roman" pitchFamily="18" charset="0"/>
              </a:rPr>
              <a:t>). Retrieved July 18, 2011,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www.ucdenver.edu/academics/colleges/nursing/caring/humancaring/Pages/CaringThe</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ryDefined.aspx</a:t>
            </a: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Caruso</a:t>
            </a:r>
            <a:r>
              <a:rPr lang="en-US" sz="1600" dirty="0">
                <a:latin typeface="Times New Roman" pitchFamily="18" charset="0"/>
                <a:cs typeface="Times New Roman" pitchFamily="18" charset="0"/>
              </a:rPr>
              <a:t>, E., </a:t>
            </a:r>
            <a:r>
              <a:rPr lang="en-US" sz="1600" dirty="0" err="1">
                <a:latin typeface="Times New Roman" pitchFamily="18" charset="0"/>
                <a:cs typeface="Times New Roman" pitchFamily="18" charset="0"/>
              </a:rPr>
              <a:t>Cisar</a:t>
            </a:r>
            <a:r>
              <a:rPr lang="en-US" sz="1600" dirty="0">
                <a:latin typeface="Times New Roman" pitchFamily="18" charset="0"/>
                <a:cs typeface="Times New Roman" pitchFamily="18" charset="0"/>
              </a:rPr>
              <a:t>, N, &amp; Pipe, T., (2008). Creating a </a:t>
            </a:r>
            <a:r>
              <a:rPr lang="en-US" sz="1600" dirty="0" smtClean="0">
                <a:latin typeface="Times New Roman" pitchFamily="18" charset="0"/>
                <a:cs typeface="Times New Roman" pitchFamily="18" charset="0"/>
              </a:rPr>
              <a:t>healing environment: An</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innovative</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educational approach </a:t>
            </a:r>
            <a:r>
              <a:rPr lang="en-US" sz="1600" dirty="0">
                <a:latin typeface="Times New Roman" pitchFamily="18" charset="0"/>
                <a:cs typeface="Times New Roman" pitchFamily="18" charset="0"/>
              </a:rPr>
              <a:t>for </a:t>
            </a:r>
            <a:r>
              <a:rPr lang="en-US" sz="1600" dirty="0" smtClean="0">
                <a:latin typeface="Times New Roman" pitchFamily="18" charset="0"/>
                <a:cs typeface="Times New Roman" pitchFamily="18" charset="0"/>
              </a:rPr>
              <a:t>adopting </a:t>
            </a:r>
            <a:r>
              <a:rPr lang="en-US" sz="1600" dirty="0">
                <a:latin typeface="Times New Roman" pitchFamily="18" charset="0"/>
                <a:cs typeface="Times New Roman" pitchFamily="18" charset="0"/>
              </a:rPr>
              <a:t>Jean </a:t>
            </a:r>
            <a:r>
              <a:rPr lang="en-US" sz="1600" dirty="0" smtClean="0">
                <a:latin typeface="Times New Roman" pitchFamily="18" charset="0"/>
                <a:cs typeface="Times New Roman" pitchFamily="18" charset="0"/>
              </a:rPr>
              <a:t>Watson’s theory of human caring</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Administration Quarterly</a:t>
            </a:r>
            <a:r>
              <a:rPr lang="en-US" sz="1600" dirty="0" smtClean="0">
                <a:latin typeface="Times New Roman" pitchFamily="18" charset="0"/>
                <a:cs typeface="Times New Roman" pitchFamily="18" charset="0"/>
              </a:rPr>
              <a:t>, 32(2), 126-132.</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Chitty, K. K., &amp; Black</a:t>
            </a:r>
            <a:r>
              <a:rPr lang="en-US" sz="1600" dirty="0">
                <a:latin typeface="Times New Roman" pitchFamily="18" charset="0"/>
                <a:cs typeface="Times New Roman" pitchFamily="18" charset="0"/>
              </a:rPr>
              <a:t>, B</a:t>
            </a:r>
            <a:r>
              <a:rPr lang="en-US" sz="1600" dirty="0" smtClean="0">
                <a:latin typeface="Times New Roman" pitchFamily="18" charset="0"/>
                <a:cs typeface="Times New Roman" pitchFamily="18" charset="0"/>
              </a:rPr>
              <a:t>. P. (</a:t>
            </a:r>
            <a:r>
              <a:rPr lang="en-US" sz="1600" dirty="0">
                <a:latin typeface="Times New Roman" pitchFamily="18" charset="0"/>
                <a:cs typeface="Times New Roman" pitchFamily="18" charset="0"/>
              </a:rPr>
              <a:t>2011</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Professional </a:t>
            </a:r>
            <a:r>
              <a:rPr lang="en-US" sz="1600" i="1" dirty="0">
                <a:latin typeface="Times New Roman" pitchFamily="18" charset="0"/>
                <a:cs typeface="Times New Roman" pitchFamily="18" charset="0"/>
              </a:rPr>
              <a:t>Nursing: Concepts </a:t>
            </a:r>
            <a:r>
              <a:rPr lang="en-US" sz="1600" i="1" dirty="0" smtClean="0">
                <a:latin typeface="Times New Roman" pitchFamily="18" charset="0"/>
                <a:cs typeface="Times New Roman" pitchFamily="18" charset="0"/>
              </a:rPr>
              <a:t>and Challenges</a:t>
            </a:r>
            <a:r>
              <a:rPr lang="en-US" sz="1600" dirty="0" smtClean="0">
                <a:latin typeface="Times New Roman" pitchFamily="18" charset="0"/>
                <a:cs typeface="Times New Roman" pitchFamily="18" charset="0"/>
              </a:rPr>
              <a:t>. Maryland</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Heights</a:t>
            </a:r>
            <a:r>
              <a:rPr lang="en-US" sz="1600" dirty="0">
                <a:latin typeface="Times New Roman" pitchFamily="18" charset="0"/>
                <a:cs typeface="Times New Roman" pitchFamily="18" charset="0"/>
              </a:rPr>
              <a:t>, MO: </a:t>
            </a:r>
            <a:r>
              <a:rPr lang="en-US" sz="1600" dirty="0" smtClean="0">
                <a:latin typeface="Times New Roman" pitchFamily="18" charset="0"/>
                <a:cs typeface="Times New Roman" pitchFamily="18" charset="0"/>
              </a:rPr>
              <a:t>Saunders Elsevier.</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Fights, </a:t>
            </a:r>
            <a:r>
              <a:rPr lang="en-US" sz="1600" dirty="0" smtClean="0">
                <a:latin typeface="Times New Roman" pitchFamily="18" charset="0"/>
                <a:cs typeface="Times New Roman" pitchFamily="18" charset="0"/>
              </a:rPr>
              <a:t>S. (2010). Commitment. Compassion. Connection. </a:t>
            </a:r>
            <a:r>
              <a:rPr lang="en-US" sz="1600" i="1" dirty="0" err="1" smtClean="0">
                <a:latin typeface="Times New Roman" pitchFamily="18" charset="0"/>
                <a:cs typeface="Times New Roman" pitchFamily="18" charset="0"/>
              </a:rPr>
              <a:t>MedSurg</a:t>
            </a:r>
            <a:r>
              <a:rPr lang="en-US" sz="1600" i="1" dirty="0" smtClean="0">
                <a:latin typeface="Times New Roman" pitchFamily="18" charset="0"/>
                <a:cs typeface="Times New Roman" pitchFamily="18" charset="0"/>
              </a:rPr>
              <a:t> Nursing, </a:t>
            </a:r>
            <a:r>
              <a:rPr lang="en-US" sz="1600" dirty="0" smtClean="0">
                <a:latin typeface="Times New Roman" pitchFamily="18" charset="0"/>
                <a:cs typeface="Times New Roman" pitchFamily="18" charset="0"/>
              </a:rPr>
              <a:t>19(6), 113-115.</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Oakland University. (2010). Envision conference: Speakers. </a:t>
            </a:r>
            <a:r>
              <a:rPr lang="en-US" sz="1600" dirty="0">
                <a:latin typeface="Times New Roman" pitchFamily="18" charset="0"/>
                <a:cs typeface="Times New Roman" pitchFamily="18" charset="0"/>
              </a:rPr>
              <a:t>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://www.oakland.edu/?id=9027&amp;sid=245</a:t>
            </a:r>
          </a:p>
          <a:p>
            <a:pPr marL="0" indent="0">
              <a:spcBef>
                <a:spcPts val="0"/>
              </a:spcBef>
              <a:buNone/>
              <a:tabLst>
                <a:tab pos="393700" algn="l"/>
              </a:tabLst>
            </a:pPr>
            <a:endParaRPr lang="en-US" sz="1600" dirty="0">
              <a:latin typeface="Times New Roman" pitchFamily="18" charset="0"/>
              <a:ea typeface="Tahoma" pitchFamily="34" charset="0"/>
              <a:cs typeface="Times New Roman" pitchFamily="18" charset="0"/>
            </a:endParaRPr>
          </a:p>
          <a:p>
            <a:pPr marL="0" indent="0">
              <a:spcBef>
                <a:spcPts val="0"/>
              </a:spcBef>
              <a:buNone/>
              <a:tabLst>
                <a:tab pos="393700" algn="l"/>
              </a:tabLst>
            </a:pPr>
            <a:r>
              <a:rPr lang="en-US" sz="1600" dirty="0" smtClean="0">
                <a:latin typeface="Times New Roman" pitchFamily="18" charset="0"/>
                <a:cs typeface="Times New Roman" pitchFamily="18" charset="0"/>
              </a:rPr>
              <a:t>Thomas</a:t>
            </a:r>
            <a:r>
              <a:rPr lang="en-US" sz="1600" dirty="0">
                <a:latin typeface="Times New Roman" pitchFamily="18" charset="0"/>
                <a:cs typeface="Times New Roman" pitchFamily="18" charset="0"/>
              </a:rPr>
              <a:t>, E. (2008). Nurse </a:t>
            </a:r>
            <a:r>
              <a:rPr lang="en-US" sz="1600" dirty="0" smtClean="0">
                <a:latin typeface="Times New Roman" pitchFamily="18" charset="0"/>
                <a:cs typeface="Times New Roman" pitchFamily="18" charset="0"/>
              </a:rPr>
              <a:t>recruitment </a:t>
            </a:r>
            <a:r>
              <a:rPr lang="en-US" sz="1600" dirty="0">
                <a:latin typeface="Times New Roman" pitchFamily="18" charset="0"/>
                <a:cs typeface="Times New Roman" pitchFamily="18" charset="0"/>
              </a:rPr>
              <a:t>and </a:t>
            </a:r>
            <a:r>
              <a:rPr lang="en-US" sz="1600" dirty="0" smtClean="0">
                <a:latin typeface="Times New Roman" pitchFamily="18" charset="0"/>
                <a:cs typeface="Times New Roman" pitchFamily="18" charset="0"/>
              </a:rPr>
              <a:t>retention</a:t>
            </a:r>
            <a:r>
              <a:rPr lang="en-US" sz="1600" dirty="0">
                <a:latin typeface="Times New Roman" pitchFamily="18" charset="0"/>
                <a:cs typeface="Times New Roman" pitchFamily="18" charset="0"/>
              </a:rPr>
              <a:t>: Great </a:t>
            </a:r>
            <a:r>
              <a:rPr lang="en-US" sz="1600" dirty="0" smtClean="0">
                <a:latin typeface="Times New Roman" pitchFamily="18" charset="0"/>
                <a:cs typeface="Times New Roman" pitchFamily="18" charset="0"/>
              </a:rPr>
              <a:t>nurses doing great things</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Med-</a:t>
            </a:r>
            <a:r>
              <a:rPr lang="en-US" sz="1600" i="1" dirty="0" err="1" smtClean="0">
                <a:latin typeface="Times New Roman" pitchFamily="18" charset="0"/>
                <a:cs typeface="Times New Roman" pitchFamily="18" charset="0"/>
              </a:rPr>
              <a:t>Surg</a:t>
            </a:r>
            <a:endParaRPr lang="en-US" sz="1600" i="1" dirty="0">
              <a:latin typeface="Times New Roman" pitchFamily="18" charset="0"/>
              <a:cs typeface="Times New Roman" pitchFamily="18" charset="0"/>
            </a:endParaRPr>
          </a:p>
          <a:p>
            <a:pPr marL="0" indent="0">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Matters</a:t>
            </a:r>
            <a:r>
              <a:rPr lang="en-US" sz="1600" i="1" dirty="0">
                <a:latin typeface="Times New Roman" pitchFamily="18" charset="0"/>
                <a:cs typeface="Times New Roman" pitchFamily="18" charset="0"/>
              </a:rPr>
              <a:t>, 17</a:t>
            </a:r>
            <a:r>
              <a:rPr lang="en-US" sz="1600" dirty="0">
                <a:latin typeface="Times New Roman" pitchFamily="18" charset="0"/>
                <a:cs typeface="Times New Roman" pitchFamily="18" charset="0"/>
              </a:rPr>
              <a:t>(4), 18. Retrieved </a:t>
            </a:r>
            <a:r>
              <a:rPr lang="en-US" sz="1600" dirty="0" smtClean="0">
                <a:latin typeface="Times New Roman" pitchFamily="18" charset="0"/>
                <a:cs typeface="Times New Roman" pitchFamily="18" charset="0"/>
              </a:rPr>
              <a:t>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606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 (cont.)</a:t>
            </a:r>
          </a:p>
        </p:txBody>
      </p:sp>
      <p:sp>
        <p:nvSpPr>
          <p:cNvPr id="15363" name="Content Placeholder 2"/>
          <p:cNvSpPr>
            <a:spLocks noGrp="1"/>
          </p:cNvSpPr>
          <p:nvPr>
            <p:ph idx="1"/>
          </p:nvPr>
        </p:nvSpPr>
        <p:spPr>
          <a:xfrm>
            <a:off x="457200" y="1600200"/>
            <a:ext cx="8229600" cy="4953000"/>
          </a:xfrm>
        </p:spPr>
        <p:txBody>
          <a:bodyPr/>
          <a:lstStyle/>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Transpersonal Caring and the Caring Moment Defined. (</a:t>
            </a:r>
            <a:r>
              <a:rPr lang="en-US" sz="1600" dirty="0" err="1">
                <a:latin typeface="Times New Roman" pitchFamily="18" charset="0"/>
                <a:cs typeface="Times New Roman" pitchFamily="18" charset="0"/>
              </a:rPr>
              <a:t>n.d.</a:t>
            </a:r>
            <a:r>
              <a:rPr lang="en-US" sz="1600" dirty="0">
                <a:latin typeface="Times New Roman" pitchFamily="18" charset="0"/>
                <a:cs typeface="Times New Roman" pitchFamily="18" charset="0"/>
              </a:rPr>
              <a:t>). Retrieved July 18, 2011,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www.ucdenver.edu/academics/colleges/nursing/caring/humancaring/Pages/Transperso</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alCaringandtheCaringMomentDefined</a:t>
            </a:r>
            <a:endParaRPr lang="en-US" sz="1600" dirty="0" smtClean="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University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Colorado Denver</a:t>
            </a:r>
            <a:r>
              <a:rPr lang="en-US" sz="1600" dirty="0">
                <a:latin typeface="Times New Roman" pitchFamily="18" charset="0"/>
                <a:cs typeface="Times New Roman" pitchFamily="18" charset="0"/>
              </a:rPr>
              <a:t>. (2008). </a:t>
            </a:r>
            <a:r>
              <a:rPr lang="en-US" sz="1600" dirty="0" smtClean="0">
                <a:latin typeface="Times New Roman" pitchFamily="18" charset="0"/>
                <a:cs typeface="Times New Roman" pitchFamily="18" charset="0"/>
              </a:rPr>
              <a:t>Caring: About </a:t>
            </a:r>
            <a:r>
              <a:rPr lang="en-US" sz="1600" dirty="0">
                <a:latin typeface="Times New Roman" pitchFamily="18" charset="0"/>
                <a:cs typeface="Times New Roman" pitchFamily="18" charset="0"/>
              </a:rPr>
              <a:t>Dr. Jean Watson. </a:t>
            </a:r>
            <a:r>
              <a:rPr lang="en-US" sz="1600" dirty="0" smtClean="0">
                <a:latin typeface="Times New Roman" pitchFamily="18" charset="0"/>
                <a:cs typeface="Times New Roman" pitchFamily="18" charset="0"/>
              </a:rPr>
              <a:t>Retrieved 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www.ucdenver.edu/academics/colleges/nursing/caring/Pages/DrJeanWatson.aspx</a:t>
            </a: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Wade, G. &amp; Kasper, N., (2006). Nursing </a:t>
            </a:r>
            <a:r>
              <a:rPr lang="en-US" sz="1600" dirty="0" smtClean="0">
                <a:latin typeface="Times New Roman" pitchFamily="18" charset="0"/>
                <a:cs typeface="Times New Roman" pitchFamily="18" charset="0"/>
              </a:rPr>
              <a:t>students</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perceptions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instructor caring: An instrument</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based </a:t>
            </a:r>
            <a:r>
              <a:rPr lang="en-US" sz="1600" dirty="0">
                <a:latin typeface="Times New Roman" pitchFamily="18" charset="0"/>
                <a:cs typeface="Times New Roman" pitchFamily="18" charset="0"/>
              </a:rPr>
              <a:t>on W</a:t>
            </a:r>
            <a:r>
              <a:rPr lang="en-US" sz="1600" dirty="0" smtClean="0">
                <a:latin typeface="Times New Roman" pitchFamily="18" charset="0"/>
                <a:cs typeface="Times New Roman" pitchFamily="18" charset="0"/>
              </a:rPr>
              <a:t>atson’s theory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transpersonal caring</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Journal </a:t>
            </a:r>
            <a:r>
              <a:rPr lang="en-US" sz="1600" i="1" dirty="0" smtClean="0">
                <a:latin typeface="Times New Roman" pitchFamily="18" charset="0"/>
                <a:cs typeface="Times New Roman" pitchFamily="18" charset="0"/>
              </a:rPr>
              <a:t>of Nursing </a:t>
            </a:r>
            <a:r>
              <a:rPr lang="en-US" sz="1600" i="1" dirty="0">
                <a:latin typeface="Times New Roman" pitchFamily="18" charset="0"/>
                <a:cs typeface="Times New Roman" pitchFamily="18" charset="0"/>
              </a:rPr>
              <a:t>Education, 45</a:t>
            </a:r>
            <a:r>
              <a:rPr lang="en-US" sz="1600" dirty="0">
                <a:latin typeface="Times New Roman" pitchFamily="18" charset="0"/>
                <a:cs typeface="Times New Roman" pitchFamily="18" charset="0"/>
              </a:rPr>
              <a:t>(5), </a:t>
            </a:r>
            <a:r>
              <a:rPr lang="en-US" sz="1600" dirty="0" smtClean="0">
                <a:latin typeface="Times New Roman" pitchFamily="18" charset="0"/>
                <a:cs typeface="Times New Roman" pitchFamily="18" charset="0"/>
              </a:rPr>
              <a:t>162</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168</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Watson, J. (2006). Caring theory as an ethical guide to administrative and </a:t>
            </a:r>
            <a:r>
              <a:rPr lang="en-US" sz="1600" dirty="0" smtClean="0">
                <a:latin typeface="Times New Roman" pitchFamily="18" charset="0"/>
                <a:cs typeface="Times New Roman" pitchFamily="18" charset="0"/>
              </a:rPr>
              <a:t>clinical practices.</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 </a:t>
            </a:r>
            <a:r>
              <a:rPr lang="en-US" sz="1600" i="1" dirty="0">
                <a:latin typeface="Times New Roman" pitchFamily="18" charset="0"/>
                <a:cs typeface="Times New Roman" pitchFamily="18" charset="0"/>
              </a:rPr>
              <a:t>Administration Quarterly</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30</a:t>
            </a:r>
            <a:r>
              <a:rPr lang="en-US" sz="1600" dirty="0">
                <a:latin typeface="Times New Roman" pitchFamily="18" charset="0"/>
                <a:cs typeface="Times New Roman" pitchFamily="18" charset="0"/>
              </a:rPr>
              <a:t>(1). 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journals.lww.com/naqjournal/Abstract/2006/01000/Caring_Theory_as_n_Ethical_Gui</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e_to.8.aspx</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err="1">
                <a:latin typeface="Times New Roman" pitchFamily="18" charset="0"/>
                <a:cs typeface="Times New Roman" pitchFamily="18" charset="0"/>
              </a:rPr>
              <a:t>WordPress</a:t>
            </a:r>
            <a:r>
              <a:rPr lang="en-US" sz="1600" dirty="0">
                <a:latin typeface="Times New Roman" pitchFamily="18" charset="0"/>
                <a:cs typeface="Times New Roman" pitchFamily="18" charset="0"/>
              </a:rPr>
              <a:t> and </a:t>
            </a:r>
            <a:r>
              <a:rPr lang="en-US" sz="1600" dirty="0" err="1">
                <a:latin typeface="Times New Roman" pitchFamily="18" charset="0"/>
                <a:cs typeface="Times New Roman" pitchFamily="18" charset="0"/>
              </a:rPr>
              <a:t>Atahuapla</a:t>
            </a:r>
            <a:r>
              <a:rPr lang="en-US" sz="1600" dirty="0">
                <a:latin typeface="Times New Roman" pitchFamily="18" charset="0"/>
                <a:cs typeface="Times New Roman" pitchFamily="18" charset="0"/>
              </a:rPr>
              <a:t>. (2011). Jean Watson nursing theory: Philosophy </a:t>
            </a:r>
            <a:r>
              <a:rPr lang="en-US" sz="1600" dirty="0" smtClean="0">
                <a:latin typeface="Times New Roman" pitchFamily="18" charset="0"/>
                <a:cs typeface="Times New Roman" pitchFamily="18" charset="0"/>
              </a:rPr>
              <a:t>and science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caring.</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a:t>
            </a:r>
            <a:r>
              <a:rPr lang="en-US" sz="1600" dirty="0">
                <a:latin typeface="Times New Roman" pitchFamily="18" charset="0"/>
                <a:cs typeface="Times New Roman" pitchFamily="18" charset="0"/>
              </a:rPr>
              <a:t>from http://</a:t>
            </a:r>
            <a:r>
              <a:rPr lang="en-US" sz="1600" dirty="0" smtClean="0">
                <a:latin typeface="Times New Roman" pitchFamily="18" charset="0"/>
                <a:cs typeface="Times New Roman" pitchFamily="18" charset="0"/>
              </a:rPr>
              <a:t>nursinglibrary.info/nursingtheories/jean-watson-nursing-theory</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philosopy</a:t>
            </a:r>
            <a:r>
              <a:rPr lang="en-US" sz="1600" dirty="0" smtClean="0">
                <a:latin typeface="Times New Roman" pitchFamily="18" charset="0"/>
                <a:cs typeface="Times New Roman" pitchFamily="18" charset="0"/>
              </a:rPr>
              <a:t>-and-science-of-caring</a:t>
            </a:r>
            <a:r>
              <a:rPr lang="en-US" sz="1600" dirty="0">
                <a:latin typeface="Times New Roman" pitchFamily="18" charset="0"/>
                <a:cs typeface="Times New Roman" pitchFamily="18" charset="0"/>
              </a:rPr>
              <a:t>/</a:t>
            </a: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2873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a:xfrm rot="21600000">
            <a:off x="457200" y="1600200"/>
            <a:ext cx="5562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Born and raised in Southern West Virginia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1964 –  BSN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1966 –  MS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1973 –  PhD from University of Colorado (Chitty &amp; Black, 2011)</a:t>
            </a:r>
          </a:p>
          <a:p>
            <a:pPr eaLnBrk="1" hangingPunct="1">
              <a:lnSpc>
                <a:spcPct val="90000"/>
              </a:lnSpc>
              <a:spcBef>
                <a:spcPts val="0"/>
              </a:spcBef>
            </a:pPr>
            <a:r>
              <a:rPr lang="en-US" sz="2400" dirty="0">
                <a:latin typeface="Times New Roman" pitchFamily="18" charset="0"/>
                <a:cs typeface="Times New Roman" pitchFamily="18" charset="0"/>
              </a:rPr>
              <a:t>1979 –  Published her first book, </a:t>
            </a:r>
            <a:r>
              <a:rPr lang="en-US" sz="2400" i="1" dirty="0">
                <a:latin typeface="Times New Roman" pitchFamily="18" charset="0"/>
                <a:cs typeface="Times New Roman" pitchFamily="18" charset="0"/>
              </a:rPr>
              <a:t>The Philosophy and Science of Caring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http://www.ucdenver.edu/academics/colleges/nursing/caring/PublishingImages/j_wats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542069"/>
            <a:ext cx="2676525" cy="402053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019801" y="5257800"/>
            <a:ext cx="2819399"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(University of Colorado Denver,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1986 </a:t>
            </a:r>
            <a:r>
              <a:rPr lang="en-US" sz="2400" dirty="0">
                <a:latin typeface="Times New Roman" pitchFamily="18" charset="0"/>
                <a:cs typeface="Times New Roman" pitchFamily="18" charset="0"/>
              </a:rPr>
              <a:t>– Founder of the Center for Human Caring at the University of </a:t>
            </a:r>
            <a:r>
              <a:rPr lang="en-US" sz="2400" dirty="0" smtClean="0">
                <a:latin typeface="Times New Roman" pitchFamily="18" charset="0"/>
                <a:cs typeface="Times New Roman" pitchFamily="18" charset="0"/>
              </a:rPr>
              <a:t>Colorado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p>
          <a:p>
            <a:pPr eaLnBrk="1" hangingPunct="1">
              <a:lnSpc>
                <a:spcPct val="90000"/>
              </a:lnSpc>
              <a:spcBef>
                <a:spcPts val="0"/>
              </a:spcBef>
            </a:pPr>
            <a:r>
              <a:rPr lang="en-US" sz="2400" dirty="0" smtClean="0">
                <a:latin typeface="Times New Roman" pitchFamily="18" charset="0"/>
                <a:cs typeface="Times New Roman" pitchFamily="18" charset="0"/>
              </a:rPr>
              <a:t>1988 – Published </a:t>
            </a:r>
            <a:r>
              <a:rPr lang="en-US" sz="2400" i="1" dirty="0" smtClean="0">
                <a:latin typeface="Times New Roman" pitchFamily="18" charset="0"/>
                <a:cs typeface="Times New Roman" pitchFamily="18" charset="0"/>
              </a:rPr>
              <a:t>Nursing: Human Science and Human Care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r>
              <a:rPr lang="en-US" sz="2400" b="1" dirty="0" smtClean="0">
                <a:solidFill>
                  <a:srgbClr val="FF0000"/>
                </a:solidFill>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2008 </a:t>
            </a:r>
            <a:r>
              <a:rPr lang="en-US" sz="2400" dirty="0">
                <a:latin typeface="Times New Roman" pitchFamily="18" charset="0"/>
                <a:cs typeface="Times New Roman" pitchFamily="18" charset="0"/>
              </a:rPr>
              <a:t>–  Founder and Director of Watson Caring Science Institute, a non-profit </a:t>
            </a:r>
            <a:r>
              <a:rPr lang="en-US" sz="2400" dirty="0" smtClean="0">
                <a:latin typeface="Times New Roman" pitchFamily="18" charset="0"/>
                <a:cs typeface="Times New Roman" pitchFamily="18" charset="0"/>
              </a:rPr>
              <a:t>foundation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a:latin typeface="Times New Roman" pitchFamily="18" charset="0"/>
                <a:cs typeface="Times New Roman" pitchFamily="18" charset="0"/>
              </a:rPr>
              <a:t>Currently –  Professor of Nursing and Chair in Caring Science at the University of Colorado </a:t>
            </a:r>
            <a:r>
              <a:rPr lang="en-US" sz="2400" dirty="0" smtClean="0">
                <a:latin typeface="Times New Roman" pitchFamily="18" charset="0"/>
                <a:cs typeface="Times New Roman" pitchFamily="18" charset="0"/>
              </a:rPr>
              <a:t>Denver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marL="0" indent="0" eaLnBrk="1" hangingPunct="1">
              <a:lnSpc>
                <a:spcPct val="90000"/>
              </a:lnSpc>
              <a:buNone/>
            </a:pP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3496" y="4724400"/>
            <a:ext cx="3022504"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9209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Development of Theory</a:t>
            </a:r>
          </a:p>
        </p:txBody>
      </p:sp>
      <p:sp>
        <p:nvSpPr>
          <p:cNvPr id="15363" name="Content Placeholder 2"/>
          <p:cNvSpPr>
            <a:spLocks noGrp="1"/>
          </p:cNvSpPr>
          <p:nvPr>
            <p:ph idx="1"/>
          </p:nvPr>
        </p:nvSpPr>
        <p:spPr>
          <a:xfrm>
            <a:off x="457200" y="1600200"/>
            <a:ext cx="8229600" cy="5105400"/>
          </a:xfrm>
        </p:spPr>
        <p:txBody>
          <a:bodyPr/>
          <a:lstStyle/>
          <a:p>
            <a:pPr eaLnBrk="1" hangingPunct="1">
              <a:lnSpc>
                <a:spcPct val="90000"/>
              </a:lnSpc>
            </a:pPr>
            <a:r>
              <a:rPr lang="en-US" sz="2400" dirty="0" smtClean="0">
                <a:latin typeface="Times New Roman" pitchFamily="18" charset="0"/>
                <a:cs typeface="Times New Roman" pitchFamily="18" charset="0"/>
              </a:rPr>
              <a:t>Watson’s philosophy is based around a humanistic value system </a:t>
            </a:r>
            <a:r>
              <a:rPr lang="en-US" sz="2400" b="1" dirty="0" smtClean="0">
                <a:solidFill>
                  <a:srgbClr val="FF0000"/>
                </a:solidFill>
                <a:latin typeface="Times New Roman" pitchFamily="18" charset="0"/>
                <a:cs typeface="Times New Roman" pitchFamily="18" charset="0"/>
              </a:rPr>
              <a:t>(Madeline-need in-text citation).</a:t>
            </a:r>
            <a:endParaRPr lang="en-US" sz="2400" dirty="0" smtClean="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Watson based her </a:t>
            </a:r>
            <a:r>
              <a:rPr lang="en-US" sz="2400" dirty="0">
                <a:latin typeface="Times New Roman" pitchFamily="18" charset="0"/>
                <a:cs typeface="Times New Roman" pitchFamily="18" charset="0"/>
              </a:rPr>
              <a:t>theories on 2 ideas:</a:t>
            </a:r>
          </a:p>
          <a:p>
            <a:pPr lvl="1" eaLnBrk="1" hangingPunct="1">
              <a:lnSpc>
                <a:spcPct val="90000"/>
              </a:lnSpc>
            </a:pPr>
            <a:r>
              <a:rPr lang="en-US" sz="2000" dirty="0">
                <a:latin typeface="Times New Roman" pitchFamily="18" charset="0"/>
                <a:cs typeface="Times New Roman" pitchFamily="18" charset="0"/>
              </a:rPr>
              <a:t>Nurses need a solid liberal background</a:t>
            </a:r>
          </a:p>
          <a:p>
            <a:pPr lvl="1" eaLnBrk="1" hangingPunct="1">
              <a:lnSpc>
                <a:spcPct val="90000"/>
              </a:lnSpc>
            </a:pPr>
            <a:r>
              <a:rPr lang="en-US" sz="2000" dirty="0">
                <a:latin typeface="Times New Roman" pitchFamily="18" charset="0"/>
                <a:cs typeface="Times New Roman" pitchFamily="18" charset="0"/>
              </a:rPr>
              <a:t>Philosophy and </a:t>
            </a:r>
            <a:r>
              <a:rPr lang="en-US" sz="2000" dirty="0" smtClean="0">
                <a:latin typeface="Times New Roman" pitchFamily="18" charset="0"/>
                <a:cs typeface="Times New Roman" pitchFamily="18" charset="0"/>
              </a:rPr>
              <a:t>a value </a:t>
            </a:r>
            <a:r>
              <a:rPr lang="en-US" sz="2000" dirty="0">
                <a:latin typeface="Times New Roman" pitchFamily="18" charset="0"/>
                <a:cs typeface="Times New Roman" pitchFamily="18" charset="0"/>
              </a:rPr>
              <a:t>system create a </a:t>
            </a:r>
            <a:r>
              <a:rPr lang="en-US" sz="2000" dirty="0" smtClean="0">
                <a:latin typeface="Times New Roman" pitchFamily="18" charset="0"/>
                <a:cs typeface="Times New Roman" pitchFamily="18" charset="0"/>
              </a:rPr>
              <a:t>foundation </a:t>
            </a:r>
            <a:r>
              <a:rPr lang="en-US" sz="2000" dirty="0">
                <a:latin typeface="Times New Roman" pitchFamily="18" charset="0"/>
                <a:cs typeface="Times New Roman" pitchFamily="18" charset="0"/>
              </a:rPr>
              <a:t>for the science of caring </a:t>
            </a:r>
            <a:endParaRPr lang="en-US" sz="2400" dirty="0" smtClean="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She emphasizes that </a:t>
            </a:r>
            <a:r>
              <a:rPr lang="en-US" sz="2400" dirty="0">
                <a:latin typeface="Times New Roman" pitchFamily="18" charset="0"/>
                <a:cs typeface="Times New Roman" pitchFamily="18" charset="0"/>
              </a:rPr>
              <a:t>caring should be the highest focus of nursing as it is the largest part of the </a:t>
            </a:r>
            <a:r>
              <a:rPr lang="en-US" sz="2400" dirty="0" smtClean="0">
                <a:latin typeface="Times New Roman" pitchFamily="18" charset="0"/>
                <a:cs typeface="Times New Roman" pitchFamily="18" charset="0"/>
              </a:rPr>
              <a:t>career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endParaRPr lang="en-US" sz="24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(2006) believes that “a </a:t>
            </a:r>
            <a:r>
              <a:rPr lang="en-US" sz="2000" dirty="0">
                <a:latin typeface="Times New Roman" pitchFamily="18" charset="0"/>
                <a:cs typeface="Times New Roman" pitchFamily="18" charset="0"/>
              </a:rPr>
              <a:t>shift </a:t>
            </a:r>
            <a:r>
              <a:rPr lang="en-US" sz="2000" dirty="0" smtClean="0">
                <a:latin typeface="Times New Roman" pitchFamily="18" charset="0"/>
                <a:cs typeface="Times New Roman" pitchFamily="18" charset="0"/>
              </a:rPr>
              <a:t>towards </a:t>
            </a:r>
            <a:r>
              <a:rPr lang="en-US" sz="2000" dirty="0">
                <a:latin typeface="Times New Roman" pitchFamily="18" charset="0"/>
                <a:cs typeface="Times New Roman" pitchFamily="18" charset="0"/>
              </a:rPr>
              <a:t>human caring values and an ethic of authentic healing relationships is required as systems now have to value human resources and life purposes, inner meanings, and processes for workers and patients alike, not just economics </a:t>
            </a:r>
            <a:r>
              <a:rPr lang="en-US" sz="2000" dirty="0" smtClean="0">
                <a:latin typeface="Times New Roman" pitchFamily="18" charset="0"/>
                <a:cs typeface="Times New Roman" pitchFamily="18" charset="0"/>
              </a:rPr>
              <a:t>alone.”  </a:t>
            </a:r>
            <a:endParaRPr lang="en-US" sz="20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a:t>
            </a:r>
            <a:r>
              <a:rPr lang="en-US" sz="2000" dirty="0">
                <a:latin typeface="Times New Roman" pitchFamily="18" charset="0"/>
                <a:cs typeface="Times New Roman" pitchFamily="18" charset="0"/>
              </a:rPr>
              <a:t>stresses that caring should not be coerced by technology advances that are incorporated in today’s </a:t>
            </a:r>
            <a:r>
              <a:rPr lang="en-US" sz="2000" dirty="0" smtClean="0">
                <a:latin typeface="Times New Roman" pitchFamily="18" charset="0"/>
                <a:cs typeface="Times New Roman" pitchFamily="18" charset="0"/>
              </a:rPr>
              <a:t>workplace </a:t>
            </a:r>
            <a:r>
              <a:rPr lang="en-US" sz="2000" b="1" dirty="0" smtClean="0">
                <a:solidFill>
                  <a:srgbClr val="FF0000"/>
                </a:solidFill>
                <a:latin typeface="Times New Roman" pitchFamily="18" charset="0"/>
                <a:cs typeface="Times New Roman" pitchFamily="18" charset="0"/>
              </a:rPr>
              <a:t>(Madeline-need in-text citation).</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1076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a:t>
            </a:r>
            <a:r>
              <a:rPr lang="en-US" sz="2400" dirty="0" smtClean="0">
                <a:latin typeface="Times New Roman" pitchFamily="18" charset="0"/>
                <a:ea typeface="Tahoma" pitchFamily="34" charset="0"/>
                <a:cs typeface="Times New Roman" pitchFamily="18" charset="0"/>
              </a:rPr>
              <a:t>Caring </a:t>
            </a:r>
            <a:r>
              <a:rPr lang="en-US" sz="2400" dirty="0">
                <a:latin typeface="Times New Roman" pitchFamily="18" charset="0"/>
                <a:ea typeface="Tahoma" pitchFamily="34" charset="0"/>
                <a:cs typeface="Times New Roman" pitchFamily="18" charset="0"/>
              </a:rPr>
              <a:t>science (Caring Theory, </a:t>
            </a:r>
            <a:r>
              <a:rPr lang="en-US" sz="2400" dirty="0" err="1">
                <a:latin typeface="Times New Roman" pitchFamily="18" charset="0"/>
                <a:ea typeface="Tahoma" pitchFamily="34" charset="0"/>
                <a:cs typeface="Times New Roman" pitchFamily="18" charset="0"/>
              </a:rPr>
              <a:t>n.d</a:t>
            </a:r>
            <a:r>
              <a:rPr lang="en-US" sz="2400" dirty="0" err="1" smtClean="0">
                <a:latin typeface="Times New Roman" pitchFamily="18" charset="0"/>
                <a:ea typeface="Tahoma" pitchFamily="34" charset="0"/>
                <a:cs typeface="Times New Roman" pitchFamily="18" charset="0"/>
              </a:rPr>
              <a:t>.</a:t>
            </a:r>
            <a:r>
              <a:rPr lang="en-US" sz="2400" dirty="0" smtClean="0">
                <a:latin typeface="Times New Roman" pitchFamily="18" charset="0"/>
                <a:ea typeface="Tahoma" pitchFamily="34" charset="0"/>
                <a:cs typeface="Times New Roman" pitchFamily="18" charset="0"/>
              </a:rPr>
              <a:t>)</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“Encompasses a humanitarian, human science orientation to human caring processes, phenomena and </a:t>
            </a:r>
            <a:r>
              <a:rPr lang="en-US" sz="2000" dirty="0" smtClean="0">
                <a:latin typeface="Times New Roman" pitchFamily="18" charset="0"/>
                <a:ea typeface="Tahoma" pitchFamily="34" charset="0"/>
                <a:cs typeface="Times New Roman" pitchFamily="18" charset="0"/>
              </a:rPr>
              <a:t>experiences</a:t>
            </a:r>
            <a:r>
              <a:rPr lang="en-US" sz="2000" dirty="0">
                <a:latin typeface="Times New Roman" pitchFamily="18" charset="0"/>
                <a:ea typeface="Tahoma" pitchFamily="34" charset="0"/>
                <a:cs typeface="Times New Roman" pitchFamily="18" charset="0"/>
              </a:rPr>
              <a:t>” </a:t>
            </a:r>
            <a:r>
              <a:rPr lang="en-US" sz="2000" dirty="0" smtClean="0">
                <a:latin typeface="Times New Roman" pitchFamily="18" charset="0"/>
                <a:ea typeface="Tahoma" pitchFamily="34" charset="0"/>
                <a:cs typeface="Times New Roman" pitchFamily="18" charset="0"/>
              </a:rPr>
              <a:t>(Caring </a:t>
            </a:r>
            <a:r>
              <a:rPr lang="en-US" sz="2000" dirty="0">
                <a:latin typeface="Times New Roman" pitchFamily="18" charset="0"/>
                <a:ea typeface="Tahoma" pitchFamily="34" charset="0"/>
                <a:cs typeface="Times New Roman" pitchFamily="18" charset="0"/>
              </a:rPr>
              <a:t>Theory</a:t>
            </a:r>
            <a:r>
              <a:rPr lang="en-US" sz="2000" dirty="0" smtClean="0">
                <a:latin typeface="Times New Roman" pitchFamily="18" charset="0"/>
                <a:ea typeface="Tahoma" pitchFamily="34" charset="0"/>
                <a:cs typeface="Times New Roman" pitchFamily="18" charset="0"/>
              </a:rPr>
              <a:t>, </a:t>
            </a:r>
            <a:r>
              <a:rPr lang="en-US" sz="2000" dirty="0" err="1" smtClean="0">
                <a:latin typeface="Times New Roman" pitchFamily="18" charset="0"/>
                <a:ea typeface="Tahoma" pitchFamily="34" charset="0"/>
                <a:cs typeface="Times New Roman" pitchFamily="18" charset="0"/>
              </a:rPr>
              <a:t>n.d.</a:t>
            </a:r>
            <a:r>
              <a:rPr lang="en-US" sz="2000" dirty="0" smtClean="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1).</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Includes arts, humanities, and </a:t>
            </a:r>
            <a:r>
              <a:rPr lang="en-US" sz="2000" dirty="0" smtClean="0">
                <a:latin typeface="Times New Roman" pitchFamily="18" charset="0"/>
                <a:ea typeface="Tahoma" pitchFamily="34" charset="0"/>
                <a:cs typeface="Times New Roman" pitchFamily="18" charset="0"/>
              </a:rPr>
              <a:t>science</a:t>
            </a:r>
          </a:p>
          <a:p>
            <a:pPr lvl="1">
              <a:spcBef>
                <a:spcPts val="0"/>
              </a:spcBef>
            </a:pPr>
            <a:r>
              <a:rPr lang="en-US" sz="2000" dirty="0" smtClean="0">
                <a:latin typeface="Times New Roman" pitchFamily="18" charset="0"/>
                <a:ea typeface="Tahoma" pitchFamily="34" charset="0"/>
                <a:cs typeface="Times New Roman" pitchFamily="18" charset="0"/>
              </a:rPr>
              <a:t>An </a:t>
            </a:r>
            <a:r>
              <a:rPr lang="en-US" sz="2000" dirty="0">
                <a:latin typeface="Times New Roman" pitchFamily="18" charset="0"/>
                <a:ea typeface="Tahoma" pitchFamily="34" charset="0"/>
                <a:cs typeface="Times New Roman" pitchFamily="18" charset="0"/>
              </a:rPr>
              <a:t>evolving new field with nursing and nursing science as its </a:t>
            </a:r>
            <a:r>
              <a:rPr lang="en-US" sz="2000" dirty="0" smtClean="0">
                <a:latin typeface="Times New Roman" pitchFamily="18" charset="0"/>
                <a:ea typeface="Tahoma" pitchFamily="34" charset="0"/>
                <a:cs typeface="Times New Roman" pitchFamily="18" charset="0"/>
              </a:rPr>
              <a:t>foundation</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Recently includes disciplines such as Women/Feminist studies, Education, Ecology, Peace studies, Philosophy/Ethics, </a:t>
            </a:r>
            <a:r>
              <a:rPr lang="en-US" sz="2000" dirty="0" smtClean="0">
                <a:latin typeface="Times New Roman" pitchFamily="18" charset="0"/>
                <a:ea typeface="Tahoma" pitchFamily="34" charset="0"/>
                <a:cs typeface="Times New Roman" pitchFamily="18" charset="0"/>
              </a:rPr>
              <a:t>and Arts &amp; Humanities</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650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Transpersonal </a:t>
            </a:r>
            <a:r>
              <a:rPr lang="en-US" sz="2400" dirty="0" smtClean="0">
                <a:latin typeface="Times New Roman" pitchFamily="18" charset="0"/>
                <a:ea typeface="Tahoma" pitchFamily="34" charset="0"/>
                <a:cs typeface="Times New Roman" pitchFamily="18" charset="0"/>
              </a:rPr>
              <a:t>caring </a:t>
            </a:r>
            <a:r>
              <a:rPr lang="en-US" sz="2400" dirty="0">
                <a:latin typeface="Times New Roman" pitchFamily="18" charset="0"/>
                <a:ea typeface="Tahoma" pitchFamily="34" charset="0"/>
                <a:cs typeface="Times New Roman" pitchFamily="18" charset="0"/>
              </a:rPr>
              <a:t>and the </a:t>
            </a:r>
            <a:r>
              <a:rPr lang="en-US" sz="2400" dirty="0" smtClean="0">
                <a:latin typeface="Times New Roman" pitchFamily="18" charset="0"/>
                <a:ea typeface="Tahoma" pitchFamily="34" charset="0"/>
                <a:cs typeface="Times New Roman" pitchFamily="18" charset="0"/>
              </a:rPr>
              <a:t>caring </a:t>
            </a:r>
            <a:r>
              <a:rPr lang="en-US" sz="2400" dirty="0" smtClean="0">
                <a:latin typeface="Times New Roman" pitchFamily="18" charset="0"/>
                <a:ea typeface="Tahoma" pitchFamily="34" charset="0"/>
                <a:cs typeface="Times New Roman" pitchFamily="18" charset="0"/>
              </a:rPr>
              <a:t>moment (Transpersonal Caring, </a:t>
            </a:r>
            <a:r>
              <a:rPr lang="en-US" sz="2400" dirty="0" err="1" smtClean="0">
                <a:latin typeface="Times New Roman" pitchFamily="18" charset="0"/>
                <a:ea typeface="Tahoma" pitchFamily="34" charset="0"/>
                <a:cs typeface="Times New Roman" pitchFamily="18" charset="0"/>
              </a:rPr>
              <a:t>n.d.</a:t>
            </a:r>
            <a:r>
              <a:rPr lang="en-US" sz="2400" dirty="0" smtClean="0">
                <a:latin typeface="Times New Roman" pitchFamily="18" charset="0"/>
                <a:ea typeface="Tahoma" pitchFamily="34" charset="0"/>
                <a:cs typeface="Times New Roman" pitchFamily="18" charset="0"/>
              </a:rPr>
              <a:t>)</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“Seeks to connect with and embrace the spirit or soul of the other through the processes of caring and healing and being in authentic relation” </a:t>
            </a:r>
            <a:r>
              <a:rPr lang="en-US" sz="2000" dirty="0">
                <a:latin typeface="Times New Roman" pitchFamily="18" charset="0"/>
                <a:ea typeface="Tahoma" pitchFamily="34" charset="0"/>
                <a:cs typeface="Times New Roman" pitchFamily="18" charset="0"/>
              </a:rPr>
              <a:t>(Transpersonal </a:t>
            </a:r>
            <a:r>
              <a:rPr lang="en-US" sz="2000" dirty="0" smtClean="0">
                <a:latin typeface="Times New Roman" pitchFamily="18" charset="0"/>
                <a:ea typeface="Tahoma" pitchFamily="34" charset="0"/>
                <a:cs typeface="Times New Roman" pitchFamily="18" charset="0"/>
              </a:rPr>
              <a:t>Caring</a:t>
            </a:r>
            <a:r>
              <a:rPr lang="en-US" sz="2000" dirty="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n.d.</a:t>
            </a:r>
            <a:r>
              <a:rPr lang="en-US" sz="2000" dirty="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1).</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A transpersonal nurse is able to sense the patient’s condition of being at the spirit level, or at the soul, when they enter their patient’s environment with the intent of being </a:t>
            </a:r>
            <a:r>
              <a:rPr lang="en-US" sz="2000" dirty="0" smtClean="0">
                <a:latin typeface="Times New Roman" pitchFamily="18" charset="0"/>
                <a:ea typeface="Tahoma" pitchFamily="34" charset="0"/>
                <a:cs typeface="Times New Roman" pitchFamily="18" charset="0"/>
              </a:rPr>
              <a:t>caring.</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Transpersonal nurses focus on caring, healing, and wholeness instead of on the </a:t>
            </a:r>
            <a:r>
              <a:rPr lang="en-US" sz="2000" dirty="0" smtClean="0">
                <a:latin typeface="Times New Roman" pitchFamily="18" charset="0"/>
                <a:ea typeface="Tahoma" pitchFamily="34" charset="0"/>
                <a:cs typeface="Times New Roman" pitchFamily="18" charset="0"/>
              </a:rPr>
              <a:t>disease.</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287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smtClean="0">
                <a:latin typeface="Times New Roman" pitchFamily="18" charset="0"/>
                <a:ea typeface="Tahoma" pitchFamily="34" charset="0"/>
                <a:cs typeface="Times New Roman" pitchFamily="18" charset="0"/>
              </a:rPr>
              <a:t>Watson’s 10 </a:t>
            </a:r>
            <a:r>
              <a:rPr lang="en-US" sz="2400" dirty="0" err="1" smtClean="0">
                <a:latin typeface="Times New Roman" pitchFamily="18" charset="0"/>
                <a:ea typeface="Tahoma" pitchFamily="34" charset="0"/>
                <a:cs typeface="Times New Roman" pitchFamily="18" charset="0"/>
              </a:rPr>
              <a:t>carative</a:t>
            </a:r>
            <a:r>
              <a:rPr lang="en-US" sz="2400" dirty="0" smtClean="0">
                <a:latin typeface="Times New Roman" pitchFamily="18" charset="0"/>
                <a:ea typeface="Tahoma" pitchFamily="34" charset="0"/>
                <a:cs typeface="Times New Roman" pitchFamily="18" charset="0"/>
              </a:rPr>
              <a:t> factors (Chitty &amp; Black, 2011)</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smtClean="0">
                <a:latin typeface="Times New Roman" pitchFamily="18" charset="0"/>
                <a:ea typeface="Tahoma" pitchFamily="34" charset="0"/>
                <a:cs typeface="Times New Roman" pitchFamily="18" charset="0"/>
              </a:rPr>
              <a:t>Formation of a humanistic-altruistic system of values</a:t>
            </a:r>
          </a:p>
          <a:p>
            <a:pPr lvl="1">
              <a:spcBef>
                <a:spcPts val="0"/>
              </a:spcBef>
            </a:pPr>
            <a:r>
              <a:rPr lang="en-US" sz="2000" dirty="0" smtClean="0">
                <a:latin typeface="Times New Roman" pitchFamily="18" charset="0"/>
                <a:ea typeface="Tahoma" pitchFamily="34" charset="0"/>
                <a:cs typeface="Times New Roman" pitchFamily="18" charset="0"/>
              </a:rPr>
              <a:t>Instillation of faith-hope</a:t>
            </a:r>
          </a:p>
          <a:p>
            <a:pPr lvl="1">
              <a:spcBef>
                <a:spcPts val="0"/>
              </a:spcBef>
            </a:pPr>
            <a:r>
              <a:rPr lang="en-US" sz="2000" dirty="0" smtClean="0">
                <a:latin typeface="Times New Roman" pitchFamily="18" charset="0"/>
                <a:ea typeface="Tahoma" pitchFamily="34" charset="0"/>
                <a:cs typeface="Times New Roman" pitchFamily="18" charset="0"/>
              </a:rPr>
              <a:t>Cultivation of sensitivity to one’s self and others</a:t>
            </a:r>
          </a:p>
          <a:p>
            <a:pPr lvl="1">
              <a:spcBef>
                <a:spcPts val="0"/>
              </a:spcBef>
            </a:pPr>
            <a:r>
              <a:rPr lang="en-US" sz="2000" dirty="0" smtClean="0">
                <a:latin typeface="Times New Roman" pitchFamily="18" charset="0"/>
                <a:ea typeface="Tahoma" pitchFamily="34" charset="0"/>
                <a:cs typeface="Times New Roman" pitchFamily="18" charset="0"/>
              </a:rPr>
              <a:t>Development of a helping-trust relationship</a:t>
            </a:r>
          </a:p>
          <a:p>
            <a:pPr lvl="1">
              <a:spcBef>
                <a:spcPts val="0"/>
              </a:spcBef>
            </a:pPr>
            <a:r>
              <a:rPr lang="en-US" sz="2000" dirty="0" smtClean="0">
                <a:latin typeface="Times New Roman" pitchFamily="18" charset="0"/>
                <a:ea typeface="Tahoma" pitchFamily="34" charset="0"/>
                <a:cs typeface="Times New Roman" pitchFamily="18" charset="0"/>
              </a:rPr>
              <a:t>Promotion and acceptance of the expression of positive and negative feelings</a:t>
            </a:r>
          </a:p>
          <a:p>
            <a:pPr lvl="1">
              <a:spcBef>
                <a:spcPts val="0"/>
              </a:spcBef>
            </a:pPr>
            <a:r>
              <a:rPr lang="en-US" sz="2000" dirty="0" smtClean="0">
                <a:latin typeface="Times New Roman" pitchFamily="18" charset="0"/>
                <a:ea typeface="Tahoma" pitchFamily="34" charset="0"/>
                <a:cs typeface="Times New Roman" pitchFamily="18" charset="0"/>
              </a:rPr>
              <a:t>Systematic use of the scientific problem-solving method for decision making</a:t>
            </a:r>
          </a:p>
          <a:p>
            <a:pPr lvl="1">
              <a:spcBef>
                <a:spcPts val="0"/>
              </a:spcBef>
            </a:pPr>
            <a:r>
              <a:rPr lang="en-US" sz="2000" dirty="0" smtClean="0">
                <a:latin typeface="Times New Roman" pitchFamily="18" charset="0"/>
                <a:ea typeface="Tahoma" pitchFamily="34" charset="0"/>
                <a:cs typeface="Times New Roman" pitchFamily="18" charset="0"/>
              </a:rPr>
              <a:t>Promotion of interpersonal teaching-learning</a:t>
            </a:r>
          </a:p>
          <a:p>
            <a:pPr lvl="1">
              <a:spcBef>
                <a:spcPts val="0"/>
              </a:spcBef>
            </a:pPr>
            <a:r>
              <a:rPr lang="en-US" sz="2000" dirty="0" smtClean="0">
                <a:latin typeface="Times New Roman" pitchFamily="18" charset="0"/>
                <a:ea typeface="Tahoma" pitchFamily="34" charset="0"/>
                <a:cs typeface="Times New Roman" pitchFamily="18" charset="0"/>
              </a:rPr>
              <a:t>Provision for a supportive, protective, and/or corrective mental, physical, sociocultural, and spiritual environment</a:t>
            </a:r>
          </a:p>
          <a:p>
            <a:pPr lvl="1">
              <a:spcBef>
                <a:spcPts val="0"/>
              </a:spcBef>
            </a:pPr>
            <a:r>
              <a:rPr lang="en-US" sz="2000" dirty="0" smtClean="0">
                <a:latin typeface="Times New Roman" pitchFamily="18" charset="0"/>
                <a:ea typeface="Tahoma" pitchFamily="34" charset="0"/>
                <a:cs typeface="Times New Roman" pitchFamily="18" charset="0"/>
              </a:rPr>
              <a:t>Assistance with the gratification of human needs</a:t>
            </a:r>
          </a:p>
          <a:p>
            <a:pPr lvl="1">
              <a:spcBef>
                <a:spcPts val="0"/>
              </a:spcBef>
            </a:pPr>
            <a:r>
              <a:rPr lang="en-US" sz="2000" dirty="0" smtClean="0">
                <a:latin typeface="Times New Roman" pitchFamily="18" charset="0"/>
                <a:ea typeface="Tahoma" pitchFamily="34" charset="0"/>
                <a:cs typeface="Times New Roman" pitchFamily="18" charset="0"/>
              </a:rPr>
              <a:t>Allowance for existential-phenomenological forces</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5162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In today’s world, Watson has greatly influenced direct </a:t>
            </a:r>
            <a:r>
              <a:rPr lang="en-US" sz="2400" dirty="0">
                <a:latin typeface="Times New Roman" pitchFamily="18" charset="0"/>
                <a:cs typeface="Times New Roman" pitchFamily="18" charset="0"/>
              </a:rPr>
              <a:t>nursing </a:t>
            </a:r>
            <a:r>
              <a:rPr lang="en-US" sz="2400" dirty="0" smtClean="0">
                <a:latin typeface="Times New Roman" pitchFamily="18" charset="0"/>
                <a:cs typeface="Times New Roman" pitchFamily="18" charset="0"/>
              </a:rPr>
              <a:t>care. </a:t>
            </a:r>
          </a:p>
          <a:p>
            <a:pPr eaLnBrk="1" hangingPunct="1">
              <a:lnSpc>
                <a:spcPct val="90000"/>
              </a:lnSpc>
            </a:pPr>
            <a:r>
              <a:rPr lang="en-US" sz="2400" dirty="0">
                <a:latin typeface="Times New Roman" pitchFamily="18" charset="0"/>
                <a:cs typeface="Times New Roman" pitchFamily="18" charset="0"/>
              </a:rPr>
              <a:t>“By following Watson’s </a:t>
            </a:r>
            <a:r>
              <a:rPr lang="en-US" sz="2400" dirty="0" err="1">
                <a:latin typeface="Times New Roman" pitchFamily="18" charset="0"/>
                <a:cs typeface="Times New Roman" pitchFamily="18" charset="0"/>
              </a:rPr>
              <a:t>carative</a:t>
            </a:r>
            <a:r>
              <a:rPr lang="en-US" sz="2400" dirty="0">
                <a:latin typeface="Times New Roman" pitchFamily="18" charset="0"/>
                <a:cs typeface="Times New Roman" pitchFamily="18" charset="0"/>
              </a:rPr>
              <a:t> factors, nurses are able to look at the patient as a whole living, breathing, thinking, feeling person-not just a bed number or a lab report value.  When Watson’s theories are applied in acute and chronic health care settings it provides a guide to help articulate what nursing is and does, beyond task orientation” (Caruso et al., 2008, pp. 126-132).</a:t>
            </a:r>
          </a:p>
          <a:p>
            <a:pPr eaLnBrk="1" hangingPunct="1">
              <a:lnSpc>
                <a:spcPct val="90000"/>
              </a:lnSpc>
            </a:pPr>
            <a:r>
              <a:rPr lang="en-US" sz="2400" dirty="0">
                <a:latin typeface="Times New Roman" pitchFamily="18" charset="0"/>
                <a:cs typeface="Times New Roman" pitchFamily="18" charset="0"/>
              </a:rPr>
              <a:t>“During the past 3 decades, caring has emerged as a central component of nursing.  Caring defines nursing's unique area of practice and provides direction for growth as a profession” (Wade &amp; Kasper, 2006, pp. 162-68</a:t>
            </a:r>
            <a:r>
              <a:rPr lang="en-US" sz="24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4741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a:latin typeface="Times New Roman" pitchFamily="18" charset="0"/>
                <a:cs typeface="Times New Roman" pitchFamily="18" charset="0"/>
              </a:rPr>
              <a:t>Watson’s theory not only allows nurses to better care for patients as a whole, but it also demands that nurses take better care of themselves.</a:t>
            </a:r>
          </a:p>
          <a:p>
            <a:pPr lvl="1" eaLnBrk="1" hangingPunct="1">
              <a:lnSpc>
                <a:spcPct val="90000"/>
              </a:lnSpc>
              <a:spcBef>
                <a:spcPts val="0"/>
              </a:spcBef>
            </a:pPr>
            <a:r>
              <a:rPr lang="en-US" sz="2000" dirty="0">
                <a:latin typeface="Times New Roman" pitchFamily="18" charset="0"/>
                <a:cs typeface="Times New Roman" pitchFamily="18" charset="0"/>
              </a:rPr>
              <a:t>A nurse needs to be comfortable with his or her own needs in order to give great patient care.  </a:t>
            </a:r>
          </a:p>
          <a:p>
            <a:pPr lvl="1" eaLnBrk="1" hangingPunct="1">
              <a:lnSpc>
                <a:spcPct val="90000"/>
              </a:lnSpc>
              <a:spcBef>
                <a:spcPts val="0"/>
              </a:spcBef>
            </a:pPr>
            <a:r>
              <a:rPr lang="en-US" sz="2000" dirty="0">
                <a:latin typeface="Times New Roman" pitchFamily="18" charset="0"/>
                <a:cs typeface="Times New Roman" pitchFamily="18" charset="0"/>
              </a:rPr>
              <a:t>According to Thomas (2008), “Jean Watson's Theory of Human Caring focuses on the caregiver, and emphasizes that the caregiver must attend to his or her own physical and emotional needs in order to be present and available to provide quality patient care” (p. 17).</a:t>
            </a: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288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1756</TotalTime>
  <Words>1343</Words>
  <Application>Microsoft Office PowerPoint</Application>
  <PresentationFormat>On-screen Show (4:3)</PresentationFormat>
  <Paragraphs>143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Dr. Jean Watson</vt:lpstr>
      <vt:lpstr>        Dr. Jean Watson – Introduction</vt:lpstr>
      <vt:lpstr>        Dr. Jean Watson – Introduction</vt:lpstr>
      <vt:lpstr>        Dr. Jean Watson – Development of Theory</vt:lpstr>
      <vt:lpstr>        Dr. Jean Watson – Basic Concepts of Theory</vt:lpstr>
      <vt:lpstr>        Dr. Jean Watson – Basic Concepts of Theory</vt:lpstr>
      <vt:lpstr>        Dr. Jean Watson – Basic Concepts of Theory</vt:lpstr>
      <vt:lpstr>        Dr. Jean Watson – Impact on Patient Care</vt:lpstr>
      <vt:lpstr>        Dr. Jean Watson – Impact on Patient Care</vt:lpstr>
      <vt:lpstr>        Dr. Jean Watson – Implications for Nursing</vt:lpstr>
      <vt:lpstr>        Dr. Jean Watson – Implications for Nursing</vt:lpstr>
      <vt:lpstr>        Dr. Jean Watson – Learning Objectives</vt:lpstr>
      <vt:lpstr>        Dr. Jean Watson – NCLEX Questions</vt:lpstr>
      <vt:lpstr>        References</vt:lpstr>
      <vt:lpstr>        References (cont.)</vt:lpstr>
    </vt:vector>
  </TitlesOfParts>
  <Company>Millikin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Bird-Feeding Society® The ultimate resource for enhancing your wild bird feeding experience</dc:title>
  <dc:creator>wildbird</dc:creator>
  <cp:lastModifiedBy>user</cp:lastModifiedBy>
  <cp:revision>167</cp:revision>
  <dcterms:created xsi:type="dcterms:W3CDTF">2011-04-28T17:00:27Z</dcterms:created>
  <dcterms:modified xsi:type="dcterms:W3CDTF">2011-07-23T14:36:07Z</dcterms:modified>
</cp:coreProperties>
</file>