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0" d="100"/>
          <a:sy n="70" d="100"/>
        </p:scale>
        <p:origin x="-1302" y="-66"/>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7/22/2011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Students will be able to identify the implications </a:t>
            </a:r>
            <a:r>
              <a:rPr lang="en-US" sz="2300" dirty="0">
                <a:latin typeface="Tahoma" pitchFamily="-112" charset="0"/>
                <a:cs typeface="Tahoma" pitchFamily="-112" charset="0"/>
              </a:rPr>
              <a:t>that Jean Watson's </a:t>
            </a:r>
            <a:r>
              <a:rPr lang="en-US" sz="2300" dirty="0" err="1">
                <a:latin typeface="Tahoma" pitchFamily="-112" charset="0"/>
                <a:cs typeface="Tahoma" pitchFamily="-112" charset="0"/>
              </a:rPr>
              <a:t>Carative</a:t>
            </a:r>
            <a:r>
              <a:rPr lang="en-US" sz="2300" dirty="0">
                <a:latin typeface="Tahoma" pitchFamily="-112" charset="0"/>
                <a:cs typeface="Tahoma" pitchFamily="-112" charset="0"/>
              </a:rPr>
              <a:t> theory has for nursing today and the direction it can take </a:t>
            </a:r>
            <a:r>
              <a:rPr lang="en-US" sz="2300" dirty="0" smtClean="0">
                <a:latin typeface="Tahoma" pitchFamily="-112" charset="0"/>
                <a:cs typeface="Tahoma" pitchFamily="-112" charset="0"/>
              </a:rPr>
              <a:t>nursing.</a:t>
            </a:r>
            <a:endParaRPr lang="en-US" sz="2300" dirty="0">
              <a:latin typeface="Tahoma" pitchFamily="-112" charset="0"/>
              <a:cs typeface="Tahoma" pitchFamily="-112" charset="0"/>
            </a:endParaRPr>
          </a:p>
          <a:p>
            <a:pPr eaLnBrk="1" hangingPunct="1">
              <a:lnSpc>
                <a:spcPct val="90000"/>
              </a:lnSpc>
            </a:pPr>
            <a:r>
              <a:rPr lang="en-US" sz="2300" dirty="0" smtClean="0">
                <a:latin typeface="Tahoma" pitchFamily="-112" charset="0"/>
                <a:cs typeface="Tahoma" pitchFamily="-112" charset="0"/>
              </a:rPr>
              <a:t>Students </a:t>
            </a:r>
            <a:r>
              <a:rPr lang="en-US" sz="2300" dirty="0" smtClean="0">
                <a:latin typeface="Tahoma" pitchFamily="-112" charset="0"/>
                <a:cs typeface="Tahoma" pitchFamily="-112" charset="0"/>
              </a:rPr>
              <a:t>will be able to use Watson’s 10 </a:t>
            </a:r>
            <a:r>
              <a:rPr lang="en-US" sz="2300" dirty="0" err="1" smtClean="0">
                <a:latin typeface="Tahoma" pitchFamily="-112" charset="0"/>
                <a:cs typeface="Tahoma" pitchFamily="-112" charset="0"/>
              </a:rPr>
              <a:t>carative</a:t>
            </a:r>
            <a:r>
              <a:rPr lang="en-US" sz="2300" dirty="0" smtClean="0">
                <a:latin typeface="Tahoma" pitchFamily="-112" charset="0"/>
                <a:cs typeface="Tahoma" pitchFamily="-112" charset="0"/>
              </a:rPr>
              <a:t> factors to differentiate nursing from medicine.</a:t>
            </a:r>
          </a:p>
          <a:p>
            <a:pPr eaLnBrk="1" hangingPunct="1">
              <a:lnSpc>
                <a:spcPct val="90000"/>
              </a:lnSpc>
            </a:pPr>
            <a:r>
              <a:rPr lang="en-US" sz="2300" b="1" dirty="0" smtClean="0">
                <a:solidFill>
                  <a:srgbClr val="FF0000"/>
                </a:solidFill>
                <a:latin typeface="Tahoma" pitchFamily="-112" charset="0"/>
                <a:cs typeface="Tahoma" pitchFamily="-112" charset="0"/>
              </a:rPr>
              <a:t>We need at least 3 learning objectives.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marL="0" indent="0" defTabSz="46355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Sitzman, K., &amp; </a:t>
            </a:r>
            <a:r>
              <a:rPr lang="en-US" sz="1600" dirty="0" err="1">
                <a:latin typeface="Times New Roman" pitchFamily="18" charset="0"/>
                <a:ea typeface="Tahoma" pitchFamily="34" charset="0"/>
                <a:cs typeface="Times New Roman" pitchFamily="18" charset="0"/>
              </a:rPr>
              <a:t>Eichelberger</a:t>
            </a:r>
            <a:r>
              <a:rPr lang="en-US" sz="1600" dirty="0">
                <a:latin typeface="Times New Roman" pitchFamily="18" charset="0"/>
                <a:ea typeface="Tahoma" pitchFamily="34" charset="0"/>
                <a:cs typeface="Times New Roman" pitchFamily="18" charset="0"/>
              </a:rPr>
              <a:t>, L. W. (2004). Jean Watson's theory </a:t>
            </a:r>
            <a:r>
              <a:rPr lang="en-US" sz="1600" dirty="0" smtClean="0">
                <a:latin typeface="Times New Roman" pitchFamily="18" charset="0"/>
                <a:ea typeface="Tahoma" pitchFamily="34" charset="0"/>
                <a:cs typeface="Times New Roman" pitchFamily="18" charset="0"/>
              </a:rPr>
              <a:t>of human/transpersonal caring.</a:t>
            </a: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In </a:t>
            </a:r>
            <a:r>
              <a:rPr lang="en-US" sz="1600" dirty="0">
                <a:latin typeface="Times New Roman" pitchFamily="18" charset="0"/>
                <a:ea typeface="Tahoma" pitchFamily="34" charset="0"/>
                <a:cs typeface="Times New Roman" pitchFamily="18" charset="0"/>
              </a:rPr>
              <a:t>M. </a:t>
            </a:r>
            <a:r>
              <a:rPr lang="en-US" sz="1600" dirty="0" err="1">
                <a:latin typeface="Times New Roman" pitchFamily="18" charset="0"/>
                <a:ea typeface="Tahoma" pitchFamily="34" charset="0"/>
                <a:cs typeface="Times New Roman" pitchFamily="18" charset="0"/>
              </a:rPr>
              <a:t>Iannuzzi</a:t>
            </a:r>
            <a:r>
              <a:rPr lang="en-US" sz="1600" dirty="0">
                <a:latin typeface="Times New Roman" pitchFamily="18" charset="0"/>
                <a:ea typeface="Tahoma" pitchFamily="34" charset="0"/>
                <a:cs typeface="Times New Roman" pitchFamily="18" charset="0"/>
              </a:rPr>
              <a:t> (Ed.), </a:t>
            </a:r>
            <a:r>
              <a:rPr lang="en-US" sz="1600" i="1" dirty="0" smtClean="0">
                <a:latin typeface="Times New Roman" pitchFamily="18" charset="0"/>
                <a:ea typeface="Tahoma" pitchFamily="34" charset="0"/>
                <a:cs typeface="Times New Roman" pitchFamily="18" charset="0"/>
              </a:rPr>
              <a:t>Understanding </a:t>
            </a:r>
            <a:r>
              <a:rPr lang="en-US" sz="1600" i="1" dirty="0">
                <a:latin typeface="Times New Roman" pitchFamily="18" charset="0"/>
                <a:ea typeface="Tahoma" pitchFamily="34" charset="0"/>
                <a:cs typeface="Times New Roman" pitchFamily="18" charset="0"/>
              </a:rPr>
              <a:t>the work </a:t>
            </a:r>
            <a:r>
              <a:rPr lang="en-US" sz="1600" i="1" dirty="0" smtClean="0">
                <a:latin typeface="Times New Roman" pitchFamily="18" charset="0"/>
                <a:ea typeface="Tahoma" pitchFamily="34" charset="0"/>
                <a:cs typeface="Times New Roman" pitchFamily="18" charset="0"/>
              </a:rPr>
              <a:t>of nurse  theorists</a:t>
            </a:r>
            <a:r>
              <a:rPr lang="en-US" sz="1600" i="1" dirty="0">
                <a:latin typeface="Times New Roman" pitchFamily="18" charset="0"/>
                <a:ea typeface="Tahoma" pitchFamily="34" charset="0"/>
                <a:cs typeface="Times New Roman" pitchFamily="18" charset="0"/>
              </a:rPr>
              <a:t>: </a:t>
            </a:r>
            <a:r>
              <a:rPr lang="en-US" sz="1600" i="1" dirty="0" smtClean="0">
                <a:latin typeface="Times New Roman" pitchFamily="18" charset="0"/>
                <a:ea typeface="Tahoma" pitchFamily="34" charset="0"/>
                <a:cs typeface="Times New Roman" pitchFamily="18" charset="0"/>
              </a:rPr>
              <a:t>A </a:t>
            </a:r>
            <a:r>
              <a:rPr lang="en-US" sz="1600" i="1" dirty="0">
                <a:latin typeface="Times New Roman" pitchFamily="18" charset="0"/>
                <a:ea typeface="Tahoma" pitchFamily="34" charset="0"/>
                <a:cs typeface="Times New Roman" pitchFamily="18" charset="0"/>
              </a:rPr>
              <a:t>creative beginning</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pp.	49-54). Sudbury</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MA.: Jones and Bartlett Publishers.</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Science and Human Care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r>
              <a:rPr lang="en-US" sz="2400" b="1" dirty="0" smtClean="0">
                <a:solidFill>
                  <a:srgbClr val="FF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system </a:t>
            </a:r>
            <a:r>
              <a:rPr lang="en-US" sz="2400" b="1" dirty="0" smtClean="0">
                <a:solidFill>
                  <a:srgbClr val="FF0000"/>
                </a:solidFill>
                <a:latin typeface="Times New Roman" pitchFamily="18" charset="0"/>
                <a:cs typeface="Times New Roman" pitchFamily="18" charset="0"/>
              </a:rPr>
              <a:t>(Madeline-need in-text citation).</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endParaRPr lang="en-US" sz="24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smtClean="0">
                <a:solidFill>
                  <a:srgbClr val="FF0000"/>
                </a:solidFill>
                <a:latin typeface="Times New Roman" pitchFamily="18" charset="0"/>
                <a:cs typeface="Times New Roman" pitchFamily="18" charset="0"/>
              </a:rPr>
              <a:t>(Madeline-need in-text citation).</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science</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a:t>
            </a:r>
            <a:r>
              <a:rPr lang="en-US" sz="2000" dirty="0" smtClean="0">
                <a:latin typeface="Times New Roman" pitchFamily="18" charset="0"/>
                <a:ea typeface="Tahoma" pitchFamily="34" charset="0"/>
                <a:cs typeface="Times New Roman" pitchFamily="18" charset="0"/>
              </a:rPr>
              <a:t>experiences” (</a:t>
            </a:r>
            <a:r>
              <a:rPr lang="en-US" sz="2000" dirty="0" err="1" smtClean="0">
                <a:latin typeface="Times New Roman" pitchFamily="18" charset="0"/>
                <a:ea typeface="Tahoma" pitchFamily="34" charset="0"/>
                <a:cs typeface="Times New Roman" pitchFamily="18" charset="0"/>
              </a:rPr>
              <a:t>Sitzman</a:t>
            </a:r>
            <a:r>
              <a:rPr lang="en-US" sz="2000" dirty="0" smtClean="0">
                <a:latin typeface="Times New Roman" pitchFamily="18" charset="0"/>
                <a:ea typeface="Tahoma" pitchFamily="34" charset="0"/>
                <a:cs typeface="Times New Roman" pitchFamily="18" charset="0"/>
              </a:rPr>
              <a:t>, 2004, “Caring Theory,” </a:t>
            </a:r>
            <a:r>
              <a:rPr lang="en-US" sz="2000" dirty="0" err="1" smtClean="0">
                <a:latin typeface="Times New Roman" pitchFamily="18" charset="0"/>
                <a:ea typeface="Tahoma" pitchFamily="34" charset="0"/>
                <a:cs typeface="Times New Roman" pitchFamily="18" charset="0"/>
              </a:rPr>
              <a:t>para</a:t>
            </a:r>
            <a:r>
              <a:rPr lang="en-US" sz="2000" dirty="0" smtClean="0">
                <a:latin typeface="Times New Roman" pitchFamily="18" charset="0"/>
                <a:ea typeface="Tahoma" pitchFamily="34" charset="0"/>
                <a:cs typeface="Times New Roman" pitchFamily="18" charset="0"/>
              </a:rPr>
              <a:t>. 1).</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a:t>
            </a:r>
            <a:r>
              <a:rPr lang="en-US" sz="2000" dirty="0">
                <a:latin typeface="Times New Roman" pitchFamily="18" charset="0"/>
                <a:ea typeface="Tahoma" pitchFamily="34" charset="0"/>
                <a:cs typeface="Times New Roman" pitchFamily="18" charset="0"/>
              </a:rPr>
              <a:t>science (</a:t>
            </a:r>
            <a:r>
              <a:rPr lang="en-US" sz="2000" dirty="0" err="1">
                <a:latin typeface="Times New Roman" pitchFamily="18" charset="0"/>
                <a:ea typeface="Tahoma" pitchFamily="34" charset="0"/>
                <a:cs typeface="Times New Roman" pitchFamily="18" charset="0"/>
              </a:rPr>
              <a:t>Sitzman</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2004)</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An evolving new field with nursing and nursing science as its foundation </a:t>
            </a:r>
            <a:r>
              <a:rPr lang="en-US" sz="2000" dirty="0">
                <a:latin typeface="Times New Roman" pitchFamily="18" charset="0"/>
                <a:ea typeface="Tahoma" pitchFamily="34" charset="0"/>
                <a:cs typeface="Times New Roman" pitchFamily="18" charset="0"/>
              </a:rPr>
              <a:t>(</a:t>
            </a:r>
            <a:r>
              <a:rPr lang="en-US" sz="2000" dirty="0" err="1">
                <a:latin typeface="Times New Roman" pitchFamily="18" charset="0"/>
                <a:ea typeface="Tahoma" pitchFamily="34" charset="0"/>
                <a:cs typeface="Times New Roman" pitchFamily="18" charset="0"/>
              </a:rPr>
              <a:t>Sitzman</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2004)</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a:t>
            </a:r>
            <a:r>
              <a:rPr lang="en-US" sz="2000" dirty="0">
                <a:latin typeface="Times New Roman" pitchFamily="18" charset="0"/>
                <a:ea typeface="Tahoma" pitchFamily="34" charset="0"/>
                <a:cs typeface="Times New Roman" pitchFamily="18" charset="0"/>
              </a:rPr>
              <a:t>Humanities (</a:t>
            </a:r>
            <a:r>
              <a:rPr lang="en-US" sz="2000" dirty="0" err="1">
                <a:latin typeface="Times New Roman" pitchFamily="18" charset="0"/>
                <a:ea typeface="Tahoma" pitchFamily="34" charset="0"/>
                <a:cs typeface="Times New Roman" pitchFamily="18" charset="0"/>
              </a:rPr>
              <a:t>Sitzman</a:t>
            </a:r>
            <a:r>
              <a:rPr lang="en-US" sz="2000" dirty="0">
                <a:latin typeface="Times New Roman" pitchFamily="18" charset="0"/>
                <a:ea typeface="Tahoma" pitchFamily="34" charset="0"/>
                <a:cs typeface="Times New Roman" pitchFamily="18" charset="0"/>
              </a:rPr>
              <a:t>, 2004)</a:t>
            </a:r>
          </a:p>
          <a:p>
            <a:pPr lvl="1">
              <a:spcBef>
                <a:spcPts val="0"/>
              </a:spcBef>
            </a:pP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a:t>
            </a:r>
            <a:r>
              <a:rPr lang="en-US" sz="2000" dirty="0" smtClean="0">
                <a:latin typeface="Times New Roman" pitchFamily="18" charset="0"/>
                <a:ea typeface="Tahoma" pitchFamily="34" charset="0"/>
                <a:cs typeface="Times New Roman" pitchFamily="18" charset="0"/>
              </a:rPr>
              <a:t>(</a:t>
            </a:r>
            <a:r>
              <a:rPr lang="en-US" sz="2000" dirty="0" err="1" smtClean="0">
                <a:latin typeface="Times New Roman" pitchFamily="18" charset="0"/>
                <a:ea typeface="Tahoma" pitchFamily="34" charset="0"/>
                <a:cs typeface="Times New Roman" pitchFamily="18" charset="0"/>
              </a:rPr>
              <a:t>Sitzman</a:t>
            </a:r>
            <a:r>
              <a:rPr lang="en-US" sz="2000" dirty="0" smtClean="0">
                <a:latin typeface="Times New Roman" pitchFamily="18" charset="0"/>
                <a:ea typeface="Tahoma" pitchFamily="34" charset="0"/>
                <a:cs typeface="Times New Roman" pitchFamily="18" charset="0"/>
              </a:rPr>
              <a:t>, 2004, “Transpersonal </a:t>
            </a:r>
            <a:r>
              <a:rPr lang="en-US" sz="2000" dirty="0">
                <a:latin typeface="Times New Roman" pitchFamily="18" charset="0"/>
                <a:ea typeface="Tahoma" pitchFamily="34" charset="0"/>
                <a:cs typeface="Times New Roman" pitchFamily="18" charset="0"/>
              </a:rPr>
              <a:t>C</a:t>
            </a:r>
            <a:r>
              <a:rPr lang="en-US" sz="2000" dirty="0" smtClean="0">
                <a:latin typeface="Times New Roman" pitchFamily="18" charset="0"/>
                <a:ea typeface="Tahoma" pitchFamily="34" charset="0"/>
                <a:cs typeface="Times New Roman" pitchFamily="18" charset="0"/>
              </a:rPr>
              <a:t>aring,”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a:t>
            </a:r>
            <a:r>
              <a:rPr lang="en-US" sz="2000" dirty="0">
                <a:latin typeface="Times New Roman" pitchFamily="18" charset="0"/>
                <a:ea typeface="Tahoma" pitchFamily="34" charset="0"/>
                <a:cs typeface="Times New Roman" pitchFamily="18" charset="0"/>
              </a:rPr>
              <a:t>caring (</a:t>
            </a:r>
            <a:r>
              <a:rPr lang="en-US" sz="2000" dirty="0" err="1">
                <a:latin typeface="Times New Roman" pitchFamily="18" charset="0"/>
                <a:ea typeface="Tahoma" pitchFamily="34" charset="0"/>
                <a:cs typeface="Times New Roman" pitchFamily="18" charset="0"/>
              </a:rPr>
              <a:t>Sitzman</a:t>
            </a:r>
            <a:r>
              <a:rPr lang="en-US" sz="2000" dirty="0">
                <a:latin typeface="Times New Roman" pitchFamily="18" charset="0"/>
                <a:ea typeface="Tahoma" pitchFamily="34" charset="0"/>
                <a:cs typeface="Times New Roman" pitchFamily="18" charset="0"/>
              </a:rPr>
              <a:t>, 2004</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a:t>
            </a:r>
            <a:r>
              <a:rPr lang="en-US" sz="2000" dirty="0">
                <a:latin typeface="Times New Roman" pitchFamily="18" charset="0"/>
                <a:ea typeface="Tahoma" pitchFamily="34" charset="0"/>
                <a:cs typeface="Times New Roman" pitchFamily="18" charset="0"/>
              </a:rPr>
              <a:t>disease (</a:t>
            </a:r>
            <a:r>
              <a:rPr lang="en-US" sz="2000" dirty="0" err="1">
                <a:latin typeface="Times New Roman" pitchFamily="18" charset="0"/>
                <a:ea typeface="Tahoma" pitchFamily="34" charset="0"/>
                <a:cs typeface="Times New Roman" pitchFamily="18" charset="0"/>
              </a:rPr>
              <a:t>Sitzman</a:t>
            </a:r>
            <a:r>
              <a:rPr lang="en-US" sz="2000" dirty="0">
                <a:latin typeface="Times New Roman" pitchFamily="18" charset="0"/>
                <a:ea typeface="Tahoma" pitchFamily="34" charset="0"/>
                <a:cs typeface="Times New Roman" pitchFamily="18" charset="0"/>
              </a:rPr>
              <a:t>, 2004</a:t>
            </a:r>
            <a:r>
              <a:rPr lang="en-US" sz="2000" dirty="0" smtClean="0">
                <a:latin typeface="Times New Roman" pitchFamily="18" charset="0"/>
                <a:ea typeface="Tahoma" pitchFamily="34" charset="0"/>
                <a:cs typeface="Times New Roman" pitchFamily="18" charset="0"/>
              </a:rPr>
              <a:t>)</a:t>
            </a:r>
            <a:r>
              <a:rPr lang="en-US" sz="2000" dirty="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1703</TotalTime>
  <Words>1330</Words>
  <Application>Microsoft Office PowerPoint</Application>
  <PresentationFormat>On-screen Show (4:3)</PresentationFormat>
  <Paragraphs>136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user</cp:lastModifiedBy>
  <cp:revision>162</cp:revision>
  <dcterms:created xsi:type="dcterms:W3CDTF">2011-04-28T17:00:27Z</dcterms:created>
  <dcterms:modified xsi:type="dcterms:W3CDTF">2011-07-22T13:19:08Z</dcterms:modified>
</cp:coreProperties>
</file>