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8"/>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 id="404" r:id="rId1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0" d="100"/>
          <a:sy n="70" d="100"/>
        </p:scale>
        <p:origin x="-1386" y="-120"/>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7/22/2011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oakland.edu/?id=9027&amp;sid=24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identify the implications </a:t>
            </a:r>
            <a:r>
              <a:rPr lang="en-US" sz="2300" dirty="0">
                <a:latin typeface="Tahoma" pitchFamily="-112" charset="0"/>
                <a:cs typeface="Tahoma" pitchFamily="-112" charset="0"/>
              </a:rPr>
              <a:t>that Jean Watson's </a:t>
            </a:r>
            <a:r>
              <a:rPr lang="en-US" sz="2300" dirty="0" err="1">
                <a:latin typeface="Tahoma" pitchFamily="-112" charset="0"/>
                <a:cs typeface="Tahoma" pitchFamily="-112" charset="0"/>
              </a:rPr>
              <a:t>Carative</a:t>
            </a:r>
            <a:r>
              <a:rPr lang="en-US" sz="2300" dirty="0">
                <a:latin typeface="Tahoma" pitchFamily="-112" charset="0"/>
                <a:cs typeface="Tahoma" pitchFamily="-112" charset="0"/>
              </a:rPr>
              <a:t> theory has for nursing today and the direction it can take </a:t>
            </a:r>
            <a:r>
              <a:rPr lang="en-US" sz="2300" dirty="0" smtClean="0">
                <a:latin typeface="Tahoma" pitchFamily="-112" charset="0"/>
                <a:cs typeface="Tahoma" pitchFamily="-112" charset="0"/>
              </a:rPr>
              <a:t>nursing.</a:t>
            </a:r>
            <a:endParaRPr lang="en-US" sz="2300" dirty="0">
              <a:latin typeface="Tahoma" pitchFamily="-112" charset="0"/>
              <a:cs typeface="Tahoma" pitchFamily="-112" charset="0"/>
            </a:endParaRPr>
          </a:p>
          <a:p>
            <a:pPr eaLnBrk="1" hangingPunct="1">
              <a:lnSpc>
                <a:spcPct val="90000"/>
              </a:lnSpc>
            </a:pPr>
            <a:r>
              <a:rPr lang="en-US" sz="2300" dirty="0" smtClean="0">
                <a:latin typeface="Tahoma" pitchFamily="-112" charset="0"/>
                <a:cs typeface="Tahoma" pitchFamily="-112" charset="0"/>
              </a:rPr>
              <a:t>Students 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We need at least 3 learning objectives.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p>
          <a:p>
            <a:pPr marL="0" indent="0" defTabSz="46355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marL="0" indent="0" eaLnBrk="1" hangingPunct="1">
              <a:spcBef>
                <a:spcPts val="0"/>
              </a:spcBef>
              <a:buNone/>
              <a:tabLst>
                <a:tab pos="393700" algn="l"/>
              </a:tabLst>
            </a:pPr>
            <a:r>
              <a:rPr lang="en-US" sz="1600" dirty="0">
                <a:solidFill>
                  <a:srgbClr val="C00000"/>
                </a:solidFill>
              </a:rPr>
              <a:t>Caring Theory Defined | College of Nursing | University of Colorado Denver. (n.d.). </a:t>
            </a:r>
            <a:r>
              <a:rPr lang="en-US" sz="1600" i="1" dirty="0">
                <a:solidFill>
                  <a:srgbClr val="C00000"/>
                </a:solidFill>
              </a:rPr>
              <a:t>University of </a:t>
            </a:r>
            <a:r>
              <a:rPr lang="en-US" sz="1600" i="1" dirty="0" smtClean="0">
                <a:solidFill>
                  <a:srgbClr val="C00000"/>
                </a:solidFill>
              </a:rPr>
              <a:t>	Colorado </a:t>
            </a:r>
            <a:r>
              <a:rPr lang="en-US" sz="1600" i="1" dirty="0">
                <a:solidFill>
                  <a:srgbClr val="C00000"/>
                </a:solidFill>
              </a:rPr>
              <a:t>Denver</a:t>
            </a:r>
            <a:r>
              <a:rPr lang="en-US" sz="1600" dirty="0">
                <a:solidFill>
                  <a:srgbClr val="C00000"/>
                </a:solidFill>
              </a:rPr>
              <a:t>. Retrieved July 18, 2011, from </a:t>
            </a:r>
            <a:r>
              <a:rPr lang="en-US" sz="1600" dirty="0" smtClean="0">
                <a:solidFill>
                  <a:srgbClr val="C00000"/>
                </a:solidFill>
              </a:rPr>
              <a:t>	http</a:t>
            </a:r>
            <a:r>
              <a:rPr lang="en-US" sz="1600" dirty="0">
                <a:solidFill>
                  <a:srgbClr val="C00000"/>
                </a:solidFill>
              </a:rPr>
              <a:t>://</a:t>
            </a:r>
            <a:r>
              <a:rPr lang="en-US" sz="1600" dirty="0" smtClean="0">
                <a:solidFill>
                  <a:srgbClr val="C00000"/>
                </a:solidFill>
              </a:rPr>
              <a:t>www.ucdenver.edu/academics/colleges/nursing/caring/humancaring/Pages/CaringTh	eoryDefined.aspx</a:t>
            </a:r>
            <a:endParaRPr lang="en-US" sz="1600" dirty="0" smtClean="0">
              <a:solidFill>
                <a:srgbClr val="C00000"/>
              </a:solidFill>
              <a:latin typeface="Times New Roman" pitchFamily="18" charset="0"/>
              <a:cs typeface="Times New Roman" pitchFamily="18" charset="0"/>
            </a:endParaRP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hlinkClick r:id="rId2"/>
              </a:rPr>
              <a:t>http</a:t>
            </a:r>
            <a:r>
              <a:rPr lang="en-US" sz="1600" dirty="0">
                <a:latin typeface="Times New Roman" pitchFamily="18" charset="0"/>
                <a:cs typeface="Times New Roman" pitchFamily="18" charset="0"/>
                <a:hlinkClick r:id="rId2"/>
              </a:rPr>
              <a:t>://www.oakland.edu/?</a:t>
            </a:r>
            <a:r>
              <a:rPr lang="en-US" sz="1600" dirty="0" smtClean="0">
                <a:latin typeface="Times New Roman" pitchFamily="18" charset="0"/>
                <a:cs typeface="Times New Roman" pitchFamily="18" charset="0"/>
                <a:hlinkClick r:id="rId2"/>
              </a:rPr>
              <a:t>id=9027&amp;sid=245</a:t>
            </a:r>
            <a:endParaRPr lang="en-US" sz="1600" dirty="0" smtClean="0">
              <a:latin typeface="Times New Roman" pitchFamily="18" charset="0"/>
              <a:cs typeface="Times New Roman" pitchFamily="18" charset="0"/>
            </a:endParaRP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a:spcBef>
                <a:spcPts val="0"/>
              </a:spcBef>
              <a:buNone/>
              <a:tabLst>
                <a:tab pos="393700" algn="l"/>
              </a:tabLst>
            </a:pPr>
            <a:r>
              <a:rPr lang="en-US" sz="1600" dirty="0" err="1">
                <a:latin typeface="Times New Roman" pitchFamily="18" charset="0"/>
                <a:ea typeface="Tahoma" pitchFamily="34" charset="0"/>
                <a:cs typeface="Times New Roman" pitchFamily="18" charset="0"/>
              </a:rPr>
              <a:t>Sitzman</a:t>
            </a:r>
            <a:r>
              <a:rPr lang="en-US" sz="1600" dirty="0">
                <a:latin typeface="Times New Roman" pitchFamily="18" charset="0"/>
                <a:ea typeface="Tahoma" pitchFamily="34" charset="0"/>
                <a:cs typeface="Times New Roman" pitchFamily="18" charset="0"/>
              </a:rPr>
              <a:t>,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of 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In 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a:latin typeface="Times New Roman" pitchFamily="18" charset="0"/>
                <a:ea typeface="Tahoma" pitchFamily="34" charset="0"/>
                <a:cs typeface="Times New Roman" pitchFamily="18" charset="0"/>
              </a:rPr>
              <a:t>Understanding the work of nurse  theorists: A creative beginning</a:t>
            </a:r>
            <a:r>
              <a:rPr lang="en-US" sz="1600" dirty="0">
                <a:latin typeface="Times New Roman" pitchFamily="18" charset="0"/>
                <a:ea typeface="Tahoma" pitchFamily="34" charset="0"/>
                <a:cs typeface="Times New Roman" pitchFamily="18" charset="0"/>
              </a:rPr>
              <a:t> (pp.	49-54). Sudbury, MA.: Jones and Bartlett 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a:latin typeface="Times New Roman" pitchFamily="18" charset="0"/>
                <a:cs typeface="Times New Roman" pitchFamily="18" charset="0"/>
              </a:rPr>
              <a:t>Thomas, E. (2008). Nurse recruitment and retention: Great nurses doing great things. </a:t>
            </a:r>
            <a:r>
              <a:rPr lang="en-US" sz="1600" i="1" dirty="0">
                <a:latin typeface="Times New Roman" pitchFamily="18" charset="0"/>
                <a:cs typeface="Times New Roman" pitchFamily="18" charset="0"/>
              </a:rPr>
              <a:t>Med-</a:t>
            </a:r>
            <a:r>
              <a:rPr lang="en-US" sz="1600" i="1" dirty="0" err="1">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Matters, 17</a:t>
            </a:r>
            <a:r>
              <a:rPr lang="en-US" sz="1600" dirty="0">
                <a:latin typeface="Times New Roman" pitchFamily="18" charset="0"/>
                <a:cs typeface="Times New Roman" pitchFamily="18" charset="0"/>
              </a:rPr>
              <a:t>(4), 18. Retrieved from http://search.proquest.com.proxy.lakeland.cc.il.us</a:t>
            </a:r>
          </a:p>
          <a:p>
            <a:pPr marL="0" indent="0" eaLnBrk="1" hangingPunct="1">
              <a:lnSpc>
                <a:spcPct val="90000"/>
              </a:lnSpc>
              <a:spcBef>
                <a:spcPts val="0"/>
              </a:spcBef>
              <a:buNone/>
              <a:tabLst>
                <a:tab pos="393700" algn="l"/>
              </a:tabLst>
            </a:pPr>
            <a:endParaRPr lang="en-US" sz="1600" dirty="0" smtClean="0">
              <a:solidFill>
                <a:srgbClr val="C00000"/>
              </a:solidFill>
            </a:endParaRPr>
          </a:p>
          <a:p>
            <a:pPr marL="0" indent="0" eaLnBrk="1" hangingPunct="1">
              <a:lnSpc>
                <a:spcPct val="90000"/>
              </a:lnSpc>
              <a:spcBef>
                <a:spcPts val="0"/>
              </a:spcBef>
              <a:buNone/>
              <a:tabLst>
                <a:tab pos="393700" algn="l"/>
              </a:tabLst>
            </a:pPr>
            <a:r>
              <a:rPr lang="en-US" sz="1600" dirty="0" smtClean="0">
                <a:solidFill>
                  <a:srgbClr val="C00000"/>
                </a:solidFill>
              </a:rPr>
              <a:t>Transpersonal </a:t>
            </a:r>
            <a:r>
              <a:rPr lang="en-US" sz="1600" dirty="0">
                <a:solidFill>
                  <a:srgbClr val="C00000"/>
                </a:solidFill>
              </a:rPr>
              <a:t>Caring and the Caring Moment Defined | College of Nursing | University of </a:t>
            </a:r>
            <a:r>
              <a:rPr lang="en-US" sz="1600" dirty="0" smtClean="0">
                <a:solidFill>
                  <a:srgbClr val="C00000"/>
                </a:solidFill>
              </a:rPr>
              <a:t>	Colorado </a:t>
            </a:r>
            <a:r>
              <a:rPr lang="en-US" sz="1600" dirty="0">
                <a:solidFill>
                  <a:srgbClr val="C00000"/>
                </a:solidFill>
              </a:rPr>
              <a:t>Denver. (n.d.). </a:t>
            </a:r>
            <a:r>
              <a:rPr lang="en-US" sz="1600" i="1" dirty="0">
                <a:solidFill>
                  <a:srgbClr val="C00000"/>
                </a:solidFill>
              </a:rPr>
              <a:t>University of Colorado Denver</a:t>
            </a:r>
            <a:r>
              <a:rPr lang="en-US" sz="1600" dirty="0">
                <a:solidFill>
                  <a:srgbClr val="C00000"/>
                </a:solidFill>
              </a:rPr>
              <a:t>. Retrieved July 18, 2011, from </a:t>
            </a:r>
            <a:r>
              <a:rPr lang="en-US" sz="1600" dirty="0" smtClean="0">
                <a:solidFill>
                  <a:srgbClr val="C00000"/>
                </a:solidFill>
              </a:rPr>
              <a:t>	http</a:t>
            </a:r>
            <a:r>
              <a:rPr lang="en-US" sz="1600" dirty="0">
                <a:solidFill>
                  <a:srgbClr val="C00000"/>
                </a:solidFill>
              </a:rPr>
              <a:t>://</a:t>
            </a:r>
            <a:r>
              <a:rPr lang="en-US" sz="1600" dirty="0" smtClean="0">
                <a:solidFill>
                  <a:srgbClr val="C00000"/>
                </a:solidFill>
              </a:rPr>
              <a:t>www.ucdenver.edu/academics/colleges/nursing/caring/humancaring/Pages/Transper	sonalCaringandtheCaringMomentDefined.aspx</a:t>
            </a:r>
            <a:endParaRPr lang="en-US" sz="1600" dirty="0">
              <a:solidFill>
                <a:srgbClr val="C00000"/>
              </a:solidFill>
            </a:endParaRP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Nursing 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http://journals.lww.com/naqjournal/Abstract/2006/01000/Caring_Theory_as_n_Ethical_Gui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e_to.8.aspx</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smtClean="0">
                <a:latin typeface="Times New Roman" pitchFamily="18" charset="0"/>
                <a:cs typeface="Times New Roman" pitchFamily="18" charset="0"/>
              </a:rPr>
              <a:t>WordPress</a:t>
            </a:r>
            <a:r>
              <a:rPr lang="en-US" sz="1600" dirty="0" smtClean="0">
                <a:latin typeface="Times New Roman" pitchFamily="18" charset="0"/>
                <a:cs typeface="Times New Roman" pitchFamily="18" charset="0"/>
              </a:rPr>
              <a:t> </a:t>
            </a:r>
            <a:r>
              <a:rPr lang="en-US" sz="1600" dirty="0">
                <a:latin typeface="Times New Roman" pitchFamily="18" charset="0"/>
                <a:cs typeface="Times New Roman" pitchFamily="18" charset="0"/>
              </a:rPr>
              <a:t>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and science of 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Retrieved from http://nursinglibrary.info/nursingtheories/jean-watson-nursing-theory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philosopy</a:t>
            </a:r>
            <a:r>
              <a:rPr lang="en-US" sz="1600" dirty="0">
                <a:latin typeface="Times New Roman" pitchFamily="18" charset="0"/>
                <a:cs typeface="Times New Roman" pitchFamily="18" charset="0"/>
              </a:rPr>
              <a:t>-and-science-of-caring/</a:t>
            </a:r>
          </a:p>
        </p:txBody>
      </p:sp>
    </p:spTree>
    <p:extLst>
      <p:ext uri="{BB962C8B-B14F-4D97-AF65-F5344CB8AC3E}">
        <p14:creationId xmlns:p14="http://schemas.microsoft.com/office/powerpoint/2010/main" val="716167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a:t>
            </a:r>
            <a:r>
              <a:rPr lang="en-US" sz="2000" dirty="0" smtClean="0">
                <a:latin typeface="Times New Roman" pitchFamily="18" charset="0"/>
                <a:ea typeface="Tahoma" pitchFamily="34" charset="0"/>
                <a:cs typeface="Times New Roman" pitchFamily="18" charset="0"/>
              </a:rPr>
              <a:t>experiences” </a:t>
            </a:r>
            <a:r>
              <a:rPr lang="en-US" sz="2000" dirty="0" smtClean="0">
                <a:latin typeface="Times New Roman" pitchFamily="18" charset="0"/>
                <a:ea typeface="Tahoma" pitchFamily="34" charset="0"/>
                <a:cs typeface="Times New Roman" pitchFamily="18" charset="0"/>
              </a:rPr>
              <a:t>(“</a:t>
            </a:r>
            <a:r>
              <a:rPr lang="en-US" sz="2000" dirty="0" smtClean="0">
                <a:latin typeface="Times New Roman" pitchFamily="18" charset="0"/>
                <a:ea typeface="Tahoma" pitchFamily="34" charset="0"/>
                <a:cs typeface="Times New Roman" pitchFamily="18" charset="0"/>
              </a:rPr>
              <a:t>Caring Theory,” para. 1).</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a:t>
            </a:r>
            <a:r>
              <a:rPr lang="en-US" sz="2000" dirty="0" smtClean="0">
                <a:latin typeface="Times New Roman" pitchFamily="18" charset="0"/>
                <a:ea typeface="Tahoma" pitchFamily="34" charset="0"/>
                <a:cs typeface="Times New Roman" pitchFamily="18" charset="0"/>
              </a:rPr>
              <a:t>science</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a:t>
            </a:r>
            <a:r>
              <a:rPr lang="en-US" sz="2000" dirty="0">
                <a:latin typeface="Times New Roman" pitchFamily="18" charset="0"/>
                <a:ea typeface="Tahoma" pitchFamily="34" charset="0"/>
                <a:cs typeface="Times New Roman" pitchFamily="18" charset="0"/>
              </a:rPr>
              <a:t>Humanities </a:t>
            </a:r>
          </a:p>
          <a:p>
            <a:pPr lvl="1">
              <a:spcBef>
                <a:spcPts val="0"/>
              </a:spcBef>
            </a:pP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a:t>
            </a:r>
            <a:r>
              <a:rPr lang="en-US" sz="2000" dirty="0" smtClean="0">
                <a:latin typeface="Times New Roman" pitchFamily="18" charset="0"/>
                <a:ea typeface="Tahoma" pitchFamily="34" charset="0"/>
                <a:cs typeface="Times New Roman" pitchFamily="18" charset="0"/>
              </a:rPr>
              <a:t>(“</a:t>
            </a:r>
            <a:r>
              <a:rPr lang="en-US" sz="2000" dirty="0" smtClean="0">
                <a:latin typeface="Times New Roman" pitchFamily="18" charset="0"/>
                <a:ea typeface="Tahoma" pitchFamily="34" charset="0"/>
                <a:cs typeface="Times New Roman" pitchFamily="18" charset="0"/>
              </a:rPr>
              <a:t>Transpersonal </a:t>
            </a:r>
            <a:r>
              <a:rPr lang="en-US" sz="2000" dirty="0">
                <a:latin typeface="Times New Roman" pitchFamily="18" charset="0"/>
                <a:ea typeface="Tahoma" pitchFamily="34" charset="0"/>
                <a:cs typeface="Times New Roman" pitchFamily="18" charset="0"/>
              </a:rPr>
              <a:t>C</a:t>
            </a:r>
            <a:r>
              <a:rPr lang="en-US" sz="2000" dirty="0" smtClean="0">
                <a:latin typeface="Times New Roman" pitchFamily="18" charset="0"/>
                <a:ea typeface="Tahoma" pitchFamily="34" charset="0"/>
                <a:cs typeface="Times New Roman" pitchFamily="18" charset="0"/>
              </a:rPr>
              <a:t>aring,” </a:t>
            </a:r>
            <a:r>
              <a:rPr lang="en-US" sz="2000" dirty="0">
                <a:latin typeface="Times New Roman" pitchFamily="18" charset="0"/>
                <a:ea typeface="Tahoma" pitchFamily="34" charset="0"/>
                <a:cs typeface="Times New Roman" pitchFamily="18" charset="0"/>
              </a:rPr>
              <a:t>para.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a:t>
            </a:r>
            <a:r>
              <a:rPr lang="en-US" sz="2000" dirty="0" smtClean="0">
                <a:latin typeface="Times New Roman" pitchFamily="18" charset="0"/>
                <a:ea typeface="Tahoma" pitchFamily="34" charset="0"/>
                <a:cs typeface="Times New Roman" pitchFamily="18" charset="0"/>
              </a:rPr>
              <a:t>caring.</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a:t>
            </a:r>
            <a:r>
              <a:rPr lang="en-US" sz="2000" dirty="0" smtClean="0">
                <a:latin typeface="Times New Roman" pitchFamily="18" charset="0"/>
                <a:ea typeface="Tahoma" pitchFamily="34" charset="0"/>
                <a:cs typeface="Times New Roman" pitchFamily="18" charset="0"/>
              </a:rPr>
              <a:t>disease.</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1730</TotalTime>
  <Words>1319</Words>
  <Application>Microsoft Office PowerPoint</Application>
  <PresentationFormat>On-screen Show (4:3)</PresentationFormat>
  <Paragraphs>149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lpstr>PowerPoint Presentation</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Kara</cp:lastModifiedBy>
  <cp:revision>163</cp:revision>
  <dcterms:created xsi:type="dcterms:W3CDTF">2011-04-28T17:00:27Z</dcterms:created>
  <dcterms:modified xsi:type="dcterms:W3CDTF">2011-07-22T14:43:57Z</dcterms:modified>
</cp:coreProperties>
</file>