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5"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574" autoAdjust="0"/>
  </p:normalViewPr>
  <p:slideViewPr>
    <p:cSldViewPr>
      <p:cViewPr>
        <p:scale>
          <a:sx n="50" d="100"/>
          <a:sy n="50" d="100"/>
        </p:scale>
        <p:origin x="-1956"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F12284-84D3-4D4D-91FB-CF3688E7C87A}" type="datetimeFigureOut">
              <a:rPr lang="en-US" smtClean="0"/>
              <a:t>12/11/2011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7154BEA-E50B-4566-A037-E840FC14A635}" type="slidenum">
              <a:rPr lang="en-US" smtClean="0"/>
              <a:t>‹#›</a:t>
            </a:fld>
            <a:endParaRPr lang="en-US"/>
          </a:p>
        </p:txBody>
      </p:sp>
    </p:spTree>
    <p:extLst>
      <p:ext uri="{BB962C8B-B14F-4D97-AF65-F5344CB8AC3E}">
        <p14:creationId xmlns:p14="http://schemas.microsoft.com/office/powerpoint/2010/main" val="14649925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9D513C-DDE2-4670-8BA6-D75ED953F2C8}" type="datetimeFigureOut">
              <a:rPr lang="en-US" smtClean="0"/>
              <a:t>12/11/2011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7B21BF-0287-43FE-ABBA-D4B655A23AD5}" type="slidenum">
              <a:rPr lang="en-US" smtClean="0"/>
              <a:t>‹#›</a:t>
            </a:fld>
            <a:endParaRPr lang="en-US"/>
          </a:p>
        </p:txBody>
      </p:sp>
    </p:spTree>
    <p:extLst>
      <p:ext uri="{BB962C8B-B14F-4D97-AF65-F5344CB8AC3E}">
        <p14:creationId xmlns:p14="http://schemas.microsoft.com/office/powerpoint/2010/main" val="26425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a:t>
            </a:r>
            <a:r>
              <a:rPr lang="en-US" baseline="0" dirty="0" smtClean="0"/>
              <a:t> research estimates rates of substance abuse in nurses as high as 20%. Unfortunately, fear of punishment keep nurses from asking for help or reporting impaired nurses (Monroe &amp; </a:t>
            </a:r>
            <a:r>
              <a:rPr lang="en-US" baseline="0" dirty="0" err="1" smtClean="0"/>
              <a:t>Kenaga</a:t>
            </a:r>
            <a:r>
              <a:rPr lang="en-US" baseline="0" dirty="0" smtClean="0"/>
              <a:t>, 2010).</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1</a:t>
            </a:fld>
            <a:endParaRPr lang="en-US"/>
          </a:p>
        </p:txBody>
      </p:sp>
    </p:spTree>
    <p:extLst>
      <p:ext uri="{BB962C8B-B14F-4D97-AF65-F5344CB8AC3E}">
        <p14:creationId xmlns:p14="http://schemas.microsoft.com/office/powerpoint/2010/main" val="9092337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10</a:t>
            </a:fld>
            <a:endParaRPr lang="en-US"/>
          </a:p>
        </p:txBody>
      </p:sp>
    </p:spTree>
    <p:extLst>
      <p:ext uri="{BB962C8B-B14F-4D97-AF65-F5344CB8AC3E}">
        <p14:creationId xmlns:p14="http://schemas.microsoft.com/office/powerpoint/2010/main" val="28179891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a:t>
            </a:r>
            <a:r>
              <a:rPr lang="en-US" dirty="0" err="1" smtClean="0"/>
              <a:t>Brecher</a:t>
            </a:r>
            <a:r>
              <a:rPr lang="en-US" dirty="0" smtClean="0"/>
              <a:t> (as cited by </a:t>
            </a:r>
            <a:r>
              <a:rPr lang="en-US" dirty="0" err="1" smtClean="0"/>
              <a:t>Heise</a:t>
            </a:r>
            <a:r>
              <a:rPr lang="en-US" dirty="0" smtClean="0"/>
              <a:t>, 2003), physicians, physician’s wives, housewives, and nurses were disproportionately affected</a:t>
            </a:r>
            <a:r>
              <a:rPr lang="en-US" baseline="0" dirty="0" smtClean="0"/>
              <a:t> by addiction.  Nurse addiction is thought to be due to easy access to drugs, stressful work, and self-medication and once addicted, they avoid recognition of the addiction.</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11</a:t>
            </a:fld>
            <a:endParaRPr lang="en-US"/>
          </a:p>
        </p:txBody>
      </p:sp>
    </p:spTree>
    <p:extLst>
      <p:ext uri="{BB962C8B-B14F-4D97-AF65-F5344CB8AC3E}">
        <p14:creationId xmlns:p14="http://schemas.microsoft.com/office/powerpoint/2010/main" val="16532359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Little attention was given to</a:t>
            </a:r>
            <a:r>
              <a:rPr lang="en-US" baseline="0" dirty="0" smtClean="0"/>
              <a:t> substance abuse in nurses due to hiding the problem. In 1914, a Doctor </a:t>
            </a:r>
            <a:r>
              <a:rPr lang="en-US" baseline="0" dirty="0" err="1" smtClean="0"/>
              <a:t>Lichtenstien</a:t>
            </a:r>
            <a:r>
              <a:rPr lang="en-US" baseline="0" dirty="0" smtClean="0"/>
              <a:t> (as cited by </a:t>
            </a:r>
            <a:r>
              <a:rPr lang="en-US" baseline="0" dirty="0" err="1" smtClean="0"/>
              <a:t>Heise</a:t>
            </a:r>
            <a:r>
              <a:rPr lang="en-US" baseline="0" dirty="0" smtClean="0"/>
              <a:t>, 2003)shared he had treated many nurses addicted to morphine.  In 1920, the AMA committee on the Narcotic Drug Situation mentioned overworked and overstressed nurses were at high risk for addictions. </a:t>
            </a:r>
            <a:r>
              <a:rPr lang="en-US" dirty="0" smtClean="0"/>
              <a:t>The dichotomy between the ideal competent nurse</a:t>
            </a:r>
            <a:r>
              <a:rPr lang="en-US" baseline="0" dirty="0" smtClean="0"/>
              <a:t> and the old picture of the untrained nurse led many nurses as well as institutions to look the other way adding to the conspiracy of silence (</a:t>
            </a:r>
            <a:r>
              <a:rPr lang="en-US" baseline="0" dirty="0" err="1" smtClean="0"/>
              <a:t>Heise</a:t>
            </a:r>
            <a:r>
              <a:rPr lang="en-US" baseline="0" dirty="0" smtClean="0"/>
              <a:t>, 2003).  There was no treatment for addicted women from 1923 until 1941 (</a:t>
            </a:r>
            <a:r>
              <a:rPr lang="en-US" baseline="0" dirty="0" err="1" smtClean="0"/>
              <a:t>Heise</a:t>
            </a:r>
            <a:r>
              <a:rPr lang="en-US" baseline="0" dirty="0" smtClean="0"/>
              <a:t>, 2003),</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12</a:t>
            </a:fld>
            <a:endParaRPr lang="en-US"/>
          </a:p>
        </p:txBody>
      </p:sp>
    </p:spTree>
    <p:extLst>
      <p:ext uri="{BB962C8B-B14F-4D97-AF65-F5344CB8AC3E}">
        <p14:creationId xmlns:p14="http://schemas.microsoft.com/office/powerpoint/2010/main" val="13372754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Only 12 voluntary self referred nurses were admitted to the federal</a:t>
            </a:r>
            <a:r>
              <a:rPr lang="en-US" baseline="0" dirty="0" smtClean="0"/>
              <a:t> rehab program.  Alcohol, </a:t>
            </a:r>
            <a:r>
              <a:rPr lang="en-US" baseline="0" dirty="0" err="1" smtClean="0"/>
              <a:t>meperidine</a:t>
            </a:r>
            <a:r>
              <a:rPr lang="en-US" baseline="0" dirty="0" smtClean="0"/>
              <a:t> and </a:t>
            </a:r>
            <a:r>
              <a:rPr lang="en-US" baseline="0" dirty="0" err="1" smtClean="0"/>
              <a:t>talwin</a:t>
            </a:r>
            <a:r>
              <a:rPr lang="en-US" baseline="0" dirty="0" smtClean="0"/>
              <a:t> were the most abused drugs.</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13</a:t>
            </a:fld>
            <a:endParaRPr lang="en-US"/>
          </a:p>
        </p:txBody>
      </p:sp>
    </p:spTree>
    <p:extLst>
      <p:ext uri="{BB962C8B-B14F-4D97-AF65-F5344CB8AC3E}">
        <p14:creationId xmlns:p14="http://schemas.microsoft.com/office/powerpoint/2010/main" val="17279364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Nurse</a:t>
            </a:r>
            <a:r>
              <a:rPr lang="en-US" baseline="0" dirty="0" smtClean="0"/>
              <a:t> addicts were generally older than other female addicts.  She used drugs or alcohol to escape or treat pain, not for “kicks”.  They used substances alone.  Nurses got drugs through work or by forging prescriptions.  Nurses were also better educated and were form stable families.</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14</a:t>
            </a:fld>
            <a:endParaRPr lang="en-US"/>
          </a:p>
        </p:txBody>
      </p:sp>
    </p:spTree>
    <p:extLst>
      <p:ext uri="{BB962C8B-B14F-4D97-AF65-F5344CB8AC3E}">
        <p14:creationId xmlns:p14="http://schemas.microsoft.com/office/powerpoint/2010/main" val="42676436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7B21BF-0287-43FE-ABBA-D4B655A23AD5}" type="slidenum">
              <a:rPr lang="en-US" smtClean="0"/>
              <a:t>15</a:t>
            </a:fld>
            <a:endParaRPr lang="en-US"/>
          </a:p>
        </p:txBody>
      </p:sp>
    </p:spTree>
    <p:extLst>
      <p:ext uri="{BB962C8B-B14F-4D97-AF65-F5344CB8AC3E}">
        <p14:creationId xmlns:p14="http://schemas.microsoft.com/office/powerpoint/2010/main" val="8476980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 1980, many nurses if caught</a:t>
            </a:r>
            <a:r>
              <a:rPr lang="en-US" baseline="0" dirty="0" smtClean="0"/>
              <a:t> were punished.   Nurses lost their job, license, and therefore their source of income. By 1983, 25 states started programs to assist impaired nurses.  </a:t>
            </a:r>
            <a:r>
              <a:rPr lang="en-US" dirty="0" smtClean="0"/>
              <a:t>Employers no</a:t>
            </a:r>
            <a:r>
              <a:rPr lang="en-US" baseline="0" dirty="0" smtClean="0"/>
              <a:t> longer fired suspected nurse addicts (throwaway nurse syndrome), but began rehabilitation efforts (</a:t>
            </a:r>
            <a:r>
              <a:rPr lang="en-US" baseline="0" dirty="0" err="1" smtClean="0"/>
              <a:t>Heise</a:t>
            </a:r>
            <a:r>
              <a:rPr lang="en-US" baseline="0" dirty="0" smtClean="0"/>
              <a:t>, 2003)</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16</a:t>
            </a:fld>
            <a:endParaRPr lang="en-US"/>
          </a:p>
        </p:txBody>
      </p:sp>
    </p:spTree>
    <p:extLst>
      <p:ext uri="{BB962C8B-B14F-4D97-AF65-F5344CB8AC3E}">
        <p14:creationId xmlns:p14="http://schemas.microsoft.com/office/powerpoint/2010/main" val="9359636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7B21BF-0287-43FE-ABBA-D4B655A23AD5}" type="slidenum">
              <a:rPr lang="en-US" smtClean="0"/>
              <a:t>17</a:t>
            </a:fld>
            <a:endParaRPr lang="en-US"/>
          </a:p>
        </p:txBody>
      </p:sp>
    </p:spTree>
    <p:extLst>
      <p:ext uri="{BB962C8B-B14F-4D97-AF65-F5344CB8AC3E}">
        <p14:creationId xmlns:p14="http://schemas.microsoft.com/office/powerpoint/2010/main" val="40491679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fail to act on suspicion,</a:t>
            </a:r>
            <a:r>
              <a:rPr lang="en-US" baseline="0" dirty="0" smtClean="0"/>
              <a:t> the person who suffers the most will be the patient the impaired nurse is caring for (Dietrich, S., Sparks, D. 2009)</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18</a:t>
            </a:fld>
            <a:endParaRPr lang="en-US"/>
          </a:p>
        </p:txBody>
      </p:sp>
    </p:spTree>
    <p:extLst>
      <p:ext uri="{BB962C8B-B14F-4D97-AF65-F5344CB8AC3E}">
        <p14:creationId xmlns:p14="http://schemas.microsoft.com/office/powerpoint/2010/main" val="34405793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the ANA (as cited by McHugh et al, 2011), most State</a:t>
            </a:r>
            <a:r>
              <a:rPr lang="en-US" baseline="0" dirty="0" smtClean="0"/>
              <a:t> Boards of Nursing mandate laws that require reporting of impaired nurses. </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19</a:t>
            </a:fld>
            <a:endParaRPr lang="en-US"/>
          </a:p>
        </p:txBody>
      </p:sp>
    </p:spTree>
    <p:extLst>
      <p:ext uri="{BB962C8B-B14F-4D97-AF65-F5344CB8AC3E}">
        <p14:creationId xmlns:p14="http://schemas.microsoft.com/office/powerpoint/2010/main" val="2405568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terms addiction and substance abuse refer to abuse of alcohol</a:t>
            </a:r>
            <a:r>
              <a:rPr lang="en-US" baseline="0" dirty="0" smtClean="0"/>
              <a:t> as well as cocaine, opiates, and other substances.</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2</a:t>
            </a:fld>
            <a:endParaRPr lang="en-US"/>
          </a:p>
        </p:txBody>
      </p:sp>
    </p:spTree>
    <p:extLst>
      <p:ext uri="{BB962C8B-B14F-4D97-AF65-F5344CB8AC3E}">
        <p14:creationId xmlns:p14="http://schemas.microsoft.com/office/powerpoint/2010/main" val="28932861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20</a:t>
            </a:fld>
            <a:endParaRPr lang="en-US"/>
          </a:p>
        </p:txBody>
      </p:sp>
    </p:spTree>
    <p:extLst>
      <p:ext uri="{BB962C8B-B14F-4D97-AF65-F5344CB8AC3E}">
        <p14:creationId xmlns:p14="http://schemas.microsoft.com/office/powerpoint/2010/main" val="38599007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Although many</a:t>
            </a:r>
            <a:r>
              <a:rPr lang="en-US" baseline="0" dirty="0" smtClean="0"/>
              <a:t> peers are afraid to report abuse, it is the law to do so (McHugh et al. 2011).  Only 37% of peers report impairment (Young, 2008)</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21</a:t>
            </a:fld>
            <a:endParaRPr lang="en-US"/>
          </a:p>
        </p:txBody>
      </p:sp>
    </p:spTree>
    <p:extLst>
      <p:ext uri="{BB962C8B-B14F-4D97-AF65-F5344CB8AC3E}">
        <p14:creationId xmlns:p14="http://schemas.microsoft.com/office/powerpoint/2010/main" val="3025844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Through this program,</a:t>
            </a:r>
            <a:r>
              <a:rPr lang="en-US" baseline="0" dirty="0" smtClean="0"/>
              <a:t> those that seek substance abuse treatment, up to 70% of nurses have successfully returned to practice (Young, 2008).</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22</a:t>
            </a:fld>
            <a:endParaRPr lang="en-US"/>
          </a:p>
        </p:txBody>
      </p:sp>
    </p:spTree>
    <p:extLst>
      <p:ext uri="{BB962C8B-B14F-4D97-AF65-F5344CB8AC3E}">
        <p14:creationId xmlns:p14="http://schemas.microsoft.com/office/powerpoint/2010/main" val="18618961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Assistance to colleagues and peers by advocating for rehabilitation</a:t>
            </a:r>
            <a:r>
              <a:rPr lang="en-US" baseline="0" dirty="0" smtClean="0"/>
              <a:t> is better than punitive discipline.  </a:t>
            </a:r>
            <a:r>
              <a:rPr lang="en-US" dirty="0" smtClean="0"/>
              <a:t>Disciplinary</a:t>
            </a:r>
            <a:r>
              <a:rPr lang="en-US" baseline="0" dirty="0" smtClean="0"/>
              <a:t> approaches do not advocate for nurses’ recovery or return to work.  Public health and welfare need to be protected from below standard nursing.  Nurses willing to enter rehab should be treated with confidentiality and respect.  (Monroe &amp; </a:t>
            </a:r>
            <a:r>
              <a:rPr lang="en-US" baseline="0" dirty="0" err="1" smtClean="0"/>
              <a:t>Kenega</a:t>
            </a:r>
            <a:r>
              <a:rPr lang="en-US" baseline="0" dirty="0" smtClean="0"/>
              <a:t>, 2010)</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23</a:t>
            </a:fld>
            <a:endParaRPr lang="en-US"/>
          </a:p>
        </p:txBody>
      </p:sp>
    </p:spTree>
    <p:extLst>
      <p:ext uri="{BB962C8B-B14F-4D97-AF65-F5344CB8AC3E}">
        <p14:creationId xmlns:p14="http://schemas.microsoft.com/office/powerpoint/2010/main" val="4065792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7B21BF-0287-43FE-ABBA-D4B655A23AD5}" type="slidenum">
              <a:rPr lang="en-US" smtClean="0"/>
              <a:t>24</a:t>
            </a:fld>
            <a:endParaRPr lang="en-US"/>
          </a:p>
        </p:txBody>
      </p:sp>
    </p:spTree>
    <p:extLst>
      <p:ext uri="{BB962C8B-B14F-4D97-AF65-F5344CB8AC3E}">
        <p14:creationId xmlns:p14="http://schemas.microsoft.com/office/powerpoint/2010/main" val="33295427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7B21BF-0287-43FE-ABBA-D4B655A23AD5}" type="slidenum">
              <a:rPr lang="en-US" smtClean="0"/>
              <a:t>25</a:t>
            </a:fld>
            <a:endParaRPr lang="en-US"/>
          </a:p>
        </p:txBody>
      </p:sp>
    </p:spTree>
    <p:extLst>
      <p:ext uri="{BB962C8B-B14F-4D97-AF65-F5344CB8AC3E}">
        <p14:creationId xmlns:p14="http://schemas.microsoft.com/office/powerpoint/2010/main" val="17312601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7B21BF-0287-43FE-ABBA-D4B655A23AD5}" type="slidenum">
              <a:rPr lang="en-US" smtClean="0"/>
              <a:t>26</a:t>
            </a:fld>
            <a:endParaRPr lang="en-US"/>
          </a:p>
        </p:txBody>
      </p:sp>
    </p:spTree>
    <p:extLst>
      <p:ext uri="{BB962C8B-B14F-4D97-AF65-F5344CB8AC3E}">
        <p14:creationId xmlns:p14="http://schemas.microsoft.com/office/powerpoint/2010/main" val="1772627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 pharmaceutical,</a:t>
            </a:r>
            <a:r>
              <a:rPr lang="en-US" baseline="0" dirty="0" smtClean="0"/>
              <a:t> soft drink, wine, and spices companies included opiate mixtures or cocaine.   Mrs. </a:t>
            </a:r>
            <a:r>
              <a:rPr lang="en-US" baseline="0" dirty="0" err="1" smtClean="0"/>
              <a:t>Windslow’s</a:t>
            </a:r>
            <a:r>
              <a:rPr lang="en-US" baseline="0" dirty="0" smtClean="0"/>
              <a:t> Soothing Syrup contained 1 grain of 65mg of morphine per fluid ounce.  This syrup was used to sooth colic and calm restless infants (Addiction Research Unit, 2001. as cited by </a:t>
            </a:r>
            <a:r>
              <a:rPr lang="en-US" baseline="0" dirty="0" err="1" smtClean="0"/>
              <a:t>Heise</a:t>
            </a:r>
            <a:r>
              <a:rPr lang="en-US" baseline="0" dirty="0" smtClean="0"/>
              <a:t>, 2003)</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3</a:t>
            </a:fld>
            <a:endParaRPr lang="en-US"/>
          </a:p>
        </p:txBody>
      </p:sp>
    </p:spTree>
    <p:extLst>
      <p:ext uri="{BB962C8B-B14F-4D97-AF65-F5344CB8AC3E}">
        <p14:creationId xmlns:p14="http://schemas.microsoft.com/office/powerpoint/2010/main" val="1452803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Spice companies such as McCormick and Stickney &amp; Poor sold paregoric.  The addictive potential of</a:t>
            </a:r>
            <a:r>
              <a:rPr lang="en-US" baseline="0" dirty="0" smtClean="0"/>
              <a:t> alcohol, opiates, cocaine, and marijuana were not known at this time.  Sears and </a:t>
            </a:r>
            <a:r>
              <a:rPr lang="en-US" baseline="0" dirty="0" err="1" smtClean="0"/>
              <a:t>Robuck</a:t>
            </a:r>
            <a:r>
              <a:rPr lang="en-US" baseline="0" dirty="0" smtClean="0"/>
              <a:t> also sold many products that contained these drugs through the mail and encouraged self medication.  Stimulating drinks were available that included opium and alcohol mixtures. (</a:t>
            </a:r>
            <a:r>
              <a:rPr lang="en-US" baseline="0" dirty="0" err="1" smtClean="0"/>
              <a:t>Heise</a:t>
            </a:r>
            <a:r>
              <a:rPr lang="en-US" baseline="0" dirty="0" smtClean="0"/>
              <a:t>, B. 2003)</a:t>
            </a:r>
          </a:p>
        </p:txBody>
      </p:sp>
      <p:sp>
        <p:nvSpPr>
          <p:cNvPr id="4" name="Slide Number Placeholder 3"/>
          <p:cNvSpPr>
            <a:spLocks noGrp="1"/>
          </p:cNvSpPr>
          <p:nvPr>
            <p:ph type="sldNum" sz="quarter" idx="10"/>
          </p:nvPr>
        </p:nvSpPr>
        <p:spPr/>
        <p:txBody>
          <a:bodyPr/>
          <a:lstStyle/>
          <a:p>
            <a:fld id="{E67B21BF-0287-43FE-ABBA-D4B655A23AD5}" type="slidenum">
              <a:rPr lang="en-US" smtClean="0"/>
              <a:t>4</a:t>
            </a:fld>
            <a:endParaRPr lang="en-US"/>
          </a:p>
        </p:txBody>
      </p:sp>
    </p:spTree>
    <p:extLst>
      <p:ext uri="{BB962C8B-B14F-4D97-AF65-F5344CB8AC3E}">
        <p14:creationId xmlns:p14="http://schemas.microsoft.com/office/powerpoint/2010/main" val="3298716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Hypodermic syringes were so popular</a:t>
            </a:r>
            <a:r>
              <a:rPr lang="en-US" baseline="0" dirty="0" smtClean="0"/>
              <a:t> that in 1876,</a:t>
            </a:r>
            <a:r>
              <a:rPr lang="en-US" dirty="0" smtClean="0"/>
              <a:t> key chains were sold with hypodermic</a:t>
            </a:r>
            <a:r>
              <a:rPr lang="en-US" baseline="0" dirty="0" smtClean="0"/>
              <a:t> syringes attached to them.  At this time, physicians and pharmacists did not know this could cause addiction. Plus, opiates were preferred over alcohol.  Users were not perceived as loud, obnoxious or violent as those who used alcohol.</a:t>
            </a:r>
          </a:p>
          <a:p>
            <a:r>
              <a:rPr lang="en-US" baseline="0" dirty="0" smtClean="0"/>
              <a:t>Along with the increased use of opiates, heroine was being marketed by Bayer (</a:t>
            </a:r>
            <a:r>
              <a:rPr lang="en-US" baseline="0" dirty="0" err="1" smtClean="0"/>
              <a:t>Heise</a:t>
            </a:r>
            <a:r>
              <a:rPr lang="en-US" baseline="0" dirty="0" smtClean="0"/>
              <a:t>, B. 2003).</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5</a:t>
            </a:fld>
            <a:endParaRPr lang="en-US"/>
          </a:p>
        </p:txBody>
      </p:sp>
    </p:spTree>
    <p:extLst>
      <p:ext uri="{BB962C8B-B14F-4D97-AF65-F5344CB8AC3E}">
        <p14:creationId xmlns:p14="http://schemas.microsoft.com/office/powerpoint/2010/main" val="4280318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Over use of these drugs lead to the addiction of these drugs.  Women</a:t>
            </a:r>
            <a:r>
              <a:rPr lang="en-US" baseline="0" dirty="0" smtClean="0"/>
              <a:t> outnumbered the men 3:1 as they were treated for all their illnesses with opium, morphine, cocaine, or marijuana. Women were being treated for vague symptoms such as scalp tenderness, weather changes, timidity, insomnia, and pain (</a:t>
            </a:r>
            <a:r>
              <a:rPr lang="en-US" baseline="0" dirty="0" err="1" smtClean="0"/>
              <a:t>Heise</a:t>
            </a:r>
            <a:r>
              <a:rPr lang="en-US" baseline="0" dirty="0" smtClean="0"/>
              <a:t>, B. 2003).</a:t>
            </a:r>
            <a:endParaRPr lang="en-US" dirty="0" smtClean="0"/>
          </a:p>
        </p:txBody>
      </p:sp>
      <p:sp>
        <p:nvSpPr>
          <p:cNvPr id="4" name="Slide Number Placeholder 3"/>
          <p:cNvSpPr>
            <a:spLocks noGrp="1"/>
          </p:cNvSpPr>
          <p:nvPr>
            <p:ph type="sldNum" sz="quarter" idx="10"/>
          </p:nvPr>
        </p:nvSpPr>
        <p:spPr/>
        <p:txBody>
          <a:bodyPr/>
          <a:lstStyle/>
          <a:p>
            <a:fld id="{E67B21BF-0287-43FE-ABBA-D4B655A23AD5}" type="slidenum">
              <a:rPr lang="en-US" smtClean="0"/>
              <a:t>6</a:t>
            </a:fld>
            <a:endParaRPr lang="en-US"/>
          </a:p>
        </p:txBody>
      </p:sp>
    </p:spTree>
    <p:extLst>
      <p:ext uri="{BB962C8B-B14F-4D97-AF65-F5344CB8AC3E}">
        <p14:creationId xmlns:p14="http://schemas.microsoft.com/office/powerpoint/2010/main" val="26204384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7B21BF-0287-43FE-ABBA-D4B655A23AD5}" type="slidenum">
              <a:rPr lang="en-US" smtClean="0"/>
              <a:t>7</a:t>
            </a:fld>
            <a:endParaRPr lang="en-US"/>
          </a:p>
        </p:txBody>
      </p:sp>
    </p:spTree>
    <p:extLst>
      <p:ext uri="{BB962C8B-B14F-4D97-AF65-F5344CB8AC3E}">
        <p14:creationId xmlns:p14="http://schemas.microsoft.com/office/powerpoint/2010/main" val="18723407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Harrison</a:t>
            </a:r>
            <a:r>
              <a:rPr lang="en-US" baseline="0" dirty="0" smtClean="0"/>
              <a:t> Narcotic Act defined addictions to narcotics as non medical condition, therefore, physicians could not prescribe narcotics to addicts to keep them comfortable.  Supplying drugs to an addict was considered malpractice.  Between 1914 and 1938, 25,000 physicians were indicted and 3,000 went to jail for violating this act. (</a:t>
            </a:r>
            <a:r>
              <a:rPr lang="en-US" baseline="0" dirty="0" err="1" smtClean="0"/>
              <a:t>Heise</a:t>
            </a:r>
            <a:r>
              <a:rPr lang="en-US" baseline="0" dirty="0" smtClean="0"/>
              <a:t>, B. 2003).</a:t>
            </a:r>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8</a:t>
            </a:fld>
            <a:endParaRPr lang="en-US"/>
          </a:p>
        </p:txBody>
      </p:sp>
    </p:spTree>
    <p:extLst>
      <p:ext uri="{BB962C8B-B14F-4D97-AF65-F5344CB8AC3E}">
        <p14:creationId xmlns:p14="http://schemas.microsoft.com/office/powerpoint/2010/main" val="2250440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7B21BF-0287-43FE-ABBA-D4B655A23AD5}" type="slidenum">
              <a:rPr lang="en-US" smtClean="0"/>
              <a:t>9</a:t>
            </a:fld>
            <a:endParaRPr lang="en-US"/>
          </a:p>
        </p:txBody>
      </p:sp>
    </p:spTree>
    <p:extLst>
      <p:ext uri="{BB962C8B-B14F-4D97-AF65-F5344CB8AC3E}">
        <p14:creationId xmlns:p14="http://schemas.microsoft.com/office/powerpoint/2010/main" val="4100181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BE4C4401-490E-4E15-93DD-415AE39C7BB2}" type="datetimeFigureOut">
              <a:rPr lang="en-US" smtClean="0"/>
              <a:t>12/11/2011</a:t>
            </a:fld>
            <a:endParaRPr lang="en-US"/>
          </a:p>
        </p:txBody>
      </p:sp>
      <p:sp>
        <p:nvSpPr>
          <p:cNvPr id="16" name="Slide Number Placeholder 15"/>
          <p:cNvSpPr>
            <a:spLocks noGrp="1"/>
          </p:cNvSpPr>
          <p:nvPr>
            <p:ph type="sldNum" sz="quarter" idx="11"/>
          </p:nvPr>
        </p:nvSpPr>
        <p:spPr/>
        <p:txBody>
          <a:bodyPr/>
          <a:lstStyle/>
          <a:p>
            <a:fld id="{6F95D467-3991-4E17-8C55-BA5D72D6284C}"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4C4401-490E-4E15-93DD-415AE39C7BB2}" type="datetimeFigureOut">
              <a:rPr lang="en-US" smtClean="0"/>
              <a:t>12/11/2011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5D467-3991-4E17-8C55-BA5D72D6284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4C4401-490E-4E15-93DD-415AE39C7BB2}" type="datetimeFigureOut">
              <a:rPr lang="en-US" smtClean="0"/>
              <a:t>12/11/2011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5D467-3991-4E17-8C55-BA5D72D6284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BE4C4401-490E-4E15-93DD-415AE39C7BB2}" type="datetimeFigureOut">
              <a:rPr lang="en-US" smtClean="0"/>
              <a:t>12/11/2011</a:t>
            </a:fld>
            <a:endParaRPr lang="en-US"/>
          </a:p>
        </p:txBody>
      </p:sp>
      <p:sp>
        <p:nvSpPr>
          <p:cNvPr id="15" name="Slide Number Placeholder 14"/>
          <p:cNvSpPr>
            <a:spLocks noGrp="1"/>
          </p:cNvSpPr>
          <p:nvPr>
            <p:ph type="sldNum" sz="quarter" idx="15"/>
          </p:nvPr>
        </p:nvSpPr>
        <p:spPr/>
        <p:txBody>
          <a:bodyPr/>
          <a:lstStyle>
            <a:lvl1pPr algn="ctr">
              <a:defRPr/>
            </a:lvl1pPr>
          </a:lstStyle>
          <a:p>
            <a:fld id="{6F95D467-3991-4E17-8C55-BA5D72D6284C}"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4C4401-490E-4E15-93DD-415AE39C7BB2}" type="datetimeFigureOut">
              <a:rPr lang="en-US" smtClean="0"/>
              <a:t>12/11/2011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95D467-3991-4E17-8C55-BA5D72D6284C}"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E4C4401-490E-4E15-93DD-415AE39C7BB2}" type="datetimeFigureOut">
              <a:rPr lang="en-US" smtClean="0"/>
              <a:t>12/11/2011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95D467-3991-4E17-8C55-BA5D72D6284C}"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6F95D467-3991-4E17-8C55-BA5D72D6284C}"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BE4C4401-490E-4E15-93DD-415AE39C7BB2}" type="datetimeFigureOut">
              <a:rPr lang="en-US" smtClean="0"/>
              <a:t>12/11/2011</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E4C4401-490E-4E15-93DD-415AE39C7BB2}" type="datetimeFigureOut">
              <a:rPr lang="en-US" smtClean="0"/>
              <a:t>12/11/2011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95D467-3991-4E17-8C55-BA5D72D6284C}"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4C4401-490E-4E15-93DD-415AE39C7BB2}" type="datetimeFigureOut">
              <a:rPr lang="en-US" smtClean="0"/>
              <a:t>12/11/2011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95D467-3991-4E17-8C55-BA5D72D6284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BE4C4401-490E-4E15-93DD-415AE39C7BB2}" type="datetimeFigureOut">
              <a:rPr lang="en-US" smtClean="0"/>
              <a:t>12/11/2011</a:t>
            </a:fld>
            <a:endParaRPr lang="en-US"/>
          </a:p>
        </p:txBody>
      </p:sp>
      <p:sp>
        <p:nvSpPr>
          <p:cNvPr id="9" name="Slide Number Placeholder 8"/>
          <p:cNvSpPr>
            <a:spLocks noGrp="1"/>
          </p:cNvSpPr>
          <p:nvPr>
            <p:ph type="sldNum" sz="quarter" idx="15"/>
          </p:nvPr>
        </p:nvSpPr>
        <p:spPr/>
        <p:txBody>
          <a:bodyPr/>
          <a:lstStyle/>
          <a:p>
            <a:fld id="{6F95D467-3991-4E17-8C55-BA5D72D6284C}"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BE4C4401-490E-4E15-93DD-415AE39C7BB2}" type="datetimeFigureOut">
              <a:rPr lang="en-US" smtClean="0"/>
              <a:t>12/11/2011</a:t>
            </a:fld>
            <a:endParaRPr lang="en-US"/>
          </a:p>
        </p:txBody>
      </p:sp>
      <p:sp>
        <p:nvSpPr>
          <p:cNvPr id="9" name="Slide Number Placeholder 8"/>
          <p:cNvSpPr>
            <a:spLocks noGrp="1"/>
          </p:cNvSpPr>
          <p:nvPr>
            <p:ph type="sldNum" sz="quarter" idx="11"/>
          </p:nvPr>
        </p:nvSpPr>
        <p:spPr/>
        <p:txBody>
          <a:bodyPr/>
          <a:lstStyle/>
          <a:p>
            <a:fld id="{6F95D467-3991-4E17-8C55-BA5D72D6284C}"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E4C4401-490E-4E15-93DD-415AE39C7BB2}" type="datetimeFigureOut">
              <a:rPr lang="en-US" smtClean="0"/>
              <a:t>12/11/2011</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6F95D467-3991-4E17-8C55-BA5D72D6284C}"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4800600"/>
            <a:ext cx="8305800" cy="1143000"/>
          </a:xfrm>
        </p:spPr>
        <p:txBody>
          <a:bodyPr/>
          <a:lstStyle/>
          <a:p>
            <a:r>
              <a:rPr lang="en-US" dirty="0" smtClean="0"/>
              <a:t>More Common </a:t>
            </a:r>
            <a:r>
              <a:rPr lang="en-US" dirty="0"/>
              <a:t>T</a:t>
            </a:r>
            <a:r>
              <a:rPr lang="en-US" dirty="0" smtClean="0"/>
              <a:t>han </a:t>
            </a:r>
            <a:r>
              <a:rPr lang="en-US" dirty="0"/>
              <a:t>W</a:t>
            </a:r>
            <a:r>
              <a:rPr lang="en-US" dirty="0" smtClean="0"/>
              <a:t>e </a:t>
            </a:r>
            <a:r>
              <a:rPr lang="en-US" dirty="0"/>
              <a:t>T</a:t>
            </a:r>
            <a:r>
              <a:rPr lang="en-US" dirty="0" smtClean="0"/>
              <a:t>hink </a:t>
            </a:r>
          </a:p>
          <a:p>
            <a:endParaRPr lang="en-US" dirty="0"/>
          </a:p>
          <a:p>
            <a:r>
              <a:rPr lang="en-US" dirty="0" smtClean="0"/>
              <a:t>Lori Turner, RN, BSN</a:t>
            </a:r>
          </a:p>
          <a:p>
            <a:r>
              <a:rPr lang="en-US" dirty="0" smtClean="0"/>
              <a:t>December, 2011</a:t>
            </a:r>
          </a:p>
          <a:p>
            <a:endParaRPr lang="en-US" dirty="0"/>
          </a:p>
        </p:txBody>
      </p:sp>
      <p:sp>
        <p:nvSpPr>
          <p:cNvPr id="2" name="Title 1"/>
          <p:cNvSpPr>
            <a:spLocks noGrp="1"/>
          </p:cNvSpPr>
          <p:nvPr>
            <p:ph type="ctrTitle"/>
          </p:nvPr>
        </p:nvSpPr>
        <p:spPr>
          <a:xfrm>
            <a:off x="457200" y="2667000"/>
            <a:ext cx="8305800" cy="1981200"/>
          </a:xfrm>
        </p:spPr>
        <p:txBody>
          <a:bodyPr/>
          <a:lstStyle/>
          <a:p>
            <a:r>
              <a:rPr lang="en-US" dirty="0" smtClean="0">
                <a:latin typeface="Times New Roman" pitchFamily="18" charset="0"/>
                <a:cs typeface="Times New Roman" pitchFamily="18" charset="0"/>
              </a:rPr>
              <a:t>Nursing and Substance Abuse</a:t>
            </a:r>
            <a:endParaRPr lang="en-US" dirty="0">
              <a:latin typeface="Times New Roman" pitchFamily="18" charset="0"/>
              <a:cs typeface="Times New Roman" pitchFamily="18" charset="0"/>
            </a:endParaRPr>
          </a:p>
        </p:txBody>
      </p:sp>
      <p:pic>
        <p:nvPicPr>
          <p:cNvPr id="1026" name="Picture 2" descr="C:\Program Files (x86)\Microsoft Office\MEDIA\CAGCAT10\j031544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304800"/>
            <a:ext cx="3429000"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588217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Physicians believed withdrawal from substances was a permanent cure</a:t>
            </a:r>
          </a:p>
          <a:p>
            <a:r>
              <a:rPr lang="en-US" dirty="0" smtClean="0"/>
              <a:t>Cures included steam baths, shampoo treatments, electric shock</a:t>
            </a:r>
          </a:p>
          <a:p>
            <a:r>
              <a:rPr lang="en-US" dirty="0" smtClean="0"/>
              <a:t>Use of another drug such as cannabis, alcohol, strychnine, capsicum, belladonna, bromides, cocaine, or heroin were thought to cure addiction</a:t>
            </a:r>
          </a:p>
          <a:p>
            <a:r>
              <a:rPr lang="en-US" dirty="0" smtClean="0"/>
              <a:t>Survey in 1910 identified physicians, pharmacists, prostitutes, nurses, and housewives were the top 5 occupations for habitués              (</a:t>
            </a:r>
            <a:r>
              <a:rPr lang="en-US" dirty="0" err="1"/>
              <a:t>H</a:t>
            </a:r>
            <a:r>
              <a:rPr lang="en-US" dirty="0" err="1" smtClean="0"/>
              <a:t>eise</a:t>
            </a:r>
            <a:r>
              <a:rPr lang="en-US" dirty="0" smtClean="0"/>
              <a:t>, B. 2003)</a:t>
            </a:r>
            <a:endParaRPr lang="en-US" dirty="0"/>
          </a:p>
        </p:txBody>
      </p:sp>
      <p:sp>
        <p:nvSpPr>
          <p:cNvPr id="3" name="Title 2"/>
          <p:cNvSpPr>
            <a:spLocks noGrp="1"/>
          </p:cNvSpPr>
          <p:nvPr>
            <p:ph type="title"/>
          </p:nvPr>
        </p:nvSpPr>
        <p:spPr/>
        <p:txBody>
          <a:bodyPr/>
          <a:lstStyle/>
          <a:p>
            <a:pPr algn="ctr"/>
            <a:r>
              <a:rPr lang="en-US" dirty="0" smtClean="0"/>
              <a:t>Treatment of Addiction</a:t>
            </a:r>
            <a:endParaRPr lang="en-US" dirty="0"/>
          </a:p>
        </p:txBody>
      </p:sp>
    </p:spTree>
    <p:extLst>
      <p:ext uri="{BB962C8B-B14F-4D97-AF65-F5344CB8AC3E}">
        <p14:creationId xmlns:p14="http://schemas.microsoft.com/office/powerpoint/2010/main" val="2838255729"/>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Professional nurse training began in 1873 in U.S.</a:t>
            </a:r>
          </a:p>
          <a:p>
            <a:r>
              <a:rPr lang="en-US" dirty="0" smtClean="0"/>
              <a:t>Increased after Civil War due to difficulties with opium and cocaine </a:t>
            </a:r>
            <a:r>
              <a:rPr lang="en-US" dirty="0" smtClean="0"/>
              <a:t>addiction</a:t>
            </a:r>
            <a:endParaRPr lang="en-US" dirty="0" smtClean="0"/>
          </a:p>
          <a:p>
            <a:r>
              <a:rPr lang="en-US" dirty="0" smtClean="0"/>
              <a:t>Nurse education insisted nurses needed to be of good character unlike the “untrained nurse” which was a rude alcoholic nurse</a:t>
            </a:r>
          </a:p>
          <a:p>
            <a:r>
              <a:rPr lang="en-US" dirty="0"/>
              <a:t>E</a:t>
            </a:r>
            <a:r>
              <a:rPr lang="en-US" dirty="0" smtClean="0"/>
              <a:t>ducation of nurses emphasized what a good nurse should be</a:t>
            </a:r>
          </a:p>
          <a:p>
            <a:r>
              <a:rPr lang="en-US" dirty="0" smtClean="0"/>
              <a:t>Nurses were warned against the dangers of falling under the influence of drugs and alcohol </a:t>
            </a:r>
          </a:p>
          <a:p>
            <a:pPr marL="0" indent="0" algn="r">
              <a:buNone/>
            </a:pPr>
            <a:r>
              <a:rPr lang="en-US" dirty="0" smtClean="0"/>
              <a:t>(</a:t>
            </a:r>
            <a:r>
              <a:rPr lang="en-US" dirty="0" err="1" smtClean="0"/>
              <a:t>Heise</a:t>
            </a:r>
            <a:r>
              <a:rPr lang="en-US" dirty="0" smtClean="0"/>
              <a:t>, 2003)</a:t>
            </a:r>
          </a:p>
          <a:p>
            <a:endParaRPr lang="en-US" dirty="0" smtClean="0"/>
          </a:p>
          <a:p>
            <a:endParaRPr lang="en-US" dirty="0" smtClean="0"/>
          </a:p>
          <a:p>
            <a:endParaRPr lang="en-US" dirty="0"/>
          </a:p>
        </p:txBody>
      </p:sp>
      <p:sp>
        <p:nvSpPr>
          <p:cNvPr id="3" name="Title 2"/>
          <p:cNvSpPr>
            <a:spLocks noGrp="1"/>
          </p:cNvSpPr>
          <p:nvPr>
            <p:ph type="title"/>
          </p:nvPr>
        </p:nvSpPr>
        <p:spPr/>
        <p:txBody>
          <a:bodyPr/>
          <a:lstStyle/>
          <a:p>
            <a:pPr algn="ctr"/>
            <a:r>
              <a:rPr lang="en-US" dirty="0" smtClean="0"/>
              <a:t>Nurse Habitués</a:t>
            </a:r>
            <a:endParaRPr lang="en-US" dirty="0"/>
          </a:p>
        </p:txBody>
      </p:sp>
    </p:spTree>
    <p:extLst>
      <p:ext uri="{BB962C8B-B14F-4D97-AF65-F5344CB8AC3E}">
        <p14:creationId xmlns:p14="http://schemas.microsoft.com/office/powerpoint/2010/main" val="3383888187"/>
      </p:ext>
    </p:extLst>
  </p:cSld>
  <p:clrMapOvr>
    <a:masterClrMapping/>
  </p:clrMapOvr>
  <p:transition spd="slow">
    <p:wheel spokes="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Studies began to identify nursing addictions</a:t>
            </a:r>
          </a:p>
          <a:p>
            <a:r>
              <a:rPr lang="en-US" dirty="0" smtClean="0"/>
              <a:t>Nurses taking hypodermic morphine were being treated by a prison doctor</a:t>
            </a:r>
          </a:p>
          <a:p>
            <a:r>
              <a:rPr lang="en-US" dirty="0" smtClean="0"/>
              <a:t>Overworked and overstressed nurses were at high risk for addiction</a:t>
            </a:r>
          </a:p>
          <a:p>
            <a:r>
              <a:rPr lang="en-US" dirty="0" smtClean="0"/>
              <a:t>Due to the need to be an “ideal competent nurse” colleagues looked the other away</a:t>
            </a:r>
          </a:p>
          <a:p>
            <a:r>
              <a:rPr lang="en-US" dirty="0" smtClean="0"/>
              <a:t>Little sympathy for  addicted nurses</a:t>
            </a:r>
          </a:p>
          <a:p>
            <a:r>
              <a:rPr lang="en-US" dirty="0" smtClean="0"/>
              <a:t>Nurses had to self detox, find a sympathetic physician or get drugs from the underworld due to the Harris Narcotic Act of 1914</a:t>
            </a:r>
          </a:p>
          <a:p>
            <a:pPr marL="0" indent="0" algn="r">
              <a:buNone/>
            </a:pPr>
            <a:r>
              <a:rPr lang="en-US" dirty="0" smtClean="0"/>
              <a:t>(</a:t>
            </a:r>
            <a:r>
              <a:rPr lang="en-US" dirty="0" err="1" smtClean="0"/>
              <a:t>Heise</a:t>
            </a:r>
            <a:r>
              <a:rPr lang="en-US" dirty="0" smtClean="0"/>
              <a:t>, 2003)</a:t>
            </a:r>
            <a:endParaRPr lang="en-US" dirty="0"/>
          </a:p>
        </p:txBody>
      </p:sp>
      <p:sp>
        <p:nvSpPr>
          <p:cNvPr id="3" name="Title 2"/>
          <p:cNvSpPr>
            <a:spLocks noGrp="1"/>
          </p:cNvSpPr>
          <p:nvPr>
            <p:ph type="title"/>
          </p:nvPr>
        </p:nvSpPr>
        <p:spPr/>
        <p:txBody>
          <a:bodyPr/>
          <a:lstStyle/>
          <a:p>
            <a:pPr algn="ctr"/>
            <a:r>
              <a:rPr lang="en-US" dirty="0" smtClean="0"/>
              <a:t>Nurse Habitués (</a:t>
            </a:r>
            <a:r>
              <a:rPr lang="en-US" dirty="0" smtClean="0"/>
              <a:t>cont’d)</a:t>
            </a:r>
            <a:endParaRPr lang="en-US" dirty="0"/>
          </a:p>
        </p:txBody>
      </p:sp>
    </p:spTree>
    <p:extLst>
      <p:ext uri="{BB962C8B-B14F-4D97-AF65-F5344CB8AC3E}">
        <p14:creationId xmlns:p14="http://schemas.microsoft.com/office/powerpoint/2010/main" val="493682929"/>
      </p:ext>
    </p:extLst>
  </p:cSld>
  <p:clrMapOvr>
    <a:masterClrMapping/>
  </p:clrMapOvr>
  <mc:AlternateContent xmlns:mc="http://schemas.openxmlformats.org/markup-compatibility/2006">
    <mc:Choice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Report in 1953 from Harry </a:t>
            </a:r>
            <a:r>
              <a:rPr lang="en-US" dirty="0" err="1" smtClean="0"/>
              <a:t>Anslinger</a:t>
            </a:r>
            <a:r>
              <a:rPr lang="en-US" dirty="0" smtClean="0"/>
              <a:t>  stated a non transient addict will be a physician or nurse</a:t>
            </a:r>
          </a:p>
          <a:p>
            <a:r>
              <a:rPr lang="en-US" dirty="0" err="1" smtClean="0"/>
              <a:t>Meperidine</a:t>
            </a:r>
            <a:r>
              <a:rPr lang="en-US" dirty="0" smtClean="0"/>
              <a:t> most likely drug of choice</a:t>
            </a:r>
          </a:p>
          <a:p>
            <a:r>
              <a:rPr lang="en-US" dirty="0" smtClean="0"/>
              <a:t>Study of 193 addicted women found that 40% were registered nurses</a:t>
            </a:r>
          </a:p>
          <a:p>
            <a:r>
              <a:rPr lang="en-US" dirty="0" smtClean="0"/>
              <a:t>By the 1960s, narcotic addicted nurses were noted to be more serious than previously thought</a:t>
            </a:r>
          </a:p>
          <a:p>
            <a:r>
              <a:rPr lang="en-US" dirty="0" smtClean="0"/>
              <a:t>Need for rehab instead of punitive measures became necessary</a:t>
            </a:r>
          </a:p>
          <a:p>
            <a:r>
              <a:rPr lang="en-US" dirty="0" smtClean="0"/>
              <a:t>1972 federal rehab program designed for addicted registered nurses</a:t>
            </a:r>
          </a:p>
          <a:p>
            <a:pPr marL="0" indent="0" algn="r">
              <a:buNone/>
            </a:pPr>
            <a:r>
              <a:rPr lang="en-US" dirty="0" smtClean="0"/>
              <a:t>(</a:t>
            </a:r>
            <a:r>
              <a:rPr lang="en-US" dirty="0" err="1" smtClean="0"/>
              <a:t>Heise</a:t>
            </a:r>
            <a:r>
              <a:rPr lang="en-US" dirty="0" smtClean="0"/>
              <a:t>, 2003)</a:t>
            </a:r>
            <a:endParaRPr lang="en-US" dirty="0"/>
          </a:p>
        </p:txBody>
      </p:sp>
      <p:sp>
        <p:nvSpPr>
          <p:cNvPr id="3" name="Title 2"/>
          <p:cNvSpPr>
            <a:spLocks noGrp="1"/>
          </p:cNvSpPr>
          <p:nvPr>
            <p:ph type="title"/>
          </p:nvPr>
        </p:nvSpPr>
        <p:spPr/>
        <p:txBody>
          <a:bodyPr/>
          <a:lstStyle/>
          <a:p>
            <a:pPr algn="ctr"/>
            <a:r>
              <a:rPr lang="en-US" dirty="0" smtClean="0"/>
              <a:t>Nurse Habitués (</a:t>
            </a:r>
            <a:r>
              <a:rPr lang="en-US" dirty="0" smtClean="0"/>
              <a:t>con</a:t>
            </a:r>
            <a:r>
              <a:rPr lang="en-US" dirty="0" smtClean="0"/>
              <a:t>t’d</a:t>
            </a:r>
            <a:r>
              <a:rPr lang="en-US" dirty="0" smtClean="0"/>
              <a:t>)</a:t>
            </a:r>
            <a:endParaRPr lang="en-US" dirty="0"/>
          </a:p>
        </p:txBody>
      </p:sp>
    </p:spTree>
    <p:extLst>
      <p:ext uri="{BB962C8B-B14F-4D97-AF65-F5344CB8AC3E}">
        <p14:creationId xmlns:p14="http://schemas.microsoft.com/office/powerpoint/2010/main" val="1803666757"/>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dirty="0" smtClean="0"/>
              <a:t>Three major reoccurring concerns</a:t>
            </a:r>
          </a:p>
          <a:p>
            <a:r>
              <a:rPr lang="en-US" dirty="0" smtClean="0"/>
              <a:t>Deciding whether to advise employer of addiction</a:t>
            </a:r>
          </a:p>
          <a:p>
            <a:r>
              <a:rPr lang="en-US" dirty="0" smtClean="0"/>
              <a:t>Fear of handling narcotic keys</a:t>
            </a:r>
          </a:p>
          <a:p>
            <a:r>
              <a:rPr lang="en-US" dirty="0" smtClean="0"/>
              <a:t>Need to turn to someone for help in a relapse</a:t>
            </a:r>
          </a:p>
          <a:p>
            <a:endParaRPr lang="en-US" dirty="0"/>
          </a:p>
          <a:p>
            <a:endParaRPr lang="en-US" dirty="0" smtClean="0"/>
          </a:p>
          <a:p>
            <a:endParaRPr lang="en-US" dirty="0"/>
          </a:p>
          <a:p>
            <a:pPr marL="0" indent="0" algn="r">
              <a:buNone/>
            </a:pPr>
            <a:r>
              <a:rPr lang="en-US" dirty="0" smtClean="0"/>
              <a:t>	(</a:t>
            </a:r>
            <a:r>
              <a:rPr lang="en-US" dirty="0" err="1"/>
              <a:t>H</a:t>
            </a:r>
            <a:r>
              <a:rPr lang="en-US" dirty="0" err="1" smtClean="0"/>
              <a:t>eise</a:t>
            </a:r>
            <a:r>
              <a:rPr lang="en-US" dirty="0" smtClean="0"/>
              <a:t>, 2003)</a:t>
            </a:r>
            <a:endParaRPr lang="en-US" dirty="0"/>
          </a:p>
        </p:txBody>
      </p:sp>
      <p:sp>
        <p:nvSpPr>
          <p:cNvPr id="3" name="Title 2"/>
          <p:cNvSpPr>
            <a:spLocks noGrp="1"/>
          </p:cNvSpPr>
          <p:nvPr>
            <p:ph type="title"/>
          </p:nvPr>
        </p:nvSpPr>
        <p:spPr/>
        <p:txBody>
          <a:bodyPr/>
          <a:lstStyle/>
          <a:p>
            <a:pPr algn="ctr"/>
            <a:r>
              <a:rPr lang="en-US" dirty="0" smtClean="0"/>
              <a:t>Nursing Habitués (</a:t>
            </a:r>
            <a:r>
              <a:rPr lang="en-US" dirty="0" smtClean="0"/>
              <a:t>con</a:t>
            </a:r>
            <a:r>
              <a:rPr lang="en-US" dirty="0" smtClean="0"/>
              <a:t>t’d</a:t>
            </a:r>
            <a:r>
              <a:rPr lang="en-US" dirty="0" smtClean="0"/>
              <a:t>)</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3429000"/>
            <a:ext cx="2857500" cy="2794000"/>
          </a:xfrm>
          <a:prstGeom prst="rect">
            <a:avLst/>
          </a:prstGeom>
        </p:spPr>
      </p:pic>
    </p:spTree>
    <p:extLst>
      <p:ext uri="{BB962C8B-B14F-4D97-AF65-F5344CB8AC3E}">
        <p14:creationId xmlns:p14="http://schemas.microsoft.com/office/powerpoint/2010/main" val="614760632"/>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Greatly increased in the 1970s</a:t>
            </a:r>
          </a:p>
          <a:p>
            <a:r>
              <a:rPr lang="en-US" dirty="0" smtClean="0"/>
              <a:t>Discovered nurses saw a degree of acceptable drug use</a:t>
            </a:r>
          </a:p>
          <a:p>
            <a:r>
              <a:rPr lang="en-US" dirty="0" smtClean="0"/>
              <a:t>Most acceptable were  prescription drugs</a:t>
            </a:r>
          </a:p>
          <a:p>
            <a:r>
              <a:rPr lang="en-US" dirty="0"/>
              <a:t>A</a:t>
            </a:r>
            <a:r>
              <a:rPr lang="en-US" dirty="0" smtClean="0"/>
              <a:t>lcohol and cigarettes were intermediate</a:t>
            </a:r>
          </a:p>
          <a:p>
            <a:r>
              <a:rPr lang="en-US" dirty="0" smtClean="0"/>
              <a:t>Least acceptable were illicit drugs like heroin</a:t>
            </a:r>
          </a:p>
          <a:p>
            <a:r>
              <a:rPr lang="en-US" dirty="0" smtClean="0"/>
              <a:t>1975 nurses began to research alcoholism in nurses</a:t>
            </a:r>
          </a:p>
          <a:p>
            <a:endParaRPr lang="en-US" dirty="0" smtClean="0"/>
          </a:p>
          <a:p>
            <a:pPr marL="0" indent="0" algn="ctr">
              <a:buNone/>
            </a:pPr>
            <a:r>
              <a:rPr lang="en-US" dirty="0" smtClean="0"/>
              <a:t>(Heise,2003)</a:t>
            </a:r>
            <a:endParaRPr lang="en-US" dirty="0"/>
          </a:p>
        </p:txBody>
      </p:sp>
      <p:sp>
        <p:nvSpPr>
          <p:cNvPr id="3" name="Title 2"/>
          <p:cNvSpPr>
            <a:spLocks noGrp="1"/>
          </p:cNvSpPr>
          <p:nvPr>
            <p:ph type="title"/>
          </p:nvPr>
        </p:nvSpPr>
        <p:spPr/>
        <p:txBody>
          <a:bodyPr/>
          <a:lstStyle/>
          <a:p>
            <a:pPr algn="ctr"/>
            <a:r>
              <a:rPr lang="en-US" dirty="0" smtClean="0"/>
              <a:t>Research</a:t>
            </a:r>
            <a:endParaRPr lang="en-US" dirty="0"/>
          </a:p>
        </p:txBody>
      </p:sp>
    </p:spTree>
    <p:extLst>
      <p:ext uri="{BB962C8B-B14F-4D97-AF65-F5344CB8AC3E}">
        <p14:creationId xmlns:p14="http://schemas.microsoft.com/office/powerpoint/2010/main" val="6519695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Help for Nurses</a:t>
            </a:r>
            <a:endParaRPr lang="en-US" dirty="0"/>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066800" y="1676400"/>
            <a:ext cx="3429000" cy="4191000"/>
          </a:xfrm>
        </p:spPr>
      </p:pic>
      <p:sp>
        <p:nvSpPr>
          <p:cNvPr id="7" name="Content Placeholder 6"/>
          <p:cNvSpPr>
            <a:spLocks noGrp="1"/>
          </p:cNvSpPr>
          <p:nvPr>
            <p:ph sz="half" idx="2"/>
          </p:nvPr>
        </p:nvSpPr>
        <p:spPr/>
        <p:txBody>
          <a:bodyPr>
            <a:normAutofit/>
          </a:bodyPr>
          <a:lstStyle/>
          <a:p>
            <a:r>
              <a:rPr lang="en-US" dirty="0" smtClean="0"/>
              <a:t>Began in 1980s</a:t>
            </a:r>
          </a:p>
          <a:p>
            <a:r>
              <a:rPr lang="en-US" dirty="0" smtClean="0"/>
              <a:t>ANA acknowledged the problems and made guidelines</a:t>
            </a:r>
          </a:p>
          <a:p>
            <a:r>
              <a:rPr lang="en-US" dirty="0" smtClean="0"/>
              <a:t>Peer assistance programs began</a:t>
            </a:r>
          </a:p>
          <a:p>
            <a:r>
              <a:rPr lang="en-US" dirty="0" smtClean="0"/>
              <a:t>Shifted from punitive to rehabilitation    </a:t>
            </a:r>
          </a:p>
          <a:p>
            <a:pPr marL="0" indent="0">
              <a:buNone/>
            </a:pPr>
            <a:r>
              <a:rPr lang="en-US" dirty="0"/>
              <a:t> </a:t>
            </a:r>
            <a:r>
              <a:rPr lang="en-US" dirty="0" smtClean="0"/>
              <a:t>                (</a:t>
            </a:r>
            <a:r>
              <a:rPr lang="en-US" dirty="0" err="1" smtClean="0"/>
              <a:t>Heise</a:t>
            </a:r>
            <a:r>
              <a:rPr lang="en-US" dirty="0" smtClean="0"/>
              <a:t>, 2003)</a:t>
            </a:r>
          </a:p>
          <a:p>
            <a:endParaRPr lang="en-US" dirty="0"/>
          </a:p>
        </p:txBody>
      </p:sp>
    </p:spTree>
    <p:extLst>
      <p:ext uri="{BB962C8B-B14F-4D97-AF65-F5344CB8AC3E}">
        <p14:creationId xmlns:p14="http://schemas.microsoft.com/office/powerpoint/2010/main" val="101138796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Peer offers to give pain medication for co-workers</a:t>
            </a:r>
          </a:p>
          <a:p>
            <a:r>
              <a:rPr lang="en-US" dirty="0" smtClean="0"/>
              <a:t>Offers to dispose pain medication cartridges</a:t>
            </a:r>
          </a:p>
          <a:p>
            <a:r>
              <a:rPr lang="en-US" dirty="0" smtClean="0"/>
              <a:t>Withdraws higher amounts of pain med than ordered</a:t>
            </a:r>
          </a:p>
          <a:p>
            <a:r>
              <a:rPr lang="en-US" dirty="0" smtClean="0"/>
              <a:t>Shows a change in behavior or mental status during shift</a:t>
            </a:r>
          </a:p>
          <a:p>
            <a:r>
              <a:rPr lang="en-US" dirty="0" smtClean="0"/>
              <a:t>Frequently needs to go to bathroom</a:t>
            </a:r>
          </a:p>
          <a:p>
            <a:r>
              <a:rPr lang="en-US" dirty="0" smtClean="0"/>
              <a:t>Steps off unit after medicating patients</a:t>
            </a:r>
          </a:p>
          <a:p>
            <a:r>
              <a:rPr lang="en-US" dirty="0" smtClean="0"/>
              <a:t>Falls asleep during shift</a:t>
            </a:r>
          </a:p>
          <a:p>
            <a:r>
              <a:rPr lang="en-US" dirty="0" smtClean="0"/>
              <a:t>Blames mood changes on personal problems</a:t>
            </a:r>
          </a:p>
          <a:p>
            <a:pPr marL="0" indent="0" algn="r">
              <a:buNone/>
            </a:pPr>
            <a:r>
              <a:rPr lang="en-US" dirty="0" smtClean="0"/>
              <a:t>(Dietrich, S., Sparks, D. 2009)</a:t>
            </a:r>
            <a:endParaRPr lang="en-US" dirty="0"/>
          </a:p>
        </p:txBody>
      </p:sp>
      <p:sp>
        <p:nvSpPr>
          <p:cNvPr id="3" name="Title 2"/>
          <p:cNvSpPr>
            <a:spLocks noGrp="1"/>
          </p:cNvSpPr>
          <p:nvPr>
            <p:ph type="title"/>
          </p:nvPr>
        </p:nvSpPr>
        <p:spPr/>
        <p:txBody>
          <a:bodyPr/>
          <a:lstStyle/>
          <a:p>
            <a:pPr algn="ctr"/>
            <a:r>
              <a:rPr lang="en-US" dirty="0" smtClean="0"/>
              <a:t>Signs of Nurses Diverting Meds</a:t>
            </a:r>
            <a:endParaRPr lang="en-US" dirty="0"/>
          </a:p>
        </p:txBody>
      </p:sp>
    </p:spTree>
    <p:extLst>
      <p:ext uri="{BB962C8B-B14F-4D97-AF65-F5344CB8AC3E}">
        <p14:creationId xmlns:p14="http://schemas.microsoft.com/office/powerpoint/2010/main" val="3471246461"/>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Immediately have a confidential conversation with a trusted manager</a:t>
            </a:r>
          </a:p>
          <a:p>
            <a:r>
              <a:rPr lang="en-US" dirty="0" smtClean="0"/>
              <a:t>Confront your co-worker</a:t>
            </a:r>
          </a:p>
          <a:p>
            <a:r>
              <a:rPr lang="en-US" dirty="0" smtClean="0"/>
              <a:t>Insist on observing wastage of meds</a:t>
            </a:r>
          </a:p>
          <a:p>
            <a:r>
              <a:rPr lang="en-US" dirty="0" smtClean="0"/>
              <a:t>Ask why a higher dose of medication was removed</a:t>
            </a:r>
          </a:p>
          <a:p>
            <a:r>
              <a:rPr lang="en-US" dirty="0" smtClean="0"/>
              <a:t>Watch for frequent bathroom usage or changes in behavior</a:t>
            </a:r>
          </a:p>
          <a:p>
            <a:pPr marL="0" indent="0" algn="r">
              <a:buNone/>
            </a:pPr>
            <a:r>
              <a:rPr lang="en-US" dirty="0" smtClean="0"/>
              <a:t>(Dietrich, S., Sparks, D. 2009)</a:t>
            </a:r>
            <a:endParaRPr lang="en-US" dirty="0"/>
          </a:p>
        </p:txBody>
      </p:sp>
      <p:sp>
        <p:nvSpPr>
          <p:cNvPr id="3" name="Title 2"/>
          <p:cNvSpPr>
            <a:spLocks noGrp="1"/>
          </p:cNvSpPr>
          <p:nvPr>
            <p:ph type="title"/>
          </p:nvPr>
        </p:nvSpPr>
        <p:spPr/>
        <p:txBody>
          <a:bodyPr>
            <a:normAutofit fontScale="90000"/>
          </a:bodyPr>
          <a:lstStyle/>
          <a:p>
            <a:pPr algn="ctr"/>
            <a:r>
              <a:rPr lang="en-US" dirty="0" smtClean="0"/>
              <a:t>What to do if you suspect a colleague of diverting drugs</a:t>
            </a:r>
            <a:endParaRPr lang="en-US" dirty="0"/>
          </a:p>
        </p:txBody>
      </p:sp>
    </p:spTree>
    <p:extLst>
      <p:ext uri="{BB962C8B-B14F-4D97-AF65-F5344CB8AC3E}">
        <p14:creationId xmlns:p14="http://schemas.microsoft.com/office/powerpoint/2010/main" val="824414212"/>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5386" y="457200"/>
            <a:ext cx="3151414" cy="1066800"/>
          </a:xfrm>
        </p:spPr>
        <p:txBody>
          <a:bodyPr/>
          <a:lstStyle/>
          <a:p>
            <a:pPr algn="ctr"/>
            <a:r>
              <a:rPr lang="en-US" dirty="0" smtClean="0"/>
              <a:t>Nursing Responsibilities</a:t>
            </a:r>
            <a:endParaRPr lang="en-US" dirty="0"/>
          </a:p>
        </p:txBody>
      </p:sp>
      <p:pic>
        <p:nvPicPr>
          <p:cNvPr id="6" name="Picture Placeholder 5"/>
          <p:cNvPicPr>
            <a:picLocks noGrp="1" noChangeAspect="1"/>
          </p:cNvPicPr>
          <p:nvPr>
            <p:ph type="pic" idx="1"/>
          </p:nvPr>
        </p:nvPicPr>
        <p:blipFill>
          <a:blip r:embed="rId3">
            <a:extLst>
              <a:ext uri="{28A0092B-C50C-407E-A947-70E740481C1C}">
                <a14:useLocalDpi xmlns:a14="http://schemas.microsoft.com/office/drawing/2010/main" val="0"/>
              </a:ext>
            </a:extLst>
          </a:blip>
          <a:srcRect t="320" b="320"/>
          <a:stretch>
            <a:fillRect/>
          </a:stretch>
        </p:blipFill>
        <p:spPr>
          <a:xfrm>
            <a:off x="457200" y="457200"/>
            <a:ext cx="4495800" cy="5562600"/>
          </a:xfrm>
        </p:spPr>
      </p:pic>
      <p:sp>
        <p:nvSpPr>
          <p:cNvPr id="2" name="Content Placeholder 1"/>
          <p:cNvSpPr>
            <a:spLocks noGrp="1"/>
          </p:cNvSpPr>
          <p:nvPr>
            <p:ph type="body" sz="half" idx="2"/>
          </p:nvPr>
        </p:nvSpPr>
        <p:spPr>
          <a:xfrm>
            <a:off x="5257800" y="1600200"/>
            <a:ext cx="3429000" cy="4419600"/>
          </a:xfrm>
        </p:spPr>
        <p:txBody>
          <a:bodyPr>
            <a:normAutofit fontScale="92500" lnSpcReduction="10000"/>
          </a:bodyPr>
          <a:lstStyle/>
          <a:p>
            <a:r>
              <a:rPr lang="en-US" dirty="0" smtClean="0"/>
              <a:t>Identifying signs and symptoms of impairment</a:t>
            </a:r>
          </a:p>
          <a:p>
            <a:r>
              <a:rPr lang="en-US" dirty="0" smtClean="0"/>
              <a:t>Required to report peer substance </a:t>
            </a:r>
            <a:r>
              <a:rPr lang="en-US" dirty="0" smtClean="0"/>
              <a:t>abuse</a:t>
            </a:r>
          </a:p>
          <a:p>
            <a:r>
              <a:rPr lang="en-US" dirty="0" smtClean="0"/>
              <a:t>Protect public from unsafe nursing</a:t>
            </a:r>
            <a:endParaRPr lang="en-US" dirty="0" smtClean="0"/>
          </a:p>
          <a:p>
            <a:r>
              <a:rPr lang="en-US" dirty="0" smtClean="0"/>
              <a:t>                    (Monroe &amp; </a:t>
            </a:r>
            <a:r>
              <a:rPr lang="en-US" dirty="0" err="1" smtClean="0"/>
              <a:t>Kenaga</a:t>
            </a:r>
            <a:r>
              <a:rPr lang="en-US" dirty="0" smtClean="0"/>
              <a:t>, 2010)</a:t>
            </a:r>
          </a:p>
          <a:p>
            <a:r>
              <a:rPr lang="en-US" dirty="0" smtClean="0"/>
              <a:t>Nurses that report impaired colleagues are immune from civil and criminal liabilities</a:t>
            </a:r>
          </a:p>
          <a:p>
            <a:r>
              <a:rPr lang="en-US" dirty="0" smtClean="0"/>
              <a:t>Reporting must be done in good faith</a:t>
            </a:r>
          </a:p>
          <a:p>
            <a:r>
              <a:rPr lang="en-US" dirty="0"/>
              <a:t> </a:t>
            </a:r>
            <a:r>
              <a:rPr lang="en-US" dirty="0" smtClean="0"/>
              <a:t>                            (McHugh et al. 2011)</a:t>
            </a:r>
            <a:endParaRPr lang="en-US" dirty="0"/>
          </a:p>
        </p:txBody>
      </p:sp>
    </p:spTree>
    <p:extLst>
      <p:ext uri="{BB962C8B-B14F-4D97-AF65-F5344CB8AC3E}">
        <p14:creationId xmlns:p14="http://schemas.microsoft.com/office/powerpoint/2010/main" val="4086795667"/>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33400"/>
            <a:ext cx="8077200" cy="1219200"/>
          </a:xfrm>
        </p:spPr>
        <p:txBody>
          <a:bodyPr>
            <a:normAutofit/>
          </a:bodyPr>
          <a:lstStyle/>
          <a:p>
            <a:pPr algn="ctr"/>
            <a:r>
              <a:rPr lang="en-US" sz="4000" dirty="0" smtClean="0"/>
              <a:t>History of Addiction </a:t>
            </a:r>
            <a:endParaRPr lang="en-US" sz="4000" dirty="0"/>
          </a:p>
        </p:txBody>
      </p:sp>
      <p:pic>
        <p:nvPicPr>
          <p:cNvPr id="4" name="Content Placeholder 3"/>
          <p:cNvPicPr>
            <a:picLocks noGrp="1" noChangeAspect="1"/>
          </p:cNvPicPr>
          <p:nvPr>
            <p:ph type="pic" idx="1"/>
          </p:nvPr>
        </p:nvPicPr>
        <p:blipFill>
          <a:blip r:embed="rId3">
            <a:extLst>
              <a:ext uri="{28A0092B-C50C-407E-A947-70E740481C1C}">
                <a14:useLocalDpi xmlns:a14="http://schemas.microsoft.com/office/drawing/2010/main" val="0"/>
              </a:ext>
            </a:extLst>
          </a:blip>
          <a:srcRect t="6621" b="6621"/>
          <a:stretch>
            <a:fillRect/>
          </a:stretch>
        </p:blipFill>
        <p:spPr>
          <a:xfrm>
            <a:off x="457200" y="2286000"/>
            <a:ext cx="3505200" cy="3238982"/>
          </a:xfrm>
        </p:spPr>
      </p:pic>
      <p:sp>
        <p:nvSpPr>
          <p:cNvPr id="5" name="Text Placeholder 4"/>
          <p:cNvSpPr>
            <a:spLocks noGrp="1"/>
          </p:cNvSpPr>
          <p:nvPr>
            <p:ph type="body" sz="half" idx="2"/>
          </p:nvPr>
        </p:nvSpPr>
        <p:spPr>
          <a:xfrm>
            <a:off x="3886200" y="1600200"/>
            <a:ext cx="4800600" cy="4876800"/>
          </a:xfrm>
        </p:spPr>
        <p:txBody>
          <a:bodyPr>
            <a:normAutofit/>
          </a:bodyPr>
          <a:lstStyle/>
          <a:p>
            <a:r>
              <a:rPr lang="en-US" sz="3200" dirty="0" smtClean="0"/>
              <a:t>Societal and Medical Views from 1850-1982</a:t>
            </a:r>
          </a:p>
          <a:p>
            <a:pPr marL="457200" indent="-457200">
              <a:buFont typeface="Arial" pitchFamily="34" charset="0"/>
              <a:buChar char="•"/>
            </a:pPr>
            <a:r>
              <a:rPr lang="en-US" sz="1800" dirty="0" smtClean="0"/>
              <a:t>Common term for addiction was </a:t>
            </a:r>
            <a:r>
              <a:rPr lang="en-US" sz="1800" dirty="0" smtClean="0"/>
              <a:t>Habitués</a:t>
            </a:r>
          </a:p>
          <a:p>
            <a:pPr marL="457200" indent="-457200">
              <a:buFont typeface="Arial" pitchFamily="34" charset="0"/>
              <a:buChar char="•"/>
            </a:pPr>
            <a:r>
              <a:rPr lang="en-US" sz="1800" dirty="0" smtClean="0"/>
              <a:t> </a:t>
            </a:r>
            <a:r>
              <a:rPr lang="en-US" sz="1800" dirty="0"/>
              <a:t>W</a:t>
            </a:r>
            <a:r>
              <a:rPr lang="en-US" sz="1800" dirty="0" smtClean="0"/>
              <a:t>eak </a:t>
            </a:r>
            <a:r>
              <a:rPr lang="en-US" sz="1800" dirty="0" smtClean="0"/>
              <a:t>willed</a:t>
            </a:r>
          </a:p>
          <a:p>
            <a:pPr marL="457200" indent="-457200">
              <a:buFont typeface="Arial" pitchFamily="34" charset="0"/>
              <a:buChar char="•"/>
            </a:pPr>
            <a:r>
              <a:rPr lang="en-US" sz="1800" dirty="0" smtClean="0"/>
              <a:t>Moral </a:t>
            </a:r>
            <a:r>
              <a:rPr lang="en-US" sz="1800" dirty="0" smtClean="0"/>
              <a:t>failures</a:t>
            </a:r>
          </a:p>
          <a:p>
            <a:pPr marL="285750" indent="-285750">
              <a:buFont typeface="Arial" pitchFamily="34" charset="0"/>
              <a:buChar char="•"/>
            </a:pPr>
            <a:r>
              <a:rPr lang="en-US" sz="1800" dirty="0" smtClean="0"/>
              <a:t>   Harmless       </a:t>
            </a:r>
          </a:p>
          <a:p>
            <a:r>
              <a:rPr lang="en-US" sz="1800" dirty="0" smtClean="0"/>
              <a:t>                                                     (</a:t>
            </a:r>
            <a:r>
              <a:rPr lang="en-US" sz="1800" dirty="0" err="1" smtClean="0"/>
              <a:t>Heise</a:t>
            </a:r>
            <a:r>
              <a:rPr lang="en-US" sz="1800" dirty="0" smtClean="0"/>
              <a:t>, B. 2003)</a:t>
            </a:r>
          </a:p>
          <a:p>
            <a:endParaRPr lang="en-US" sz="1800" dirty="0"/>
          </a:p>
        </p:txBody>
      </p:sp>
    </p:spTree>
    <p:extLst>
      <p:ext uri="{BB962C8B-B14F-4D97-AF65-F5344CB8AC3E}">
        <p14:creationId xmlns:p14="http://schemas.microsoft.com/office/powerpoint/2010/main" val="192552894"/>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Vary from state to state</a:t>
            </a:r>
          </a:p>
          <a:p>
            <a:r>
              <a:rPr lang="en-US" dirty="0" smtClean="0"/>
              <a:t>Penalizes nurses</a:t>
            </a:r>
          </a:p>
          <a:p>
            <a:r>
              <a:rPr lang="en-US" dirty="0" smtClean="0"/>
              <a:t>Does not advocate for rehabilitation</a:t>
            </a:r>
          </a:p>
          <a:p>
            <a:r>
              <a:rPr lang="en-US" dirty="0" smtClean="0"/>
              <a:t>Involves probationary periods</a:t>
            </a:r>
          </a:p>
          <a:p>
            <a:r>
              <a:rPr lang="en-US" dirty="0" smtClean="0"/>
              <a:t>Suspension of license</a:t>
            </a:r>
          </a:p>
          <a:p>
            <a:r>
              <a:rPr lang="en-US" dirty="0" smtClean="0"/>
              <a:t>Revocation of license</a:t>
            </a:r>
          </a:p>
          <a:p>
            <a:pPr marL="0" indent="0" algn="r">
              <a:buNone/>
            </a:pPr>
            <a:endParaRPr lang="en-US" dirty="0"/>
          </a:p>
          <a:p>
            <a:pPr marL="0" indent="0" algn="r">
              <a:buNone/>
            </a:pPr>
            <a:r>
              <a:rPr lang="en-US" dirty="0" smtClean="0"/>
              <a:t>(Monroe et al. 2008)</a:t>
            </a:r>
            <a:endParaRPr lang="en-US" dirty="0"/>
          </a:p>
        </p:txBody>
      </p:sp>
      <p:sp>
        <p:nvSpPr>
          <p:cNvPr id="3" name="Title 2"/>
          <p:cNvSpPr>
            <a:spLocks noGrp="1"/>
          </p:cNvSpPr>
          <p:nvPr>
            <p:ph type="title"/>
          </p:nvPr>
        </p:nvSpPr>
        <p:spPr/>
        <p:txBody>
          <a:bodyPr/>
          <a:lstStyle/>
          <a:p>
            <a:pPr algn="ctr"/>
            <a:r>
              <a:rPr lang="en-US" dirty="0" smtClean="0"/>
              <a:t>Disciplinary Approaches</a:t>
            </a:r>
            <a:endParaRPr lang="en-US" dirty="0"/>
          </a:p>
        </p:txBody>
      </p:sp>
    </p:spTree>
    <p:extLst>
      <p:ext uri="{BB962C8B-B14F-4D97-AF65-F5344CB8AC3E}">
        <p14:creationId xmlns:p14="http://schemas.microsoft.com/office/powerpoint/2010/main" val="224360864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Nurses working impaired threaten safety of patients</a:t>
            </a:r>
          </a:p>
          <a:p>
            <a:r>
              <a:rPr lang="en-US" dirty="0" smtClean="0"/>
              <a:t>May cause the death of nurse from addiction</a:t>
            </a:r>
          </a:p>
          <a:p>
            <a:r>
              <a:rPr lang="en-US" dirty="0" smtClean="0"/>
              <a:t>Drug diversion is considered theft</a:t>
            </a:r>
          </a:p>
          <a:p>
            <a:r>
              <a:rPr lang="en-US" dirty="0" smtClean="0"/>
              <a:t>Address social attitudes towards substance abuse</a:t>
            </a:r>
          </a:p>
          <a:p>
            <a:pPr marL="0" indent="0" algn="r">
              <a:buNone/>
            </a:pPr>
            <a:endParaRPr lang="en-US" dirty="0" smtClean="0"/>
          </a:p>
          <a:p>
            <a:pPr marL="0" indent="0" algn="r">
              <a:buNone/>
            </a:pPr>
            <a:endParaRPr lang="en-US" dirty="0"/>
          </a:p>
          <a:p>
            <a:pPr marL="0" indent="0" algn="r">
              <a:buNone/>
            </a:pPr>
            <a:endParaRPr lang="en-US" dirty="0" smtClean="0"/>
          </a:p>
          <a:p>
            <a:pPr marL="0" indent="0" algn="r">
              <a:buNone/>
            </a:pPr>
            <a:r>
              <a:rPr lang="en-US" dirty="0" smtClean="0"/>
              <a:t>(Young, 2008)</a:t>
            </a:r>
            <a:endParaRPr lang="en-US" dirty="0"/>
          </a:p>
        </p:txBody>
      </p:sp>
      <p:sp>
        <p:nvSpPr>
          <p:cNvPr id="3" name="Title 2"/>
          <p:cNvSpPr>
            <a:spLocks noGrp="1"/>
          </p:cNvSpPr>
          <p:nvPr>
            <p:ph type="title"/>
          </p:nvPr>
        </p:nvSpPr>
        <p:spPr/>
        <p:txBody>
          <a:bodyPr/>
          <a:lstStyle/>
          <a:p>
            <a:pPr algn="ctr"/>
            <a:r>
              <a:rPr lang="en-US" dirty="0" smtClean="0"/>
              <a:t>Ethical Implications</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5450" y="3429000"/>
            <a:ext cx="1905000" cy="2857500"/>
          </a:xfrm>
          <a:prstGeom prst="rect">
            <a:avLst/>
          </a:prstGeom>
        </p:spPr>
      </p:pic>
    </p:spTree>
    <p:extLst>
      <p:ext uri="{BB962C8B-B14F-4D97-AF65-F5344CB8AC3E}">
        <p14:creationId xmlns:p14="http://schemas.microsoft.com/office/powerpoint/2010/main" val="479210271"/>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1996 program was created</a:t>
            </a:r>
          </a:p>
          <a:p>
            <a:r>
              <a:rPr lang="en-US" dirty="0" smtClean="0"/>
              <a:t>Recognizes impaired health professionals</a:t>
            </a:r>
          </a:p>
          <a:p>
            <a:r>
              <a:rPr lang="en-US" dirty="0" smtClean="0"/>
              <a:t>Follows non-punitive approach</a:t>
            </a:r>
          </a:p>
          <a:p>
            <a:r>
              <a:rPr lang="en-US" dirty="0" smtClean="0"/>
              <a:t>Trains managers and supervisors to be worksite monitors for recovering nurses</a:t>
            </a:r>
          </a:p>
          <a:p>
            <a:r>
              <a:rPr lang="en-US" dirty="0" smtClean="0"/>
              <a:t>Nursing managers must be engaged in the nurses recovery</a:t>
            </a:r>
          </a:p>
          <a:p>
            <a:r>
              <a:rPr lang="en-US" dirty="0" smtClean="0"/>
              <a:t>Monitors serve as positive support sources when a recovering nurse returns to work</a:t>
            </a:r>
          </a:p>
          <a:p>
            <a:pPr marL="0" indent="0" algn="r">
              <a:buNone/>
            </a:pPr>
            <a:r>
              <a:rPr lang="en-US" dirty="0" smtClean="0"/>
              <a:t>(Young, 2008)</a:t>
            </a:r>
            <a:endParaRPr lang="en-US" dirty="0"/>
          </a:p>
        </p:txBody>
      </p:sp>
      <p:sp>
        <p:nvSpPr>
          <p:cNvPr id="3" name="Title 2"/>
          <p:cNvSpPr>
            <a:spLocks noGrp="1"/>
          </p:cNvSpPr>
          <p:nvPr>
            <p:ph type="title"/>
          </p:nvPr>
        </p:nvSpPr>
        <p:spPr/>
        <p:txBody>
          <a:bodyPr>
            <a:normAutofit fontScale="90000"/>
          </a:bodyPr>
          <a:lstStyle/>
          <a:p>
            <a:pPr algn="ctr"/>
            <a:r>
              <a:rPr lang="en-US" dirty="0" smtClean="0"/>
              <a:t>Health Professional Assistance Program</a:t>
            </a:r>
            <a:endParaRPr lang="en-US" dirty="0"/>
          </a:p>
        </p:txBody>
      </p:sp>
    </p:spTree>
    <p:extLst>
      <p:ext uri="{BB962C8B-B14F-4D97-AF65-F5344CB8AC3E}">
        <p14:creationId xmlns:p14="http://schemas.microsoft.com/office/powerpoint/2010/main" val="141663222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457200" y="971550"/>
            <a:ext cx="5410200" cy="4686300"/>
          </a:xfrm>
        </p:spPr>
      </p:pic>
      <p:sp>
        <p:nvSpPr>
          <p:cNvPr id="3" name="Text Placeholder 2"/>
          <p:cNvSpPr>
            <a:spLocks noGrp="1"/>
          </p:cNvSpPr>
          <p:nvPr>
            <p:ph type="body" idx="2"/>
          </p:nvPr>
        </p:nvSpPr>
        <p:spPr>
          <a:xfrm>
            <a:off x="6096000" y="1828800"/>
            <a:ext cx="2670048" cy="3962400"/>
          </a:xfrm>
        </p:spPr>
        <p:txBody>
          <a:bodyPr>
            <a:normAutofit fontScale="92500" lnSpcReduction="20000"/>
          </a:bodyPr>
          <a:lstStyle/>
          <a:p>
            <a:pPr marL="342900" indent="-342900">
              <a:buFont typeface="Arial" pitchFamily="34" charset="0"/>
              <a:buChar char="•"/>
            </a:pPr>
            <a:r>
              <a:rPr lang="en-US" sz="1800" dirty="0" smtClean="0"/>
              <a:t>Developed in 1980s</a:t>
            </a:r>
          </a:p>
          <a:p>
            <a:pPr marL="342900" indent="-342900">
              <a:buFont typeface="Arial" pitchFamily="34" charset="0"/>
              <a:buChar char="•"/>
            </a:pPr>
            <a:r>
              <a:rPr lang="en-US" sz="1800" dirty="0" smtClean="0"/>
              <a:t>Assist colleagues and peers</a:t>
            </a:r>
          </a:p>
          <a:p>
            <a:pPr marL="342900" indent="-342900">
              <a:buFont typeface="Arial" pitchFamily="34" charset="0"/>
              <a:buChar char="•"/>
            </a:pPr>
            <a:r>
              <a:rPr lang="en-US" sz="1800" dirty="0" smtClean="0"/>
              <a:t>Advocate  for rehabilitation</a:t>
            </a:r>
          </a:p>
          <a:p>
            <a:pPr marL="342900" indent="-342900">
              <a:buFont typeface="Arial" pitchFamily="34" charset="0"/>
              <a:buChar char="•"/>
            </a:pPr>
            <a:r>
              <a:rPr lang="en-US" sz="1800" dirty="0" smtClean="0"/>
              <a:t>Protect public</a:t>
            </a:r>
          </a:p>
          <a:p>
            <a:pPr marL="342900" indent="-342900">
              <a:buFont typeface="Arial" pitchFamily="34" charset="0"/>
              <a:buChar char="•"/>
            </a:pPr>
            <a:r>
              <a:rPr lang="en-US" sz="1800" dirty="0" smtClean="0"/>
              <a:t>Provide safety and wellbeing in the workplace</a:t>
            </a:r>
          </a:p>
          <a:p>
            <a:pPr algn="r"/>
            <a:r>
              <a:rPr lang="en-US" sz="1800" dirty="0" smtClean="0"/>
              <a:t>Monroe &amp; </a:t>
            </a:r>
            <a:r>
              <a:rPr lang="en-US" sz="1800" dirty="0" err="1" smtClean="0"/>
              <a:t>Kenega</a:t>
            </a:r>
            <a:r>
              <a:rPr lang="en-US" sz="1800" dirty="0" smtClean="0"/>
              <a:t>, 2010)</a:t>
            </a:r>
          </a:p>
          <a:p>
            <a:pPr algn="r"/>
            <a:endParaRPr lang="en-US" sz="1800" dirty="0" smtClean="0"/>
          </a:p>
          <a:p>
            <a:pPr algn="r"/>
            <a:endParaRPr lang="en-US" sz="1800" dirty="0" smtClean="0"/>
          </a:p>
          <a:p>
            <a:endParaRPr lang="en-US" sz="1800" dirty="0"/>
          </a:p>
        </p:txBody>
      </p:sp>
      <p:sp>
        <p:nvSpPr>
          <p:cNvPr id="4" name="Title 3"/>
          <p:cNvSpPr>
            <a:spLocks noGrp="1"/>
          </p:cNvSpPr>
          <p:nvPr>
            <p:ph type="title"/>
          </p:nvPr>
        </p:nvSpPr>
        <p:spPr>
          <a:xfrm>
            <a:off x="6096000" y="457200"/>
            <a:ext cx="2667000" cy="1208314"/>
          </a:xfrm>
        </p:spPr>
        <p:txBody>
          <a:bodyPr>
            <a:noAutofit/>
          </a:bodyPr>
          <a:lstStyle/>
          <a:p>
            <a:pPr algn="ctr"/>
            <a:r>
              <a:rPr lang="en-US" sz="2800" dirty="0" smtClean="0"/>
              <a:t>Alternative to Discipline</a:t>
            </a:r>
            <a:br>
              <a:rPr lang="en-US" sz="2800" dirty="0" smtClean="0"/>
            </a:br>
            <a:r>
              <a:rPr lang="en-US" sz="2800" dirty="0" smtClean="0"/>
              <a:t>(ATD)</a:t>
            </a:r>
            <a:endParaRPr lang="en-US" sz="2800" dirty="0"/>
          </a:p>
        </p:txBody>
      </p:sp>
    </p:spTree>
    <p:extLst>
      <p:ext uri="{BB962C8B-B14F-4D97-AF65-F5344CB8AC3E}">
        <p14:creationId xmlns:p14="http://schemas.microsoft.com/office/powerpoint/2010/main" val="2127217679"/>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Nurse addiction rates are as high as 20%</a:t>
            </a:r>
          </a:p>
          <a:p>
            <a:r>
              <a:rPr lang="en-US" dirty="0" smtClean="0"/>
              <a:t>Society views addiction in nurses as moral failures</a:t>
            </a:r>
          </a:p>
          <a:p>
            <a:r>
              <a:rPr lang="en-US" dirty="0" smtClean="0"/>
              <a:t>Due to fear of punitive discipline, reporting of substance abuse has gone unreported.</a:t>
            </a:r>
          </a:p>
          <a:p>
            <a:r>
              <a:rPr lang="en-US" dirty="0" smtClean="0"/>
              <a:t>Research indicated rehabilitation instead of punishment would allow nurses to return to work and provide safe patient care.</a:t>
            </a:r>
          </a:p>
          <a:p>
            <a:r>
              <a:rPr lang="en-US" dirty="0" smtClean="0"/>
              <a:t>Providing rehabilitation has encouraged colleagues to report substance abuse.</a:t>
            </a:r>
          </a:p>
          <a:p>
            <a:r>
              <a:rPr lang="en-US" dirty="0" smtClean="0"/>
              <a:t>With assistance of monitors, success in rehabilitation and returning to work has a 70% success rate.</a:t>
            </a:r>
            <a:endParaRPr lang="en-US" dirty="0"/>
          </a:p>
        </p:txBody>
      </p:sp>
      <p:sp>
        <p:nvSpPr>
          <p:cNvPr id="3" name="Title 2"/>
          <p:cNvSpPr>
            <a:spLocks noGrp="1"/>
          </p:cNvSpPr>
          <p:nvPr>
            <p:ph type="title"/>
          </p:nvPr>
        </p:nvSpPr>
        <p:spPr/>
        <p:txBody>
          <a:bodyPr/>
          <a:lstStyle/>
          <a:p>
            <a:pPr algn="ctr"/>
            <a:r>
              <a:rPr lang="en-US" dirty="0" smtClean="0"/>
              <a:t>Conclusion</a:t>
            </a:r>
            <a:endParaRPr lang="en-US" dirty="0"/>
          </a:p>
        </p:txBody>
      </p:sp>
    </p:spTree>
    <p:extLst>
      <p:ext uri="{BB962C8B-B14F-4D97-AF65-F5344CB8AC3E}">
        <p14:creationId xmlns:p14="http://schemas.microsoft.com/office/powerpoint/2010/main" val="19512350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smtClean="0"/>
              <a:t>Dietrich, S., Sparks, D. (2009).  Could you co-worker be 	diverting pain meds? </a:t>
            </a:r>
            <a:r>
              <a:rPr lang="en-US" i="1" dirty="0" smtClean="0"/>
              <a:t>ED Nursing</a:t>
            </a:r>
            <a:r>
              <a:rPr lang="en-US" dirty="0" smtClean="0"/>
              <a:t>. p 6-7</a:t>
            </a:r>
          </a:p>
          <a:p>
            <a:pPr marL="0" indent="0">
              <a:buNone/>
            </a:pPr>
            <a:endParaRPr lang="en-US" dirty="0" smtClean="0"/>
          </a:p>
          <a:p>
            <a:pPr marL="0" indent="0">
              <a:buNone/>
            </a:pPr>
            <a:r>
              <a:rPr lang="en-US" dirty="0" err="1" smtClean="0"/>
              <a:t>Heise</a:t>
            </a:r>
            <a:r>
              <a:rPr lang="en-US" dirty="0" smtClean="0"/>
              <a:t>, B. (2003).  The historical context of addition in 	the nursing profession: 1850-1982. </a:t>
            </a:r>
            <a:r>
              <a:rPr lang="en-US" i="1" dirty="0" smtClean="0"/>
              <a:t>Journal of 	Addictions Nursing. </a:t>
            </a:r>
            <a:r>
              <a:rPr lang="en-US" dirty="0" smtClean="0"/>
              <a:t>14. p 117-124</a:t>
            </a:r>
          </a:p>
          <a:p>
            <a:pPr marL="0" indent="0">
              <a:buNone/>
            </a:pPr>
            <a:endParaRPr lang="en-US" dirty="0" smtClean="0"/>
          </a:p>
          <a:p>
            <a:pPr marL="0" indent="0">
              <a:buNone/>
            </a:pPr>
            <a:r>
              <a:rPr lang="en-US" dirty="0" smtClean="0"/>
              <a:t>McHugh, M., </a:t>
            </a:r>
            <a:r>
              <a:rPr lang="en-US" dirty="0" err="1" smtClean="0"/>
              <a:t>Papastrat</a:t>
            </a:r>
            <a:r>
              <a:rPr lang="en-US" dirty="0" smtClean="0"/>
              <a:t>, K., Ashton, K. (2011).  Assisting 	the drug addicted nurse: Information for the 	legal 	nurse consultant. </a:t>
            </a:r>
            <a:r>
              <a:rPr lang="en-US" i="1" dirty="0" smtClean="0"/>
              <a:t>Journal of Legal Nursing 	Consulting. </a:t>
            </a:r>
            <a:r>
              <a:rPr lang="en-US" dirty="0" smtClean="0"/>
              <a:t>22 </a:t>
            </a:r>
            <a:r>
              <a:rPr lang="en-US" i="1" dirty="0" smtClean="0"/>
              <a:t>(3) </a:t>
            </a:r>
            <a:r>
              <a:rPr lang="en-US" dirty="0" smtClean="0"/>
              <a:t>p</a:t>
            </a:r>
            <a:r>
              <a:rPr lang="en-US" i="1" dirty="0" smtClean="0"/>
              <a:t> 11-14.</a:t>
            </a:r>
            <a:endParaRPr lang="en-US" dirty="0"/>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33555737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en-US" dirty="0" smtClean="0"/>
              <a:t>Monroe, T., </a:t>
            </a:r>
            <a:r>
              <a:rPr lang="en-US" dirty="0" err="1" smtClean="0"/>
              <a:t>Kenaga</a:t>
            </a:r>
            <a:r>
              <a:rPr lang="en-US" dirty="0" smtClean="0"/>
              <a:t>, H. (2010).  Don’t ask don’t tell: 	Substance abuse and addiction among nurses. 	</a:t>
            </a:r>
            <a:r>
              <a:rPr lang="en-US" i="1" dirty="0" smtClean="0"/>
              <a:t>Journal of Clinical Nursing. </a:t>
            </a:r>
            <a:r>
              <a:rPr lang="en-US" dirty="0" smtClean="0"/>
              <a:t>20, </a:t>
            </a:r>
            <a:r>
              <a:rPr lang="en-US" dirty="0" err="1" smtClean="0"/>
              <a:t>pp</a:t>
            </a:r>
            <a:r>
              <a:rPr lang="en-US" dirty="0" smtClean="0"/>
              <a:t> 504-509.</a:t>
            </a:r>
          </a:p>
          <a:p>
            <a:pPr marL="0" indent="0">
              <a:buNone/>
            </a:pPr>
            <a:endParaRPr lang="en-US" dirty="0" smtClean="0"/>
          </a:p>
          <a:p>
            <a:pPr marL="0" indent="0">
              <a:buNone/>
            </a:pPr>
            <a:r>
              <a:rPr lang="en-US" dirty="0" smtClean="0"/>
              <a:t>Monroe, T., Pearson</a:t>
            </a:r>
            <a:r>
              <a:rPr lang="en-US" i="1" dirty="0" smtClean="0"/>
              <a:t>, </a:t>
            </a:r>
            <a:r>
              <a:rPr lang="en-US" dirty="0" smtClean="0"/>
              <a:t>F., </a:t>
            </a:r>
            <a:r>
              <a:rPr lang="en-US" dirty="0" err="1" smtClean="0"/>
              <a:t>Kenaga</a:t>
            </a:r>
            <a:r>
              <a:rPr lang="en-US" dirty="0" smtClean="0"/>
              <a:t>, H. (2008).  Procedures 	for 	handling cases of substance abuse among nurses: A 	comparison of disciplinary and alternative programs. 	</a:t>
            </a:r>
            <a:r>
              <a:rPr lang="en-US" i="1" dirty="0" smtClean="0"/>
              <a:t>Journal of Addictions Nursing. </a:t>
            </a:r>
            <a:r>
              <a:rPr lang="en-US" dirty="0" smtClean="0"/>
              <a:t>19, </a:t>
            </a:r>
            <a:r>
              <a:rPr lang="en-US" dirty="0" err="1" smtClean="0"/>
              <a:t>pp</a:t>
            </a:r>
            <a:r>
              <a:rPr lang="en-US" dirty="0" smtClean="0"/>
              <a:t> 156-161.</a:t>
            </a:r>
          </a:p>
          <a:p>
            <a:pPr marL="0" indent="0">
              <a:buNone/>
            </a:pPr>
            <a:endParaRPr lang="en-US" dirty="0"/>
          </a:p>
          <a:p>
            <a:pPr marL="0" indent="0">
              <a:buNone/>
            </a:pPr>
            <a:r>
              <a:rPr lang="en-US" dirty="0" smtClean="0"/>
              <a:t>Young, L. (2008).  Education for worksite monitors of 	impaired nurses.  </a:t>
            </a:r>
            <a:r>
              <a:rPr lang="en-US" i="1" dirty="0" smtClean="0"/>
              <a:t>Nursing Administration Quarterly. 	</a:t>
            </a:r>
            <a:r>
              <a:rPr lang="en-US" dirty="0" smtClean="0"/>
              <a:t>32 </a:t>
            </a:r>
            <a:r>
              <a:rPr lang="en-US" i="1" dirty="0" smtClean="0"/>
              <a:t>(4), </a:t>
            </a:r>
            <a:r>
              <a:rPr lang="en-US" dirty="0" err="1" smtClean="0"/>
              <a:t>pp</a:t>
            </a:r>
            <a:r>
              <a:rPr lang="en-US" dirty="0" smtClean="0"/>
              <a:t> 331-337	</a:t>
            </a:r>
          </a:p>
          <a:p>
            <a:pPr marL="0" indent="0">
              <a:buNone/>
            </a:pPr>
            <a:endParaRPr lang="en-US" dirty="0"/>
          </a:p>
          <a:p>
            <a:pPr marL="0" indent="0">
              <a:buNone/>
            </a:pPr>
            <a:endParaRPr lang="en-US" dirty="0"/>
          </a:p>
        </p:txBody>
      </p:sp>
      <p:sp>
        <p:nvSpPr>
          <p:cNvPr id="3" name="Title 2"/>
          <p:cNvSpPr>
            <a:spLocks noGrp="1"/>
          </p:cNvSpPr>
          <p:nvPr>
            <p:ph type="title"/>
          </p:nvPr>
        </p:nvSpPr>
        <p:spPr/>
        <p:txBody>
          <a:bodyPr/>
          <a:lstStyle/>
          <a:p>
            <a:r>
              <a:rPr lang="en-US" dirty="0" smtClean="0"/>
              <a:t>References (cont’d)</a:t>
            </a:r>
            <a:endParaRPr lang="en-US" dirty="0"/>
          </a:p>
        </p:txBody>
      </p:sp>
    </p:spTree>
    <p:extLst>
      <p:ext uri="{BB962C8B-B14F-4D97-AF65-F5344CB8AC3E}">
        <p14:creationId xmlns:p14="http://schemas.microsoft.com/office/powerpoint/2010/main" val="3124055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2800" dirty="0" smtClean="0"/>
              <a:t>Addictive substances</a:t>
            </a:r>
            <a:endParaRPr lang="en-US" sz="2800" dirty="0"/>
          </a:p>
        </p:txBody>
      </p:sp>
      <p:pic>
        <p:nvPicPr>
          <p:cNvPr id="8" name="Picture Placeholder 7"/>
          <p:cNvPicPr>
            <a:picLocks noGrp="1" noChangeAspect="1"/>
          </p:cNvPicPr>
          <p:nvPr>
            <p:ph type="pic" idx="1"/>
          </p:nvPr>
        </p:nvPicPr>
        <p:blipFill>
          <a:blip r:embed="rId3">
            <a:extLst>
              <a:ext uri="{28A0092B-C50C-407E-A947-70E740481C1C}">
                <a14:useLocalDpi xmlns:a14="http://schemas.microsoft.com/office/drawing/2010/main" val="0"/>
              </a:ext>
            </a:extLst>
          </a:blip>
          <a:srcRect l="7915" r="7915"/>
          <a:stretch>
            <a:fillRect/>
          </a:stretch>
        </p:blipFill>
        <p:spPr/>
      </p:pic>
      <p:sp>
        <p:nvSpPr>
          <p:cNvPr id="6" name="Text Placeholder 5"/>
          <p:cNvSpPr>
            <a:spLocks noGrp="1"/>
          </p:cNvSpPr>
          <p:nvPr>
            <p:ph type="body" sz="half" idx="2"/>
          </p:nvPr>
        </p:nvSpPr>
        <p:spPr/>
        <p:txBody>
          <a:bodyPr/>
          <a:lstStyle/>
          <a:p>
            <a:pPr marL="285750" indent="-285750">
              <a:buFont typeface="Arial" pitchFamily="34" charset="0"/>
              <a:buChar char="•"/>
            </a:pPr>
            <a:r>
              <a:rPr lang="en-US" sz="2800" dirty="0" smtClean="0"/>
              <a:t>Opiates</a:t>
            </a:r>
          </a:p>
          <a:p>
            <a:pPr marL="285750" indent="-285750">
              <a:buFont typeface="Arial" pitchFamily="34" charset="0"/>
              <a:buChar char="•"/>
            </a:pPr>
            <a:r>
              <a:rPr lang="en-US" sz="2800" dirty="0" smtClean="0"/>
              <a:t>Cocaine</a:t>
            </a:r>
          </a:p>
          <a:p>
            <a:pPr marL="285750" indent="-285750">
              <a:buFont typeface="Arial" pitchFamily="34" charset="0"/>
              <a:buChar char="•"/>
            </a:pPr>
            <a:r>
              <a:rPr lang="en-US" sz="2800" dirty="0" smtClean="0"/>
              <a:t>Marijuana</a:t>
            </a:r>
          </a:p>
          <a:p>
            <a:pPr marL="285750" indent="-285750">
              <a:buFont typeface="Arial" pitchFamily="34" charset="0"/>
              <a:buChar char="•"/>
            </a:pPr>
            <a:r>
              <a:rPr lang="en-US" sz="2800" dirty="0" smtClean="0"/>
              <a:t>Alcohol</a:t>
            </a:r>
          </a:p>
          <a:p>
            <a:pPr marL="285750" indent="-285750">
              <a:buFont typeface="Arial" pitchFamily="34" charset="0"/>
              <a:buChar char="•"/>
            </a:pPr>
            <a:endParaRPr lang="en-US" dirty="0"/>
          </a:p>
        </p:txBody>
      </p:sp>
      <p:sp>
        <p:nvSpPr>
          <p:cNvPr id="5" name="Content Placeholder 4"/>
          <p:cNvSpPr>
            <a:spLocks noGrp="1"/>
          </p:cNvSpPr>
          <p:nvPr>
            <p:ph sz="quarter" idx="4294967295"/>
          </p:nvPr>
        </p:nvSpPr>
        <p:spPr>
          <a:xfrm>
            <a:off x="381000" y="457200"/>
            <a:ext cx="6248400" cy="5715000"/>
          </a:xfrm>
        </p:spPr>
        <p:txBody>
          <a:bodyPr/>
          <a:lstStyle/>
          <a:p>
            <a:pPr marL="0" indent="0" algn="ctr">
              <a:buNone/>
            </a:pPr>
            <a:endParaRPr lang="en-US" sz="4000" dirty="0" smtClean="0">
              <a:solidFill>
                <a:schemeClr val="bg1"/>
              </a:solidFill>
            </a:endParaRPr>
          </a:p>
          <a:p>
            <a:pPr marL="0" indent="0" algn="ctr">
              <a:buNone/>
            </a:pPr>
            <a:endParaRPr lang="en-US" sz="4000" dirty="0">
              <a:solidFill>
                <a:schemeClr val="bg1"/>
              </a:solidFill>
            </a:endParaRPr>
          </a:p>
          <a:p>
            <a:pPr marL="0" indent="0" algn="ctr">
              <a:buNone/>
            </a:pPr>
            <a:endParaRPr lang="en-US" sz="4000" dirty="0" smtClean="0">
              <a:solidFill>
                <a:schemeClr val="bg1"/>
              </a:solidFill>
            </a:endParaRPr>
          </a:p>
          <a:p>
            <a:pPr marL="0" indent="0" algn="ctr">
              <a:buNone/>
            </a:pPr>
            <a:r>
              <a:rPr lang="en-US" sz="4000" dirty="0" smtClean="0">
                <a:solidFill>
                  <a:schemeClr val="bg1"/>
                </a:solidFill>
              </a:rPr>
              <a:t>Addictive substances were </a:t>
            </a:r>
          </a:p>
          <a:p>
            <a:r>
              <a:rPr lang="en-US" dirty="0">
                <a:solidFill>
                  <a:schemeClr val="bg1"/>
                </a:solidFill>
              </a:rPr>
              <a:t>W</a:t>
            </a:r>
            <a:r>
              <a:rPr lang="en-US" dirty="0" smtClean="0">
                <a:solidFill>
                  <a:schemeClr val="bg1"/>
                </a:solidFill>
              </a:rPr>
              <a:t>idely available</a:t>
            </a:r>
          </a:p>
          <a:p>
            <a:r>
              <a:rPr lang="en-US" dirty="0">
                <a:solidFill>
                  <a:schemeClr val="bg1"/>
                </a:solidFill>
              </a:rPr>
              <a:t>P</a:t>
            </a:r>
            <a:r>
              <a:rPr lang="en-US" dirty="0" smtClean="0">
                <a:solidFill>
                  <a:schemeClr val="bg1"/>
                </a:solidFill>
              </a:rPr>
              <a:t>ublically advertised  </a:t>
            </a:r>
          </a:p>
          <a:p>
            <a:r>
              <a:rPr lang="en-US" dirty="0" smtClean="0">
                <a:solidFill>
                  <a:schemeClr val="bg1"/>
                </a:solidFill>
              </a:rPr>
              <a:t>Unregulated</a:t>
            </a:r>
          </a:p>
          <a:p>
            <a:endParaRPr lang="en-US" dirty="0" smtClean="0">
              <a:solidFill>
                <a:schemeClr val="bg1"/>
              </a:solidFill>
            </a:endParaRPr>
          </a:p>
          <a:p>
            <a:pPr marL="0" indent="0">
              <a:buNone/>
            </a:pPr>
            <a:endParaRPr lang="en-US" dirty="0"/>
          </a:p>
        </p:txBody>
      </p:sp>
    </p:spTree>
    <p:extLst>
      <p:ext uri="{BB962C8B-B14F-4D97-AF65-F5344CB8AC3E}">
        <p14:creationId xmlns:p14="http://schemas.microsoft.com/office/powerpoint/2010/main" val="3266159071"/>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dirty="0" smtClean="0"/>
              <a:t>Laudanum and Paregoric             </a:t>
            </a:r>
            <a:endParaRPr lang="en-US" dirty="0"/>
          </a:p>
        </p:txBody>
      </p:sp>
      <p:sp>
        <p:nvSpPr>
          <p:cNvPr id="6" name="Content Placeholder 5"/>
          <p:cNvSpPr>
            <a:spLocks noGrp="1"/>
          </p:cNvSpPr>
          <p:nvPr>
            <p:ph sz="half" idx="1"/>
          </p:nvPr>
        </p:nvSpPr>
        <p:spPr/>
        <p:txBody>
          <a:bodyPr>
            <a:normAutofit lnSpcReduction="10000"/>
          </a:bodyPr>
          <a:lstStyle/>
          <a:p>
            <a:r>
              <a:rPr lang="en-US" dirty="0" smtClean="0"/>
              <a:t>Laudanum - Mixture that contained 45% alcohol and the equivalent of 296 mg of morphine per ounce</a:t>
            </a:r>
          </a:p>
          <a:p>
            <a:endParaRPr lang="en-US" dirty="0"/>
          </a:p>
          <a:p>
            <a:r>
              <a:rPr lang="en-US" dirty="0" smtClean="0"/>
              <a:t>Paregoric – Mixture containing 46% alcohol and the equivalent  of 11.5 mg of morphine per ounce</a:t>
            </a:r>
          </a:p>
        </p:txBody>
      </p:sp>
      <p:sp>
        <p:nvSpPr>
          <p:cNvPr id="7" name="Content Placeholder 6"/>
          <p:cNvSpPr>
            <a:spLocks noGrp="1"/>
          </p:cNvSpPr>
          <p:nvPr>
            <p:ph sz="half" idx="2"/>
          </p:nvPr>
        </p:nvSpPr>
        <p:spPr/>
        <p:txBody>
          <a:bodyPr>
            <a:normAutofit lnSpcReduction="10000"/>
          </a:bodyPr>
          <a:lstStyle/>
          <a:p>
            <a:pPr marL="0" indent="0" algn="ctr">
              <a:buNone/>
            </a:pPr>
            <a:endParaRPr lang="en-US" dirty="0" smtClean="0"/>
          </a:p>
          <a:p>
            <a:pPr marL="0" indent="0" algn="ctr">
              <a:buNone/>
            </a:pPr>
            <a:r>
              <a:rPr lang="en-US" dirty="0" smtClean="0"/>
              <a:t>Treated symptoms for </a:t>
            </a:r>
          </a:p>
          <a:p>
            <a:pPr algn="ctr"/>
            <a:r>
              <a:rPr lang="en-US" dirty="0" smtClean="0"/>
              <a:t>Asthma</a:t>
            </a:r>
          </a:p>
          <a:p>
            <a:pPr algn="ctr"/>
            <a:r>
              <a:rPr lang="en-US" dirty="0" smtClean="0"/>
              <a:t>Colic</a:t>
            </a:r>
          </a:p>
          <a:p>
            <a:pPr algn="ctr"/>
            <a:r>
              <a:rPr lang="en-US" dirty="0" smtClean="0"/>
              <a:t>Cholera</a:t>
            </a:r>
          </a:p>
          <a:p>
            <a:pPr algn="ctr"/>
            <a:r>
              <a:rPr lang="en-US" dirty="0" smtClean="0"/>
              <a:t>Female problems</a:t>
            </a:r>
          </a:p>
          <a:p>
            <a:pPr algn="ctr"/>
            <a:r>
              <a:rPr lang="en-US" dirty="0" smtClean="0"/>
              <a:t>Gonorrhea</a:t>
            </a:r>
          </a:p>
          <a:p>
            <a:pPr algn="ctr"/>
            <a:r>
              <a:rPr lang="en-US" dirty="0" smtClean="0"/>
              <a:t>Yellow fever</a:t>
            </a:r>
          </a:p>
          <a:p>
            <a:pPr algn="ctr"/>
            <a:endParaRPr lang="en-US" dirty="0" smtClean="0"/>
          </a:p>
          <a:p>
            <a:pPr marL="0" indent="0">
              <a:buNone/>
            </a:pPr>
            <a:r>
              <a:rPr lang="en-US" dirty="0" smtClean="0"/>
              <a:t>(</a:t>
            </a:r>
            <a:r>
              <a:rPr lang="en-US" dirty="0" err="1" smtClean="0"/>
              <a:t>Heise</a:t>
            </a:r>
            <a:r>
              <a:rPr lang="en-US" dirty="0" smtClean="0"/>
              <a:t>, B. 2003)</a:t>
            </a:r>
          </a:p>
          <a:p>
            <a:endParaRPr lang="en-US" dirty="0" smtClean="0"/>
          </a:p>
          <a:p>
            <a:endParaRPr lang="en-US" dirty="0"/>
          </a:p>
        </p:txBody>
      </p:sp>
    </p:spTree>
    <p:extLst>
      <p:ext uri="{BB962C8B-B14F-4D97-AF65-F5344CB8AC3E}">
        <p14:creationId xmlns:p14="http://schemas.microsoft.com/office/powerpoint/2010/main" val="1178838410"/>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604157" y="1600201"/>
            <a:ext cx="4501243" cy="4267200"/>
          </a:xfrm>
        </p:spPr>
      </p:pic>
      <p:sp>
        <p:nvSpPr>
          <p:cNvPr id="3" name="Text Placeholder 2"/>
          <p:cNvSpPr>
            <a:spLocks noGrp="1"/>
          </p:cNvSpPr>
          <p:nvPr>
            <p:ph type="body" idx="2"/>
          </p:nvPr>
        </p:nvSpPr>
        <p:spPr>
          <a:xfrm>
            <a:off x="6019800" y="1175657"/>
            <a:ext cx="2746248" cy="4980213"/>
          </a:xfrm>
        </p:spPr>
        <p:txBody>
          <a:bodyPr>
            <a:normAutofit fontScale="92500" lnSpcReduction="20000"/>
          </a:bodyPr>
          <a:lstStyle/>
          <a:p>
            <a:r>
              <a:rPr lang="en-US" sz="1800" dirty="0" smtClean="0"/>
              <a:t>Invented in 1853 by Scottish physician, Dr. Alexander Wood</a:t>
            </a:r>
          </a:p>
          <a:p>
            <a:r>
              <a:rPr lang="en-US" sz="1800" dirty="0" smtClean="0"/>
              <a:t>Treat pain</a:t>
            </a:r>
          </a:p>
          <a:p>
            <a:r>
              <a:rPr lang="en-US" sz="1800" dirty="0" smtClean="0"/>
              <a:t>Injected  morphine</a:t>
            </a:r>
          </a:p>
          <a:p>
            <a:r>
              <a:rPr lang="en-US" sz="1800" dirty="0" smtClean="0"/>
              <a:t>Believed to be entirely  safe</a:t>
            </a:r>
          </a:p>
          <a:p>
            <a:r>
              <a:rPr lang="en-US" sz="1800" dirty="0" smtClean="0"/>
              <a:t>Smaller amount of medication</a:t>
            </a:r>
          </a:p>
          <a:p>
            <a:r>
              <a:rPr lang="en-US" sz="1800" dirty="0" smtClean="0"/>
              <a:t>Rapid results</a:t>
            </a:r>
          </a:p>
          <a:p>
            <a:r>
              <a:rPr lang="en-US" sz="1800" dirty="0" smtClean="0"/>
              <a:t>Macy’s and Sears and </a:t>
            </a:r>
            <a:r>
              <a:rPr lang="en-US" sz="1800" dirty="0" err="1" smtClean="0"/>
              <a:t>Robuck</a:t>
            </a:r>
            <a:r>
              <a:rPr lang="en-US" sz="1800" dirty="0" smtClean="0"/>
              <a:t> sold complete kits</a:t>
            </a:r>
          </a:p>
          <a:p>
            <a:r>
              <a:rPr lang="en-US" sz="1800" dirty="0" smtClean="0"/>
              <a:t>(</a:t>
            </a:r>
            <a:r>
              <a:rPr lang="en-US" sz="1800" dirty="0" err="1" smtClean="0"/>
              <a:t>Heise</a:t>
            </a:r>
            <a:r>
              <a:rPr lang="en-US" sz="1800" dirty="0" smtClean="0"/>
              <a:t>, B. 2001)</a:t>
            </a:r>
            <a:endParaRPr lang="en-US" sz="1800" dirty="0"/>
          </a:p>
        </p:txBody>
      </p:sp>
      <p:sp>
        <p:nvSpPr>
          <p:cNvPr id="4" name="Title 3"/>
          <p:cNvSpPr>
            <a:spLocks noGrp="1"/>
          </p:cNvSpPr>
          <p:nvPr>
            <p:ph type="title"/>
          </p:nvPr>
        </p:nvSpPr>
        <p:spPr>
          <a:xfrm>
            <a:off x="1981200" y="304800"/>
            <a:ext cx="4267200" cy="1066800"/>
          </a:xfrm>
        </p:spPr>
        <p:txBody>
          <a:bodyPr>
            <a:noAutofit/>
          </a:bodyPr>
          <a:lstStyle/>
          <a:p>
            <a:pPr algn="ctr"/>
            <a:r>
              <a:rPr lang="en-US" sz="4000" dirty="0" smtClean="0"/>
              <a:t>Hypodermic  Syringe</a:t>
            </a:r>
            <a:endParaRPr lang="en-US" sz="4000" dirty="0"/>
          </a:p>
        </p:txBody>
      </p:sp>
    </p:spTree>
    <p:extLst>
      <p:ext uri="{BB962C8B-B14F-4D97-AF65-F5344CB8AC3E}">
        <p14:creationId xmlns:p14="http://schemas.microsoft.com/office/powerpoint/2010/main" val="219735625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Use of marijuana or Indian Hemp</a:t>
            </a:r>
            <a:endParaRPr lang="en-US" dirty="0"/>
          </a:p>
        </p:txBody>
      </p:sp>
      <p:sp>
        <p:nvSpPr>
          <p:cNvPr id="6" name="Content Placeholder 5"/>
          <p:cNvSpPr>
            <a:spLocks noGrp="1"/>
          </p:cNvSpPr>
          <p:nvPr>
            <p:ph sz="half" idx="1"/>
          </p:nvPr>
        </p:nvSpPr>
        <p:spPr/>
        <p:txBody>
          <a:bodyPr>
            <a:normAutofit lnSpcReduction="10000"/>
          </a:bodyPr>
          <a:lstStyle/>
          <a:p>
            <a:r>
              <a:rPr lang="en-US" dirty="0" smtClean="0"/>
              <a:t>Prescribed widely 1850-1900</a:t>
            </a:r>
          </a:p>
          <a:p>
            <a:r>
              <a:rPr lang="en-US" dirty="0" smtClean="0"/>
              <a:t>Recommended for tetanus, asthma, bronchitis, rheumatism</a:t>
            </a:r>
          </a:p>
          <a:p>
            <a:r>
              <a:rPr lang="en-US" dirty="0" smtClean="0"/>
              <a:t> female problems such as labor pain, postpartum psychosis, uterine hemorrhages, and dysmenorrhea</a:t>
            </a:r>
          </a:p>
          <a:p>
            <a:pPr marL="0" indent="0">
              <a:buNone/>
            </a:pPr>
            <a:r>
              <a:rPr lang="en-US" dirty="0" smtClean="0"/>
              <a:t>              ( </a:t>
            </a:r>
            <a:r>
              <a:rPr lang="en-US" dirty="0" err="1" smtClean="0"/>
              <a:t>Heise</a:t>
            </a:r>
            <a:r>
              <a:rPr lang="en-US" dirty="0" smtClean="0"/>
              <a:t>, B. 2003)</a:t>
            </a:r>
            <a:endParaRPr lang="en-US" dirty="0"/>
          </a:p>
        </p:txBody>
      </p:sp>
      <p:pic>
        <p:nvPicPr>
          <p:cNvPr id="8" name="Content Placeholder 7"/>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772819" y="1847850"/>
            <a:ext cx="3810000" cy="3924300"/>
          </a:xfrm>
        </p:spPr>
      </p:pic>
    </p:spTree>
    <p:extLst>
      <p:ext uri="{BB962C8B-B14F-4D97-AF65-F5344CB8AC3E}">
        <p14:creationId xmlns:p14="http://schemas.microsoft.com/office/powerpoint/2010/main" val="2164872692"/>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Physicians, pharmacists, legislators, reformers, and others </a:t>
            </a:r>
            <a:r>
              <a:rPr lang="en-US" dirty="0" smtClean="0"/>
              <a:t>became </a:t>
            </a:r>
            <a:r>
              <a:rPr lang="en-US" dirty="0" smtClean="0"/>
              <a:t>alarmed of large numbers of habitués</a:t>
            </a:r>
          </a:p>
          <a:p>
            <a:r>
              <a:rPr lang="en-US" dirty="0" smtClean="0"/>
              <a:t>Rapid increase in opium usage from 72,000 pounds in  1860 to  1,000,000 pounds in 1893</a:t>
            </a:r>
          </a:p>
          <a:p>
            <a:r>
              <a:rPr lang="en-US" dirty="0" smtClean="0"/>
              <a:t>Growing fear of public addictions</a:t>
            </a:r>
          </a:p>
          <a:p>
            <a:r>
              <a:rPr lang="en-US" dirty="0" smtClean="0"/>
              <a:t>Drug abuse became linked with crime and immoral behavior</a:t>
            </a:r>
          </a:p>
          <a:p>
            <a:r>
              <a:rPr lang="en-US" dirty="0" smtClean="0"/>
              <a:t>1890s state laws began to restrict morphine and cocaine, obtain by prescription only</a:t>
            </a:r>
          </a:p>
          <a:p>
            <a:pPr marL="0" indent="0" algn="ctr">
              <a:buNone/>
            </a:pPr>
            <a:r>
              <a:rPr lang="en-US" dirty="0" smtClean="0"/>
              <a:t>(</a:t>
            </a:r>
            <a:r>
              <a:rPr lang="en-US" dirty="0" err="1" smtClean="0"/>
              <a:t>Heise</a:t>
            </a:r>
            <a:r>
              <a:rPr lang="en-US" dirty="0" smtClean="0"/>
              <a:t>, B. 2003)</a:t>
            </a:r>
          </a:p>
          <a:p>
            <a:pPr marL="0" indent="0" algn="ctr">
              <a:buNone/>
            </a:pPr>
            <a:endParaRPr lang="en-US" dirty="0"/>
          </a:p>
          <a:p>
            <a:pPr marL="0" indent="0" algn="ctr">
              <a:buNone/>
            </a:pPr>
            <a:endParaRPr lang="en-US" dirty="0"/>
          </a:p>
        </p:txBody>
      </p:sp>
      <p:sp>
        <p:nvSpPr>
          <p:cNvPr id="4" name="Title 3"/>
          <p:cNvSpPr>
            <a:spLocks noGrp="1"/>
          </p:cNvSpPr>
          <p:nvPr>
            <p:ph type="title"/>
          </p:nvPr>
        </p:nvSpPr>
        <p:spPr/>
        <p:txBody>
          <a:bodyPr/>
          <a:lstStyle/>
          <a:p>
            <a:pPr algn="ctr"/>
            <a:r>
              <a:rPr lang="en-US" dirty="0" smtClean="0"/>
              <a:t>Medicine and Society </a:t>
            </a:r>
            <a:endParaRPr lang="en-US" dirty="0"/>
          </a:p>
        </p:txBody>
      </p:sp>
    </p:spTree>
    <p:extLst>
      <p:ext uri="{BB962C8B-B14F-4D97-AF65-F5344CB8AC3E}">
        <p14:creationId xmlns:p14="http://schemas.microsoft.com/office/powerpoint/2010/main" val="243829241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1905 congress passed law prohibiting opium for any use other than medicinal</a:t>
            </a:r>
          </a:p>
          <a:p>
            <a:r>
              <a:rPr lang="en-US" dirty="0" smtClean="0"/>
              <a:t>Pure Food and Drug Act of 1906  required labeling of all over the counter medications with cocaine, marijuana, opiates, and chloral hydrate</a:t>
            </a:r>
          </a:p>
          <a:p>
            <a:r>
              <a:rPr lang="en-US" dirty="0" smtClean="0"/>
              <a:t>1911 convention agreed to end recreational use of opium and similar drugs world wide</a:t>
            </a:r>
          </a:p>
          <a:p>
            <a:r>
              <a:rPr lang="en-US" dirty="0" smtClean="0"/>
              <a:t>1914 passage of Harrison Narcotic Act allowed physicians to only prescribe narcotics for medical conditions </a:t>
            </a:r>
          </a:p>
          <a:p>
            <a:pPr marL="0" indent="0" algn="r">
              <a:buNone/>
            </a:pPr>
            <a:r>
              <a:rPr lang="en-US" dirty="0" smtClean="0"/>
              <a:t>(</a:t>
            </a:r>
            <a:r>
              <a:rPr lang="en-US" dirty="0" err="1" smtClean="0"/>
              <a:t>Heise</a:t>
            </a:r>
            <a:r>
              <a:rPr lang="en-US" dirty="0" smtClean="0"/>
              <a:t>, 2003)</a:t>
            </a:r>
            <a:endParaRPr lang="en-US" dirty="0"/>
          </a:p>
        </p:txBody>
      </p:sp>
      <p:sp>
        <p:nvSpPr>
          <p:cNvPr id="3" name="Title 2"/>
          <p:cNvSpPr>
            <a:spLocks noGrp="1"/>
          </p:cNvSpPr>
          <p:nvPr>
            <p:ph type="title"/>
          </p:nvPr>
        </p:nvSpPr>
        <p:spPr/>
        <p:txBody>
          <a:bodyPr/>
          <a:lstStyle/>
          <a:p>
            <a:pPr algn="ctr"/>
            <a:r>
              <a:rPr lang="en-US" dirty="0" smtClean="0"/>
              <a:t>Medicine and Society (</a:t>
            </a:r>
            <a:r>
              <a:rPr lang="en-US" dirty="0" smtClean="0"/>
              <a:t>con</a:t>
            </a:r>
            <a:r>
              <a:rPr lang="en-US" dirty="0" smtClean="0"/>
              <a:t>t’d</a:t>
            </a:r>
            <a:r>
              <a:rPr lang="en-US" dirty="0" smtClean="0"/>
              <a:t>)</a:t>
            </a:r>
            <a:endParaRPr lang="en-US" dirty="0"/>
          </a:p>
        </p:txBody>
      </p:sp>
    </p:spTree>
    <p:extLst>
      <p:ext uri="{BB962C8B-B14F-4D97-AF65-F5344CB8AC3E}">
        <p14:creationId xmlns:p14="http://schemas.microsoft.com/office/powerpoint/2010/main" val="332439199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1870 medical scientists began studying addiction</a:t>
            </a:r>
          </a:p>
          <a:p>
            <a:r>
              <a:rPr lang="en-US" dirty="0" smtClean="0"/>
              <a:t>1889 Massachusetts State Hospital acknowledged inebriety as a disease</a:t>
            </a:r>
          </a:p>
          <a:p>
            <a:r>
              <a:rPr lang="en-US" dirty="0" smtClean="0"/>
              <a:t>1917 Massachusetts special commission blamed </a:t>
            </a:r>
          </a:p>
          <a:p>
            <a:pPr marL="0" indent="0">
              <a:buNone/>
            </a:pPr>
            <a:r>
              <a:rPr lang="en-US" dirty="0" smtClean="0"/>
              <a:t>  physicians and pharmacists for causing drug addictions</a:t>
            </a:r>
          </a:p>
          <a:p>
            <a:r>
              <a:rPr lang="en-US" dirty="0" smtClean="0"/>
              <a:t>Demanded only “educated physicians” be allowed to practice</a:t>
            </a:r>
          </a:p>
          <a:p>
            <a:r>
              <a:rPr lang="en-US" dirty="0" smtClean="0"/>
              <a:t>Medical professionals argued habituation was a disease and needed to be treated by physicians</a:t>
            </a:r>
          </a:p>
          <a:p>
            <a:pPr marL="0" indent="0" algn="r">
              <a:buNone/>
            </a:pPr>
            <a:r>
              <a:rPr lang="en-US" dirty="0" smtClean="0"/>
              <a:t>(</a:t>
            </a:r>
            <a:r>
              <a:rPr lang="en-US" dirty="0" err="1" smtClean="0"/>
              <a:t>Heise</a:t>
            </a:r>
            <a:r>
              <a:rPr lang="en-US" dirty="0" smtClean="0"/>
              <a:t>, 2003)</a:t>
            </a:r>
          </a:p>
          <a:p>
            <a:endParaRPr lang="en-US" dirty="0"/>
          </a:p>
        </p:txBody>
      </p:sp>
      <p:sp>
        <p:nvSpPr>
          <p:cNvPr id="3" name="Title 2"/>
          <p:cNvSpPr>
            <a:spLocks noGrp="1"/>
          </p:cNvSpPr>
          <p:nvPr>
            <p:ph type="title"/>
          </p:nvPr>
        </p:nvSpPr>
        <p:spPr/>
        <p:txBody>
          <a:bodyPr/>
          <a:lstStyle/>
          <a:p>
            <a:pPr algn="ctr"/>
            <a:r>
              <a:rPr lang="en-US" dirty="0" smtClean="0"/>
              <a:t>Issues of Addiction</a:t>
            </a:r>
            <a:endParaRPr lang="en-US" dirty="0"/>
          </a:p>
        </p:txBody>
      </p:sp>
    </p:spTree>
    <p:extLst>
      <p:ext uri="{BB962C8B-B14F-4D97-AF65-F5344CB8AC3E}">
        <p14:creationId xmlns:p14="http://schemas.microsoft.com/office/powerpoint/2010/main" val="1145049140"/>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1621</TotalTime>
  <Words>2175</Words>
  <Application>Microsoft Office PowerPoint</Application>
  <PresentationFormat>On-screen Show (4:3)</PresentationFormat>
  <Paragraphs>248</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Paper</vt:lpstr>
      <vt:lpstr>Nursing and Substance Abuse</vt:lpstr>
      <vt:lpstr>History of Addiction </vt:lpstr>
      <vt:lpstr>Addictive substances</vt:lpstr>
      <vt:lpstr>Laudanum and Paregoric             </vt:lpstr>
      <vt:lpstr>Hypodermic  Syringe</vt:lpstr>
      <vt:lpstr>Use of marijuana or Indian Hemp</vt:lpstr>
      <vt:lpstr>Medicine and Society </vt:lpstr>
      <vt:lpstr>Medicine and Society (cont’d)</vt:lpstr>
      <vt:lpstr>Issues of Addiction</vt:lpstr>
      <vt:lpstr>Treatment of Addiction</vt:lpstr>
      <vt:lpstr>Nurse Habitués</vt:lpstr>
      <vt:lpstr>Nurse Habitués (cont’d)</vt:lpstr>
      <vt:lpstr>Nurse Habitués (cont’d)</vt:lpstr>
      <vt:lpstr>Nursing Habitués (cont’d)</vt:lpstr>
      <vt:lpstr>Research</vt:lpstr>
      <vt:lpstr>Help for Nurses</vt:lpstr>
      <vt:lpstr>Signs of Nurses Diverting Meds</vt:lpstr>
      <vt:lpstr>What to do if you suspect a colleague of diverting drugs</vt:lpstr>
      <vt:lpstr>Nursing Responsibilities</vt:lpstr>
      <vt:lpstr>Disciplinary Approaches</vt:lpstr>
      <vt:lpstr>Ethical Implications</vt:lpstr>
      <vt:lpstr>Health Professional Assistance Program</vt:lpstr>
      <vt:lpstr>Alternative to Discipline (ATD)</vt:lpstr>
      <vt:lpstr>Conclusion</vt:lpstr>
      <vt:lpstr>References:</vt:lpstr>
      <vt:lpstr>References (cont’d)</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Nursing and Substance Abuse</dc:title>
  <dc:creator>Family &amp; Friends</dc:creator>
  <cp:lastModifiedBy>Family &amp; Friends</cp:lastModifiedBy>
  <cp:revision>83</cp:revision>
  <cp:lastPrinted>2011-12-11T23:48:18Z</cp:lastPrinted>
  <dcterms:created xsi:type="dcterms:W3CDTF">2011-12-10T20:41:36Z</dcterms:created>
  <dcterms:modified xsi:type="dcterms:W3CDTF">2011-12-11T23:49:10Z</dcterms:modified>
</cp:coreProperties>
</file>