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1"/>
  </p:notesMasterIdLst>
  <p:sldIdLst>
    <p:sldId id="256" r:id="rId2"/>
    <p:sldId id="257" r:id="rId3"/>
    <p:sldId id="262" r:id="rId4"/>
    <p:sldId id="261" r:id="rId5"/>
    <p:sldId id="267" r:id="rId6"/>
    <p:sldId id="263" r:id="rId7"/>
    <p:sldId id="264" r:id="rId8"/>
    <p:sldId id="265" r:id="rId9"/>
    <p:sldId id="266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8" autoAdjust="0"/>
    <p:restoredTop sz="94681" autoAdjust="0"/>
  </p:normalViewPr>
  <p:slideViewPr>
    <p:cSldViewPr>
      <p:cViewPr varScale="1">
        <p:scale>
          <a:sx n="87" d="100"/>
          <a:sy n="87" d="100"/>
        </p:scale>
        <p:origin x="-1464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6880BC-8824-4A6F-A8E9-3AFFEE1DB2BF}" type="datetimeFigureOut">
              <a:rPr lang="en-US" smtClean="0"/>
              <a:t>11/24/2012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87A8E4-AA7F-4085-B324-FDA86039C2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7357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87A8E4-AA7F-4085-B324-FDA86039C2E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2312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8FC5E10-5624-41A6-B841-A2100E7B981A}" type="datetimeFigureOut">
              <a:rPr lang="en-US" smtClean="0"/>
              <a:t>11/24/2012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2851C7E-72E9-4E7F-BAE3-C5CED7068A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FC5E10-5624-41A6-B841-A2100E7B981A}" type="datetimeFigureOut">
              <a:rPr lang="en-US" smtClean="0"/>
              <a:t>11/24/2012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851C7E-72E9-4E7F-BAE3-C5CED7068A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FC5E10-5624-41A6-B841-A2100E7B981A}" type="datetimeFigureOut">
              <a:rPr lang="en-US" smtClean="0"/>
              <a:t>11/24/2012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851C7E-72E9-4E7F-BAE3-C5CED7068A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FC5E10-5624-41A6-B841-A2100E7B981A}" type="datetimeFigureOut">
              <a:rPr lang="en-US" smtClean="0"/>
              <a:t>11/24/2012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851C7E-72E9-4E7F-BAE3-C5CED7068AA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FC5E10-5624-41A6-B841-A2100E7B981A}" type="datetimeFigureOut">
              <a:rPr lang="en-US" smtClean="0"/>
              <a:t>11/24/2012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851C7E-72E9-4E7F-BAE3-C5CED7068AA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FC5E10-5624-41A6-B841-A2100E7B981A}" type="datetimeFigureOut">
              <a:rPr lang="en-US" smtClean="0"/>
              <a:t>11/24/2012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851C7E-72E9-4E7F-BAE3-C5CED7068AA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FC5E10-5624-41A6-B841-A2100E7B981A}" type="datetimeFigureOut">
              <a:rPr lang="en-US" smtClean="0"/>
              <a:t>11/24/2012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851C7E-72E9-4E7F-BAE3-C5CED7068AA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FC5E10-5624-41A6-B841-A2100E7B981A}" type="datetimeFigureOut">
              <a:rPr lang="en-US" smtClean="0"/>
              <a:t>11/24/2012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851C7E-72E9-4E7F-BAE3-C5CED7068AA4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FC5E10-5624-41A6-B841-A2100E7B981A}" type="datetimeFigureOut">
              <a:rPr lang="en-US" smtClean="0"/>
              <a:t>11/24/2012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851C7E-72E9-4E7F-BAE3-C5CED7068A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8FC5E10-5624-41A6-B841-A2100E7B981A}" type="datetimeFigureOut">
              <a:rPr lang="en-US" smtClean="0"/>
              <a:t>11/24/2012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851C7E-72E9-4E7F-BAE3-C5CED7068AA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8FC5E10-5624-41A6-B841-A2100E7B981A}" type="datetimeFigureOut">
              <a:rPr lang="en-US" smtClean="0"/>
              <a:t>11/24/2012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2851C7E-72E9-4E7F-BAE3-C5CED7068AA4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8FC5E10-5624-41A6-B841-A2100E7B981A}" type="datetimeFigureOut">
              <a:rPr lang="en-US" smtClean="0"/>
              <a:t>11/24/2012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E2851C7E-72E9-4E7F-BAE3-C5CED7068AA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ransition spd="slow">
    <p:wipe/>
  </p:transition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/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400" dirty="0" smtClean="0"/>
              <a:t>Health Promotion Model</a:t>
            </a:r>
            <a:endParaRPr lang="en-US" sz="2400" dirty="0" smtClean="0"/>
          </a:p>
          <a:p>
            <a:r>
              <a:rPr lang="en-US" sz="2000" dirty="0" smtClean="0"/>
              <a:t>Carol Ann C, </a:t>
            </a:r>
            <a:r>
              <a:rPr lang="en-US" sz="2000" dirty="0" err="1" smtClean="0"/>
              <a:t>Temi</a:t>
            </a:r>
            <a:r>
              <a:rPr lang="en-US" sz="2000" dirty="0" smtClean="0"/>
              <a:t> K, Luke W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14" name="Picture Placeholder 13"/>
          <p:cNvSpPr>
            <a:spLocks noGrp="1"/>
          </p:cNvSpPr>
          <p:nvPr>
            <p:ph type="pic" idx="1"/>
          </p:nvPr>
        </p:nvSpPr>
        <p:spPr>
          <a:xfrm>
            <a:off x="228600" y="76200"/>
            <a:ext cx="8686800" cy="4389120"/>
          </a:xfrm>
        </p:spPr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Nola </a:t>
            </a:r>
            <a:r>
              <a:rPr lang="en-US" dirty="0"/>
              <a:t>P</a:t>
            </a:r>
            <a:r>
              <a:rPr lang="en-US" dirty="0" smtClean="0"/>
              <a:t>ender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76200"/>
            <a:ext cx="40386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0241505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Born in Lansing, Michigan in 1941.</a:t>
            </a:r>
          </a:p>
          <a:p>
            <a:endParaRPr lang="en-US" dirty="0" smtClean="0"/>
          </a:p>
          <a:p>
            <a:r>
              <a:rPr lang="en-US" dirty="0" smtClean="0"/>
              <a:t>Only child of parents who advocated for the education of women</a:t>
            </a:r>
          </a:p>
          <a:p>
            <a:endParaRPr lang="en-US" dirty="0" smtClean="0"/>
          </a:p>
          <a:p>
            <a:r>
              <a:rPr lang="en-US" dirty="0" smtClean="0"/>
              <a:t>She became interested in nursing while visiting a hospitalized aunt at age 7.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Nola Pender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700283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</a:pPr>
            <a:r>
              <a:rPr lang="en-US" dirty="0"/>
              <a:t>1962: Nursing diploma from the School of Nursing at West Suburban Hospital in Oak Park, IL </a:t>
            </a:r>
          </a:p>
          <a:p>
            <a:pPr>
              <a:lnSpc>
                <a:spcPct val="150000"/>
              </a:lnSpc>
            </a:pPr>
            <a:r>
              <a:rPr lang="en-US" dirty="0"/>
              <a:t>1964: BSN from Michigan State University</a:t>
            </a:r>
          </a:p>
          <a:p>
            <a:pPr>
              <a:lnSpc>
                <a:spcPct val="150000"/>
              </a:lnSpc>
            </a:pPr>
            <a:r>
              <a:rPr lang="en-US" dirty="0"/>
              <a:t>1965: MA in Human Growth &amp; Development from Michigan State University</a:t>
            </a:r>
          </a:p>
          <a:p>
            <a:pPr>
              <a:lnSpc>
                <a:spcPct val="150000"/>
              </a:lnSpc>
            </a:pPr>
            <a:r>
              <a:rPr lang="en-US" dirty="0"/>
              <a:t>1969: </a:t>
            </a:r>
            <a:r>
              <a:rPr lang="en-US" dirty="0" smtClean="0"/>
              <a:t>Ph.D. </a:t>
            </a:r>
            <a:r>
              <a:rPr lang="en-US" dirty="0"/>
              <a:t>in Psychology and Education from </a:t>
            </a:r>
            <a:r>
              <a:rPr lang="en-US" dirty="0" smtClean="0"/>
              <a:t>Northwestern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At present, she is Professor Emerita at the University of Michigan School of Nursing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Education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834984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7239000" cy="4846320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/>
              <a:t>Quality of life can be greatly improved by preventing health problems </a:t>
            </a:r>
            <a:r>
              <a:rPr lang="en-US" sz="2400" i="1" dirty="0" smtClean="0"/>
              <a:t>before</a:t>
            </a:r>
            <a:r>
              <a:rPr lang="en-US" sz="2400" dirty="0" smtClean="0"/>
              <a:t> they occur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Focus on positive sources of motivation to change and promote healthy behaviors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Version two of the Health Promotion Model focuses on behavior specific influences that have more predictive power than general influences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Framework for nurses to council individuals and families to adopt healthy behaviors</a:t>
            </a:r>
            <a:endParaRPr lang="en-US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the health promotion model</a:t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524718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28600"/>
            <a:ext cx="6623050" cy="640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5363544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Providing student nurses and nurses with behavioral counseling skills is an important part of health promotion education</a:t>
            </a:r>
            <a:r>
              <a:rPr lang="en-US" dirty="0" smtClean="0"/>
              <a:t>.</a:t>
            </a:r>
          </a:p>
          <a:p>
            <a:r>
              <a:rPr lang="en-US" dirty="0" smtClean="0"/>
              <a:t>Educating patients about eating healthy,exercising,managing stress and getting adequate rest.</a:t>
            </a:r>
          </a:p>
          <a:p>
            <a:r>
              <a:rPr lang="en-US" dirty="0" smtClean="0"/>
              <a:t>Nurses can educate patient on what to do after surgery.</a:t>
            </a:r>
          </a:p>
          <a:p>
            <a:r>
              <a:rPr lang="en-US" dirty="0" smtClean="0"/>
              <a:t>Provide education about patien</a:t>
            </a:r>
            <a:r>
              <a:rPr lang="en-US" dirty="0" smtClean="0"/>
              <a:t>t’s disease, lab values and medications.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does theory impact direct patient care?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948952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Health promotion model is taught in community health and health promotion and illness prevention courses at the graduate and undergraduate levels in most nursing programs</a:t>
            </a:r>
          </a:p>
          <a:p>
            <a:r>
              <a:rPr lang="en-US" dirty="0" smtClean="0"/>
              <a:t>Nurses can use HPM as a framework to counsel individuals and families to adopt healthy behaviors.</a:t>
            </a:r>
          </a:p>
          <a:p>
            <a:r>
              <a:rPr lang="en-US" dirty="0" smtClean="0"/>
              <a:t>New computer technologies can be </a:t>
            </a:r>
            <a:r>
              <a:rPr lang="en-US" dirty="0" smtClean="0"/>
              <a:t>used to </a:t>
            </a:r>
            <a:r>
              <a:rPr lang="en-US" dirty="0" smtClean="0"/>
              <a:t>conduct </a:t>
            </a:r>
            <a:r>
              <a:rPr lang="en-US" dirty="0" smtClean="0"/>
              <a:t>the assessments </a:t>
            </a:r>
            <a:r>
              <a:rPr lang="en-US" dirty="0" smtClean="0"/>
              <a:t>and interventions to specific individuals.</a:t>
            </a:r>
          </a:p>
          <a:p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does this theory mean for nursing?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532871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Health promotion counseling guidelines can be developed for an entire institution.</a:t>
            </a:r>
          </a:p>
          <a:p>
            <a:r>
              <a:rPr lang="en-US" dirty="0" smtClean="0"/>
              <a:t>Health promotion system can be put into place that focus on HPM </a:t>
            </a:r>
            <a:r>
              <a:rPr lang="en-US" dirty="0" smtClean="0"/>
              <a:t>variables.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073104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465138" marR="0" indent="-465138">
              <a:lnSpc>
                <a:spcPct val="150000"/>
              </a:lnSpc>
              <a:buNone/>
            </a:pPr>
            <a:r>
              <a:rPr lang="en-US" sz="1600" dirty="0" err="1">
                <a:latin typeface="Times New Roman"/>
                <a:ea typeface="Times New Roman"/>
              </a:rPr>
              <a:t>Finkleman</a:t>
            </a:r>
            <a:r>
              <a:rPr lang="en-US" sz="1600" dirty="0">
                <a:latin typeface="Times New Roman"/>
                <a:ea typeface="Times New Roman"/>
              </a:rPr>
              <a:t>, A., &amp; Kenner, C. (2010). </a:t>
            </a:r>
            <a:r>
              <a:rPr lang="en-US" sz="1600" i="1" dirty="0">
                <a:latin typeface="Times New Roman"/>
                <a:ea typeface="Times New Roman"/>
              </a:rPr>
              <a:t>Professional nursing </a:t>
            </a:r>
            <a:r>
              <a:rPr lang="en-US" sz="1600" i="1" dirty="0" smtClean="0">
                <a:latin typeface="Times New Roman"/>
                <a:ea typeface="Times New Roman"/>
              </a:rPr>
              <a:t>  concepts</a:t>
            </a:r>
            <a:r>
              <a:rPr lang="en-US" sz="1600" i="1" dirty="0">
                <a:latin typeface="Times New Roman"/>
                <a:ea typeface="Times New Roman"/>
              </a:rPr>
              <a:t>: Competencies for quality leadership</a:t>
            </a:r>
            <a:r>
              <a:rPr lang="en-US" sz="1600" dirty="0">
                <a:latin typeface="Times New Roman"/>
                <a:ea typeface="Times New Roman"/>
              </a:rPr>
              <a:t> (2nd ed.). Burlington, MA: Jones &amp; </a:t>
            </a:r>
            <a:r>
              <a:rPr lang="en-US" sz="1600" dirty="0" smtClean="0">
                <a:latin typeface="Times New Roman"/>
                <a:ea typeface="Times New Roman"/>
              </a:rPr>
              <a:t>Bartlett.</a:t>
            </a:r>
          </a:p>
          <a:p>
            <a:pPr marL="465138" marR="0" indent="-465138">
              <a:lnSpc>
                <a:spcPct val="150000"/>
              </a:lnSpc>
              <a:buNone/>
            </a:pPr>
            <a:endParaRPr lang="en-US" sz="1600" dirty="0" smtClean="0">
              <a:latin typeface="Times New Roman"/>
              <a:ea typeface="Times New Roman"/>
            </a:endParaRPr>
          </a:p>
          <a:p>
            <a:pPr marL="465138" marR="0" indent="-465138">
              <a:lnSpc>
                <a:spcPct val="150000"/>
              </a:lnSpc>
              <a:buNone/>
            </a:pPr>
            <a:r>
              <a:rPr lang="en-US" sz="1600" dirty="0" smtClean="0">
                <a:latin typeface="Times New Roman"/>
                <a:ea typeface="Times New Roman"/>
              </a:rPr>
              <a:t>Pender</a:t>
            </a:r>
            <a:r>
              <a:rPr lang="en-US" sz="1600" dirty="0">
                <a:latin typeface="Times New Roman"/>
                <a:ea typeface="Times New Roman"/>
              </a:rPr>
              <a:t>, N. (2011). Health promotion model: Frequent questions. In </a:t>
            </a:r>
            <a:r>
              <a:rPr lang="en-US" sz="1600" i="1" dirty="0">
                <a:latin typeface="Times New Roman"/>
                <a:ea typeface="Times New Roman"/>
              </a:rPr>
              <a:t>Deep blue.</a:t>
            </a:r>
            <a:r>
              <a:rPr lang="en-US" sz="1600" dirty="0">
                <a:latin typeface="Times New Roman"/>
                <a:ea typeface="Times New Roman"/>
              </a:rPr>
              <a:t> Retrieved November 16, 2012, from University of Michigan website: </a:t>
            </a:r>
            <a:r>
              <a:rPr lang="en-US" sz="1600" u="sng" dirty="0">
                <a:solidFill>
                  <a:srgbClr val="336699"/>
                </a:solidFill>
                <a:latin typeface="Times New Roman"/>
                <a:ea typeface="Times New Roman"/>
              </a:rPr>
              <a:t>http://</a:t>
            </a:r>
            <a:r>
              <a:rPr lang="en-US" sz="1600" u="sng" dirty="0" smtClean="0">
                <a:solidFill>
                  <a:srgbClr val="336699"/>
                </a:solidFill>
                <a:latin typeface="Times New Roman"/>
                <a:ea typeface="Times New Roman"/>
              </a:rPr>
              <a:t>hdl.handle.net/2027.42/85352</a:t>
            </a:r>
          </a:p>
          <a:p>
            <a:pPr marL="465138" marR="0" indent="-465138">
              <a:lnSpc>
                <a:spcPct val="150000"/>
              </a:lnSpc>
              <a:buNone/>
            </a:pPr>
            <a:endParaRPr lang="en-US" sz="1600" u="sng" dirty="0" smtClean="0">
              <a:solidFill>
                <a:srgbClr val="336699"/>
              </a:solidFill>
              <a:latin typeface="Times New Roman"/>
              <a:ea typeface="Times New Roman"/>
            </a:endParaRPr>
          </a:p>
          <a:p>
            <a:pPr marL="465138" marR="0" indent="-465138">
              <a:lnSpc>
                <a:spcPct val="150000"/>
              </a:lnSpc>
              <a:buNone/>
            </a:pPr>
            <a:r>
              <a:rPr lang="en-US" sz="1600" dirty="0" err="1" smtClean="0">
                <a:latin typeface="Times New Roman"/>
                <a:ea typeface="Calibri"/>
                <a:cs typeface="Times New Roman"/>
              </a:rPr>
              <a:t>Sitzman</a:t>
            </a:r>
            <a:r>
              <a:rPr lang="en-US" sz="1600" dirty="0">
                <a:latin typeface="Times New Roman"/>
                <a:ea typeface="Calibri"/>
                <a:cs typeface="Times New Roman"/>
              </a:rPr>
              <a:t>, K., </a:t>
            </a:r>
            <a:r>
              <a:rPr lang="en-US" sz="1600" dirty="0" err="1">
                <a:latin typeface="Times New Roman"/>
                <a:ea typeface="Calibri"/>
                <a:cs typeface="Times New Roman"/>
              </a:rPr>
              <a:t>Eichelberger</a:t>
            </a:r>
            <a:r>
              <a:rPr lang="en-US" sz="1600" dirty="0">
                <a:latin typeface="Times New Roman"/>
                <a:ea typeface="Calibri"/>
                <a:cs typeface="Times New Roman"/>
              </a:rPr>
              <a:t>, L. (2004) </a:t>
            </a:r>
            <a:r>
              <a:rPr lang="en-US" sz="1600" i="1" dirty="0">
                <a:latin typeface="Times New Roman"/>
                <a:ea typeface="Calibri"/>
                <a:cs typeface="Times New Roman"/>
              </a:rPr>
              <a:t>Understanding the work of nurse theorists : A creative beginning </a:t>
            </a:r>
            <a:r>
              <a:rPr lang="en-US" sz="1600" dirty="0">
                <a:latin typeface="Times New Roman"/>
                <a:ea typeface="Calibri"/>
                <a:cs typeface="Times New Roman"/>
              </a:rPr>
              <a:t>Sudbury, MA: Jones &amp; </a:t>
            </a:r>
            <a:r>
              <a:rPr lang="en-US" sz="1600" dirty="0" smtClean="0">
                <a:latin typeface="Times New Roman"/>
                <a:ea typeface="Calibri"/>
                <a:cs typeface="Times New Roman"/>
              </a:rPr>
              <a:t>Bartlett.</a:t>
            </a:r>
          </a:p>
          <a:p>
            <a:pPr marL="465138" marR="0" indent="-465138">
              <a:lnSpc>
                <a:spcPct val="150000"/>
              </a:lnSpc>
              <a:buNone/>
            </a:pPr>
            <a:endParaRPr lang="en-US" sz="1600" dirty="0" smtClean="0">
              <a:latin typeface="Times New Roman"/>
              <a:ea typeface="Calibri"/>
              <a:cs typeface="Times New Roman"/>
            </a:endParaRPr>
          </a:p>
          <a:p>
            <a:pPr marL="465138" marR="0" indent="-465138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en-US" sz="1600" dirty="0" smtClean="0">
                <a:latin typeface="Times New Roman"/>
                <a:ea typeface="Times New Roman"/>
              </a:rPr>
              <a:t>Walker</a:t>
            </a:r>
            <a:r>
              <a:rPr lang="en-US" sz="1600" dirty="0">
                <a:latin typeface="Times New Roman"/>
                <a:ea typeface="Times New Roman"/>
              </a:rPr>
              <a:t>, S., </a:t>
            </a:r>
            <a:r>
              <a:rPr lang="en-US" sz="1600" dirty="0" err="1">
                <a:latin typeface="Times New Roman"/>
                <a:ea typeface="Times New Roman"/>
              </a:rPr>
              <a:t>Sechrist</a:t>
            </a:r>
            <a:r>
              <a:rPr lang="en-US" sz="1600" dirty="0">
                <a:latin typeface="Times New Roman"/>
                <a:ea typeface="Times New Roman"/>
              </a:rPr>
              <a:t>, K., &amp; Pender, N. (1995). Health promotion model - instruments to measure health promoting lifestyle: Health-promoting lifestyle profile [HPLP II] (Adult Version). In </a:t>
            </a:r>
            <a:r>
              <a:rPr lang="en-US" sz="1600" i="1" dirty="0">
                <a:latin typeface="Times New Roman"/>
                <a:ea typeface="Times New Roman"/>
              </a:rPr>
              <a:t>Deep blue.</a:t>
            </a:r>
            <a:r>
              <a:rPr lang="en-US" sz="1600" dirty="0">
                <a:latin typeface="Times New Roman"/>
                <a:ea typeface="Times New Roman"/>
              </a:rPr>
              <a:t> Retrieved November 16, 2012, from University of Michigan website: </a:t>
            </a:r>
            <a:r>
              <a:rPr lang="en-US" sz="1600" u="sng" dirty="0">
                <a:solidFill>
                  <a:srgbClr val="336699"/>
                </a:solidFill>
                <a:latin typeface="Times New Roman"/>
                <a:ea typeface="Times New Roman"/>
              </a:rPr>
              <a:t>http://hdl.handle.net/2027.42/85349</a:t>
            </a:r>
            <a:r>
              <a:rPr lang="en-US" sz="1600" dirty="0">
                <a:latin typeface="Times New Roman"/>
                <a:ea typeface="Times New Roman"/>
              </a:rPr>
              <a:t>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884621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179</TotalTime>
  <Words>480</Words>
  <Application>Microsoft Office PowerPoint</Application>
  <PresentationFormat>On-screen Show (4:3)</PresentationFormat>
  <Paragraphs>46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Concourse</vt:lpstr>
      <vt:lpstr>Nola Pender</vt:lpstr>
      <vt:lpstr>Nola Pender</vt:lpstr>
      <vt:lpstr>Education</vt:lpstr>
      <vt:lpstr>the health promotion model </vt:lpstr>
      <vt:lpstr>PowerPoint Presentation</vt:lpstr>
      <vt:lpstr>How does theory impact direct patient care?</vt:lpstr>
      <vt:lpstr>What does this theory mean for nursing?</vt:lpstr>
      <vt:lpstr>Contd.</vt:lpstr>
      <vt:lpstr>references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Nola pender</dc:title>
  <dc:creator>tioxy</dc:creator>
  <cp:lastModifiedBy>tioxy</cp:lastModifiedBy>
  <cp:revision>21</cp:revision>
  <dcterms:created xsi:type="dcterms:W3CDTF">2012-11-16T23:21:29Z</dcterms:created>
  <dcterms:modified xsi:type="dcterms:W3CDTF">2012-11-24T23:20:52Z</dcterms:modified>
</cp:coreProperties>
</file>