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57" r:id="rId3"/>
    <p:sldId id="262" r:id="rId4"/>
    <p:sldId id="261" r:id="rId5"/>
    <p:sldId id="267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81" autoAdjust="0"/>
  </p:normalViewPr>
  <p:slideViewPr>
    <p:cSldViewPr>
      <p:cViewPr varScale="1">
        <p:scale>
          <a:sx n="66" d="100"/>
          <a:sy n="66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880BC-8824-4A6F-A8E9-3AFFEE1DB2BF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8E4-AA7F-4085-B324-FDA86039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3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7A8E4-AA7F-4085-B324-FDA86039C2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31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hdl.handle.net/2027.42/85349" TargetMode="External"/><Relationship Id="rId2" Type="http://schemas.openxmlformats.org/officeDocument/2006/relationships/hyperlink" Target="http://hdl.handle.net/2027.42/8535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Nola pender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Health Promotion Model</a:t>
            </a:r>
            <a:endParaRPr lang="en-US" sz="24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4038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241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Nola </a:t>
            </a:r>
            <a:r>
              <a:rPr lang="en-US" dirty="0" err="1" smtClean="0"/>
              <a:t>Penders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Lansing, Michigan in 1941.</a:t>
            </a:r>
          </a:p>
          <a:p>
            <a:endParaRPr lang="en-US" dirty="0" smtClean="0"/>
          </a:p>
          <a:p>
            <a:r>
              <a:rPr lang="en-US" dirty="0" smtClean="0"/>
              <a:t>Only child of parents who advocated for the education of women</a:t>
            </a:r>
          </a:p>
          <a:p>
            <a:endParaRPr lang="en-US" dirty="0" smtClean="0"/>
          </a:p>
          <a:p>
            <a:r>
              <a:rPr lang="en-US" dirty="0" smtClean="0"/>
              <a:t>She became interested in nursing while visiting a hospitalized aunt at age 7.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4700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1962: Nursing diploma from the School of Nursing at West Suburban Hospital in Oak Park, IL </a:t>
            </a:r>
          </a:p>
          <a:p>
            <a:r>
              <a:rPr lang="en-US" dirty="0"/>
              <a:t>1964: BSN from Michigan State University</a:t>
            </a:r>
          </a:p>
          <a:p>
            <a:r>
              <a:rPr lang="en-US" dirty="0"/>
              <a:t>1965: MA in Human Growth &amp; Development from Michigan State University</a:t>
            </a:r>
          </a:p>
          <a:p>
            <a:r>
              <a:rPr lang="en-US" dirty="0"/>
              <a:t>1969: </a:t>
            </a:r>
            <a:r>
              <a:rPr lang="en-US" dirty="0" err="1"/>
              <a:t>Ph.D</a:t>
            </a:r>
            <a:r>
              <a:rPr lang="en-US" dirty="0"/>
              <a:t> in Psychology and Education from </a:t>
            </a:r>
            <a:r>
              <a:rPr lang="en-US" dirty="0" smtClean="0"/>
              <a:t>Northwestern</a:t>
            </a:r>
          </a:p>
          <a:p>
            <a:r>
              <a:rPr lang="en-US" dirty="0" smtClean="0"/>
              <a:t>At present, she is Professor Emerita at the University of Michigan School of Nursing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4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health promotion model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Autofit/>
          </a:bodyPr>
          <a:lstStyle/>
          <a:p>
            <a:r>
              <a:rPr lang="en-US" sz="2400" dirty="0" smtClean="0"/>
              <a:t>Quality of life can be greatly improved by preventing health problems </a:t>
            </a:r>
            <a:r>
              <a:rPr lang="en-US" sz="2400" i="1" dirty="0" smtClean="0"/>
              <a:t>before</a:t>
            </a:r>
            <a:r>
              <a:rPr lang="en-US" sz="2400" dirty="0" smtClean="0"/>
              <a:t> they occur</a:t>
            </a:r>
          </a:p>
          <a:p>
            <a:endParaRPr lang="en-US" sz="2400" dirty="0"/>
          </a:p>
          <a:p>
            <a:r>
              <a:rPr lang="en-US" sz="2400" dirty="0" smtClean="0"/>
              <a:t>Focus on positive sources of motivation to change and promote healthy behaviors</a:t>
            </a:r>
          </a:p>
          <a:p>
            <a:endParaRPr lang="en-US" sz="2400" dirty="0"/>
          </a:p>
          <a:p>
            <a:r>
              <a:rPr lang="en-US" sz="2400" dirty="0" smtClean="0"/>
              <a:t>Version two of the Health Promotion Model focuses on behavior specific influences that have more predictive power than general influences</a:t>
            </a:r>
          </a:p>
          <a:p>
            <a:endParaRPr lang="en-US" sz="2400" dirty="0"/>
          </a:p>
          <a:p>
            <a:r>
              <a:rPr lang="en-US" sz="2400" dirty="0" smtClean="0"/>
              <a:t>Framework for nurses to council individuals and families to adopt healthy behaviors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524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6200"/>
            <a:ext cx="662305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63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theory impact direct patient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student nurses and nurses with behavioral counseling skills is an important part of health promotion education.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89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this theory mean for nursing?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promotion model is taught in community health and health promotion and illness prevention courses at the graduate and undergraduate levels in most nursing programs</a:t>
            </a:r>
          </a:p>
          <a:p>
            <a:r>
              <a:rPr lang="en-US" dirty="0" smtClean="0"/>
              <a:t>Nurses can use HPM as a framework to counsel individuals and families to adopt healthy behaviors.</a:t>
            </a:r>
          </a:p>
          <a:p>
            <a:r>
              <a:rPr lang="en-US" dirty="0" smtClean="0"/>
              <a:t>New computer technologies can be used during the conduct assessments and interventions to specific individuals.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532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promotion counseling guidelines can be developed for an entire institution.</a:t>
            </a:r>
          </a:p>
          <a:p>
            <a:r>
              <a:rPr lang="en-US" dirty="0" smtClean="0"/>
              <a:t>Health promotion system can be put into place that focus on HPM variables</a:t>
            </a:r>
          </a:p>
          <a:p>
            <a:r>
              <a:rPr lang="en-US" b="1" dirty="0" smtClean="0"/>
              <a:t>We should probably mention the variables somewhere in the </a:t>
            </a:r>
            <a:r>
              <a:rPr lang="en-US" b="1" dirty="0" err="1" smtClean="0"/>
              <a:t>prev</a:t>
            </a:r>
            <a:r>
              <a:rPr lang="en-US" b="1" dirty="0" smtClean="0"/>
              <a:t> slide.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073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5138" marR="0" indent="-465138"/>
            <a:r>
              <a:rPr lang="en-US" sz="1800" dirty="0" err="1">
                <a:latin typeface="Times New Roman"/>
                <a:ea typeface="Times New Roman"/>
              </a:rPr>
              <a:t>Finkleman</a:t>
            </a:r>
            <a:r>
              <a:rPr lang="en-US" sz="1800" dirty="0">
                <a:latin typeface="Times New Roman"/>
                <a:ea typeface="Times New Roman"/>
              </a:rPr>
              <a:t>, A., &amp; Kenner, C. (2010). </a:t>
            </a:r>
            <a:r>
              <a:rPr lang="en-US" sz="1800" i="1" dirty="0">
                <a:latin typeface="Times New Roman"/>
                <a:ea typeface="Times New Roman"/>
              </a:rPr>
              <a:t>Professional nursing </a:t>
            </a:r>
            <a:r>
              <a:rPr lang="en-US" sz="1800" i="1" dirty="0" smtClean="0">
                <a:latin typeface="Times New Roman"/>
                <a:ea typeface="Times New Roman"/>
              </a:rPr>
              <a:t>  concepts</a:t>
            </a:r>
            <a:r>
              <a:rPr lang="en-US" sz="1800" i="1" dirty="0">
                <a:latin typeface="Times New Roman"/>
                <a:ea typeface="Times New Roman"/>
              </a:rPr>
              <a:t>: Competencies for quality leadership</a:t>
            </a:r>
            <a:r>
              <a:rPr lang="en-US" sz="1800" dirty="0">
                <a:latin typeface="Times New Roman"/>
                <a:ea typeface="Times New Roman"/>
              </a:rPr>
              <a:t> (2nd ed.). Burlington, MA: Jones &amp; Bartlett.</a:t>
            </a:r>
          </a:p>
          <a:p>
            <a:pPr marL="457200" marR="0" indent="-457200"/>
            <a:r>
              <a:rPr lang="en-US" sz="1800" dirty="0">
                <a:latin typeface="Times New Roman"/>
                <a:ea typeface="Times New Roman"/>
              </a:rPr>
              <a:t>Pender, N. (2011). Health promotion model: Frequent questions. In </a:t>
            </a:r>
            <a:r>
              <a:rPr lang="en-US" sz="1800" i="1" dirty="0">
                <a:latin typeface="Times New Roman"/>
                <a:ea typeface="Times New Roman"/>
              </a:rPr>
              <a:t>Deep blue.</a:t>
            </a:r>
            <a:r>
              <a:rPr lang="en-US" sz="1800" dirty="0">
                <a:latin typeface="Times New Roman"/>
                <a:ea typeface="Times New Roman"/>
              </a:rPr>
              <a:t> Retrieved November 16, 2012, from University of Michigan website: </a:t>
            </a:r>
            <a:r>
              <a:rPr lang="en-US" sz="1800" u="sng" dirty="0">
                <a:solidFill>
                  <a:srgbClr val="336699"/>
                </a:solidFill>
                <a:latin typeface="Times New Roman"/>
                <a:ea typeface="Times New Roman"/>
                <a:hlinkClick r:id="rId2"/>
              </a:rPr>
              <a:t>http://hdl.handle.net/2027.42/85352</a:t>
            </a:r>
            <a:endParaRPr lang="en-US" sz="1800" dirty="0">
              <a:latin typeface="Times New Roman"/>
              <a:ea typeface="Times New Roman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 err="1">
                <a:latin typeface="Times New Roman"/>
                <a:ea typeface="Calibri"/>
                <a:cs typeface="Times New Roman"/>
              </a:rPr>
              <a:t>Sitzman</a:t>
            </a:r>
            <a:r>
              <a:rPr lang="en-US" sz="1800" dirty="0">
                <a:latin typeface="Times New Roman"/>
                <a:ea typeface="Calibri"/>
                <a:cs typeface="Times New Roman"/>
              </a:rPr>
              <a:t>, K., </a:t>
            </a:r>
            <a:r>
              <a:rPr lang="en-US" sz="1800" dirty="0" err="1">
                <a:latin typeface="Times New Roman"/>
                <a:ea typeface="Calibri"/>
                <a:cs typeface="Times New Roman"/>
              </a:rPr>
              <a:t>Eichelberger</a:t>
            </a:r>
            <a:r>
              <a:rPr lang="en-US" sz="1800" dirty="0">
                <a:latin typeface="Times New Roman"/>
                <a:ea typeface="Calibri"/>
                <a:cs typeface="Times New Roman"/>
              </a:rPr>
              <a:t>, L. (2004) </a:t>
            </a:r>
            <a:r>
              <a:rPr lang="en-US" sz="1800" i="1" dirty="0">
                <a:latin typeface="Times New Roman"/>
                <a:ea typeface="Calibri"/>
                <a:cs typeface="Times New Roman"/>
              </a:rPr>
              <a:t>Understanding the work of nurse theorists : A creative beginning </a:t>
            </a:r>
            <a:r>
              <a:rPr lang="en-US" sz="1800" dirty="0">
                <a:latin typeface="Times New Roman"/>
                <a:ea typeface="Calibri"/>
                <a:cs typeface="Times New Roman"/>
              </a:rPr>
              <a:t>Sudbury, MA: Jones &amp; Bartlett.</a:t>
            </a:r>
            <a:endParaRPr lang="en-US" sz="1800" dirty="0">
              <a:latin typeface="Calibri"/>
              <a:ea typeface="Calibri"/>
              <a:cs typeface="Times New Roman"/>
            </a:endParaRPr>
          </a:p>
          <a:p>
            <a:pPr marL="457200" marR="0" indent="-457200"/>
            <a:r>
              <a:rPr lang="en-US" sz="1800" dirty="0">
                <a:latin typeface="Times New Roman"/>
                <a:ea typeface="Times New Roman"/>
              </a:rPr>
              <a:t>Walker, S., </a:t>
            </a:r>
            <a:r>
              <a:rPr lang="en-US" sz="1800" dirty="0" err="1">
                <a:latin typeface="Times New Roman"/>
                <a:ea typeface="Times New Roman"/>
              </a:rPr>
              <a:t>Sechrist</a:t>
            </a:r>
            <a:r>
              <a:rPr lang="en-US" sz="1800" dirty="0">
                <a:latin typeface="Times New Roman"/>
                <a:ea typeface="Times New Roman"/>
              </a:rPr>
              <a:t>, K., &amp; Pender, N. (1995). Health promotion model - instruments to measure health promoting lifestyle: Health-promoting lifestyle profile [HPLP II] (Adult Version). In </a:t>
            </a:r>
            <a:r>
              <a:rPr lang="en-US" sz="1800" i="1" dirty="0">
                <a:latin typeface="Times New Roman"/>
                <a:ea typeface="Times New Roman"/>
              </a:rPr>
              <a:t>Deep blue.</a:t>
            </a:r>
            <a:r>
              <a:rPr lang="en-US" sz="1800" dirty="0">
                <a:latin typeface="Times New Roman"/>
                <a:ea typeface="Times New Roman"/>
              </a:rPr>
              <a:t> Retrieved November 16, 2012, from University of Michigan website: </a:t>
            </a:r>
            <a:r>
              <a:rPr lang="en-US" sz="1800" u="sng" dirty="0">
                <a:solidFill>
                  <a:srgbClr val="336699"/>
                </a:solidFill>
                <a:latin typeface="Times New Roman"/>
                <a:ea typeface="Times New Roman"/>
                <a:hlinkClick r:id="rId3"/>
              </a:rPr>
              <a:t>http://hdl.handle.net/2027.42/85349</a:t>
            </a:r>
            <a:r>
              <a:rPr lang="en-US" sz="1800" dirty="0">
                <a:latin typeface="Times New Roman"/>
                <a:ea typeface="Times New Roman"/>
              </a:rPr>
              <a:t>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88846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127</TotalTime>
  <Words>448</Words>
  <Application>Microsoft Office PowerPoint</Application>
  <PresentationFormat>On-screen Show (4:3)</PresentationFormat>
  <Paragraphs>44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Nola pender</vt:lpstr>
      <vt:lpstr>Nola Penders</vt:lpstr>
      <vt:lpstr>Education</vt:lpstr>
      <vt:lpstr>the health promotion model </vt:lpstr>
      <vt:lpstr>PowerPoint Presentation</vt:lpstr>
      <vt:lpstr>How does theory impact direct patient care?</vt:lpstr>
      <vt:lpstr>What does this theory mean for nursing?</vt:lpstr>
      <vt:lpstr>Contd.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Nola pender</dc:title>
  <dc:creator>tioxy</dc:creator>
  <cp:lastModifiedBy>Carol Ann</cp:lastModifiedBy>
  <cp:revision>15</cp:revision>
  <dcterms:created xsi:type="dcterms:W3CDTF">2012-11-16T23:21:29Z</dcterms:created>
  <dcterms:modified xsi:type="dcterms:W3CDTF">2012-11-22T13:08:08Z</dcterms:modified>
</cp:coreProperties>
</file>