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9"/>
  </p:notesMasterIdLst>
  <p:sldIdLst>
    <p:sldId id="256" r:id="rId2"/>
    <p:sldId id="272" r:id="rId3"/>
    <p:sldId id="257" r:id="rId4"/>
    <p:sldId id="265" r:id="rId5"/>
    <p:sldId id="266" r:id="rId6"/>
    <p:sldId id="271" r:id="rId7"/>
    <p:sldId id="258" r:id="rId8"/>
    <p:sldId id="262" r:id="rId9"/>
    <p:sldId id="263" r:id="rId10"/>
    <p:sldId id="259" r:id="rId11"/>
    <p:sldId id="260" r:id="rId12"/>
    <p:sldId id="261" r:id="rId13"/>
    <p:sldId id="267" r:id="rId14"/>
    <p:sldId id="268" r:id="rId15"/>
    <p:sldId id="269" r:id="rId16"/>
    <p:sldId id="270" r:id="rId17"/>
    <p:sldId id="264"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44F93E9-547B-49C4-B7EC-603D1614BE50}">
          <p14:sldIdLst>
            <p14:sldId id="256"/>
            <p14:sldId id="272"/>
            <p14:sldId id="257"/>
            <p14:sldId id="265"/>
            <p14:sldId id="266"/>
            <p14:sldId id="271"/>
            <p14:sldId id="258"/>
            <p14:sldId id="262"/>
            <p14:sldId id="263"/>
            <p14:sldId id="259"/>
            <p14:sldId id="260"/>
            <p14:sldId id="261"/>
            <p14:sldId id="267"/>
            <p14:sldId id="268"/>
            <p14:sldId id="269"/>
            <p14:sldId id="270"/>
            <p14:sldId id="264"/>
          </p14:sldIdLst>
        </p14:section>
        <p14:section name="Untitled Section" id="{40F72675-8F3D-4298-BCED-D4C4461FE658}">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15" autoAdjust="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E14E03-E092-41F8-B3BD-C3200A0B94EA}" type="datetimeFigureOut">
              <a:rPr lang="en-US" smtClean="0"/>
              <a:t>6/30/2012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6626AB-B43B-4AFB-B874-B2401AB3D7DE}" type="slidenum">
              <a:rPr lang="en-US" smtClean="0"/>
              <a:t>‹#›</a:t>
            </a:fld>
            <a:endParaRPr lang="en-US"/>
          </a:p>
        </p:txBody>
      </p:sp>
    </p:spTree>
    <p:extLst>
      <p:ext uri="{BB962C8B-B14F-4D97-AF65-F5344CB8AC3E}">
        <p14:creationId xmlns:p14="http://schemas.microsoft.com/office/powerpoint/2010/main" val="3898872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1</a:t>
            </a:fld>
            <a:endParaRPr lang="en-US"/>
          </a:p>
        </p:txBody>
      </p:sp>
    </p:spTree>
    <p:extLst>
      <p:ext uri="{BB962C8B-B14F-4D97-AF65-F5344CB8AC3E}">
        <p14:creationId xmlns:p14="http://schemas.microsoft.com/office/powerpoint/2010/main" val="26108321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Somebody please add notes here and cite your references!!!!!!!!!!!!!!!!!</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11</a:t>
            </a:fld>
            <a:endParaRPr lang="en-US"/>
          </a:p>
        </p:txBody>
      </p:sp>
    </p:spTree>
    <p:extLst>
      <p:ext uri="{BB962C8B-B14F-4D97-AF65-F5344CB8AC3E}">
        <p14:creationId xmlns:p14="http://schemas.microsoft.com/office/powerpoint/2010/main" val="7687479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Interpersonal</a:t>
            </a:r>
            <a:r>
              <a:rPr lang="en-US" baseline="0" dirty="0" smtClean="0"/>
              <a:t> influences ascribe to the significant others within the clients life that can affect motivation for positive change. An example of this situation would be an individual who lives within a household  of adult smokers. It would be more difficult for this individual to quit smoking rather than if he/she were the only household member who smoked and everyone else wanted he/she to quit. Situational influences refer to external factors that affect  (</a:t>
            </a:r>
            <a:r>
              <a:rPr lang="en-US" baseline="0" dirty="0" err="1" smtClean="0"/>
              <a:t>Sitzman</a:t>
            </a:r>
            <a:r>
              <a:rPr lang="en-US" baseline="0" dirty="0" smtClean="0"/>
              <a:t>, 2004)</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12</a:t>
            </a:fld>
            <a:endParaRPr lang="en-US"/>
          </a:p>
        </p:txBody>
      </p:sp>
    </p:spTree>
    <p:extLst>
      <p:ext uri="{BB962C8B-B14F-4D97-AF65-F5344CB8AC3E}">
        <p14:creationId xmlns:p14="http://schemas.microsoft.com/office/powerpoint/2010/main" val="32673056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Nola Pender’s Health Promotion Model was made to help the patients in the long run. Pender thought that a patient’s former behavior had both direct and indirect effects on the patient’s future health promoting behavior (Masters, 2012). If nurses can figure out how patients lived their day-to-day lives before coming to the hospital, they can help them more easily to change their future behaviors or keep up with the good work they were already doing. Nurses should help the patients manage their barriers to change so that they can better themselves in the long run. When a patient comes in with a major wound that will need taken care of every day for a while, teaching them about cleaning and wrapping it. When a patient has a broken leg, helping them get their daily routine back and their strength back is key. Promoting any kind of wellness that will better a patient’s life once they leave that hospital is how Nola Pender’s theory impact direct patient care every day.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References:</a:t>
            </a:r>
          </a:p>
          <a:p>
            <a:r>
              <a:rPr lang="en-US" sz="1200" kern="1200" dirty="0" smtClean="0">
                <a:solidFill>
                  <a:schemeClr val="tx1"/>
                </a:solidFill>
                <a:effectLst/>
                <a:latin typeface="+mn-lt"/>
                <a:ea typeface="+mn-ea"/>
                <a:cs typeface="+mn-cs"/>
              </a:rPr>
              <a:t>Masters, K. (2012). The Health Promotion Model: Nola J. Pender. </a:t>
            </a:r>
            <a:r>
              <a:rPr lang="en-US" sz="1200" i="1" kern="1200" dirty="0" smtClean="0">
                <a:solidFill>
                  <a:schemeClr val="tx1"/>
                </a:solidFill>
                <a:effectLst/>
                <a:latin typeface="+mn-lt"/>
                <a:ea typeface="+mn-ea"/>
                <a:cs typeface="+mn-cs"/>
              </a:rPr>
              <a:t>Nursing Theories: A framework for professional practice </a:t>
            </a:r>
            <a:r>
              <a:rPr lang="en-US" sz="1200" kern="1200" dirty="0" smtClean="0">
                <a:solidFill>
                  <a:schemeClr val="tx1"/>
                </a:solidFill>
                <a:effectLst/>
                <a:latin typeface="+mn-lt"/>
                <a:ea typeface="+mn-ea"/>
                <a:cs typeface="+mn-cs"/>
              </a:rPr>
              <a:t>(pp. 251-261). Sudbury, MA: Jones and Bartlett Learning. </a:t>
            </a:r>
          </a:p>
          <a:p>
            <a:r>
              <a:rPr lang="en-US" sz="1200" kern="1200" dirty="0" smtClean="0">
                <a:solidFill>
                  <a:schemeClr val="tx1"/>
                </a:solidFill>
                <a:effectLst/>
                <a:latin typeface="+mn-lt"/>
                <a:ea typeface="+mn-ea"/>
                <a:cs typeface="+mn-cs"/>
              </a:rPr>
              <a:t>Pender, N.J. (1990). </a:t>
            </a:r>
            <a:r>
              <a:rPr lang="en-US" sz="1200" i="1" kern="1200" dirty="0" smtClean="0">
                <a:solidFill>
                  <a:schemeClr val="tx1"/>
                </a:solidFill>
                <a:effectLst/>
                <a:latin typeface="+mn-lt"/>
                <a:ea typeface="+mn-ea"/>
                <a:cs typeface="+mn-cs"/>
              </a:rPr>
              <a:t>Expressing health through lifestyle patterns.</a:t>
            </a:r>
            <a:r>
              <a:rPr lang="en-US" sz="1200" kern="1200" dirty="0" smtClean="0">
                <a:solidFill>
                  <a:schemeClr val="tx1"/>
                </a:solidFill>
                <a:effectLst/>
                <a:latin typeface="+mn-lt"/>
                <a:ea typeface="+mn-ea"/>
                <a:cs typeface="+mn-cs"/>
              </a:rPr>
              <a:t> Nursing Science Quarterly, 3, 3, 115-122. Sage Publications, Inc. </a:t>
            </a:r>
          </a:p>
          <a:p>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13</a:t>
            </a:fld>
            <a:endParaRPr lang="en-US"/>
          </a:p>
        </p:txBody>
      </p:sp>
    </p:spTree>
    <p:extLst>
      <p:ext uri="{BB962C8B-B14F-4D97-AF65-F5344CB8AC3E}">
        <p14:creationId xmlns:p14="http://schemas.microsoft.com/office/powerpoint/2010/main" val="2046467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What does the HPM theory mean for nursing? Health promotion has been defined by the World Health Organization (WHO) as "the process of enabling people to increase control over their health and its determinants, and thereby improve their health" (WHO, 1986).  The past decade has found most if not all nursing professionals to include health promotion education.  “Many find the Health Promotion Model very relevant, because it applies across the life-span and is useful in a variety of settings” (Masters, 2012). In order to assist in this process, nurses are promoted to provide their patients’ with any information that may be beneficial to a healthy lifestyle. Nurses can explain “health promoting behaviors, promote self-efficacy, enhance the benefits of change, control the environment to support behavioral change, and manage the barriers to change” (Masters, 2012). The nurses of patients today actually play a major role in providing this information being that they are the educated and experienced health professionals that many patients come in contact with the most. Nowadays, many nurses are working to care for the well just as much as they care for the sick. Caring for the well is a major concept in illness prevention and may possibly be the more important role. Throughout the past decade, there have been many budget cuts, cost reductions and staffing shortages within the medical field.  In order to help patients in scenarios such as these, health promotion truly does make the most sense in an attempt to save money. If we can preserve wellness, we reduce the number of times a person needs to enter the health-care system, thus reducing costs.  </a:t>
            </a:r>
          </a:p>
          <a:p>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14</a:t>
            </a:fld>
            <a:endParaRPr lang="en-US"/>
          </a:p>
        </p:txBody>
      </p:sp>
    </p:spTree>
    <p:extLst>
      <p:ext uri="{BB962C8B-B14F-4D97-AF65-F5344CB8AC3E}">
        <p14:creationId xmlns:p14="http://schemas.microsoft.com/office/powerpoint/2010/main" val="13352721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Pictured above is Nola Pender and the quote on the right side is an excerpt</a:t>
            </a:r>
            <a:r>
              <a:rPr lang="en-US" baseline="0" dirty="0" smtClean="0"/>
              <a:t> </a:t>
            </a:r>
            <a:r>
              <a:rPr lang="en-US" dirty="0" smtClean="0"/>
              <a:t>from her book. (Pender, 1990)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Bookman Old Style" pitchFamily="18" charset="0"/>
              </a:rPr>
              <a:t>Pender, N.J. (1990). </a:t>
            </a:r>
            <a:r>
              <a:rPr lang="en-US" sz="1200" i="1" dirty="0" smtClean="0">
                <a:latin typeface="Bookman Old Style" pitchFamily="18" charset="0"/>
              </a:rPr>
              <a:t>Expressing health through lifestyle patterns</a:t>
            </a:r>
            <a:r>
              <a:rPr lang="en-US" sz="1200" dirty="0" smtClean="0">
                <a:latin typeface="Bookman Old Style" pitchFamily="18" charset="0"/>
              </a:rPr>
              <a:t>. Nursing Science</a:t>
            </a:r>
            <a:r>
              <a:rPr lang="en-US" sz="1200" baseline="0" dirty="0" smtClean="0">
                <a:latin typeface="Bookman Old Style" pitchFamily="18" charset="0"/>
              </a:rPr>
              <a:t> </a:t>
            </a:r>
            <a:r>
              <a:rPr lang="en-US" sz="1200" dirty="0" smtClean="0">
                <a:latin typeface="Bookman Old Style" pitchFamily="18" charset="0"/>
              </a:rPr>
              <a:t>Quarterly </a:t>
            </a:r>
            <a:r>
              <a:rPr lang="en-US" sz="1200" i="1" dirty="0" smtClean="0">
                <a:latin typeface="Bookman Old Style" pitchFamily="18" charset="0"/>
              </a:rPr>
              <a:t>3</a:t>
            </a:r>
            <a:r>
              <a:rPr lang="en-US" sz="1200" dirty="0" smtClean="0">
                <a:latin typeface="Bookman Old Style" pitchFamily="18" charset="0"/>
              </a:rPr>
              <a:t> (3), 115-122. </a:t>
            </a:r>
            <a:endParaRPr lang="en-US" sz="1200" dirty="0" smtClean="0">
              <a:latin typeface="Bookman Old Style" pitchFamily="18" charset="0"/>
              <a:cs typeface="Times New Roman" pitchFamily="18" charset="0"/>
            </a:endParaRPr>
          </a:p>
          <a:p>
            <a:endParaRPr lang="en-US" dirty="0" smtClean="0"/>
          </a:p>
          <a:p>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15</a:t>
            </a:fld>
            <a:endParaRPr lang="en-US"/>
          </a:p>
        </p:txBody>
      </p:sp>
    </p:spTree>
    <p:extLst>
      <p:ext uri="{BB962C8B-B14F-4D97-AF65-F5344CB8AC3E}">
        <p14:creationId xmlns:p14="http://schemas.microsoft.com/office/powerpoint/2010/main" val="37394877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WILL FIX THIS LAST!!!!!!!!!!!!!!!!!!!!!!!!!!</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17</a:t>
            </a:fld>
            <a:endParaRPr lang="en-US"/>
          </a:p>
        </p:txBody>
      </p:sp>
    </p:spTree>
    <p:extLst>
      <p:ext uri="{BB962C8B-B14F-4D97-AF65-F5344CB8AC3E}">
        <p14:creationId xmlns:p14="http://schemas.microsoft.com/office/powerpoint/2010/main" val="39869008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effectLst/>
              </a:rPr>
              <a:t>Her first encounter with professional nursing occurred at age seven when she observed the nursing care given to her hospitalized aunt. This experience and her subsequent education instilled in her a desire to care for others and influenced her belief that the goal of nursing was to help people care for themselves. Pender was born August 16, 1941. She was the only child of parents who were advocates of education for women. Family encouragement led her to attend the School of Nursing at west Suburban Hospital in Oak Park, Illinois. She received her diploma in 1962 and began working on a medical-surgical unit and subsequently in a pediatric unit in a Michigan hospital. She continued on with more schooling. After earning her Ph.D., Pender notes a shift in her thinking toward defining the goal of nursing care as the optimal health of the individual. The marriage to her husband and birth of her children helped to provide an increase in personal motivation to learn more about optimizing human health. (</a:t>
            </a:r>
            <a:r>
              <a:rPr lang="en-US" dirty="0" err="1" smtClean="0">
                <a:effectLst/>
              </a:rPr>
              <a:t>Tomey</a:t>
            </a:r>
            <a:r>
              <a:rPr lang="en-US" dirty="0" smtClean="0">
                <a:effectLst/>
              </a:rPr>
              <a:t> &amp; </a:t>
            </a:r>
            <a:r>
              <a:rPr lang="en-US" dirty="0" err="1" smtClean="0">
                <a:effectLst/>
              </a:rPr>
              <a:t>Alligood</a:t>
            </a:r>
            <a:r>
              <a:rPr lang="en-US" dirty="0" smtClean="0">
                <a:effectLst/>
              </a:rPr>
              <a:t>, 2006)</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3</a:t>
            </a:fld>
            <a:endParaRPr lang="en-US"/>
          </a:p>
        </p:txBody>
      </p:sp>
    </p:spTree>
    <p:extLst>
      <p:ext uri="{BB962C8B-B14F-4D97-AF65-F5344CB8AC3E}">
        <p14:creationId xmlns:p14="http://schemas.microsoft.com/office/powerpoint/2010/main" val="30185590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Nola Pender was very</a:t>
            </a:r>
            <a:r>
              <a:rPr lang="en-US" baseline="0" dirty="0" smtClean="0"/>
              <a:t> active in the nursing profession and believed in service to the profession. She was affiliated with several nursing organizations such as: Co-Founder of Midwest Nursing Research Society, Trustee of Midwest Nursing Research Society Foundation, 2009-present, Member of U.S. Preventive Services Task Force, 1998-2002, Member of Research America, 1993-2000, President of American Academy of Nursing, 1991-1993,</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4</a:t>
            </a:fld>
            <a:endParaRPr lang="en-US"/>
          </a:p>
        </p:txBody>
      </p:sp>
    </p:spTree>
    <p:extLst>
      <p:ext uri="{BB962C8B-B14F-4D97-AF65-F5344CB8AC3E}">
        <p14:creationId xmlns:p14="http://schemas.microsoft.com/office/powerpoint/2010/main" val="7085158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“Nola Pender developed her Health Promotion model, often abbreviated HPM, after seeing professionals intervening only after patients developed acute or chronic health problems. She became convinced that patients' quality of life could be improved by the prevention of problems before this occurred, and health care dollars could be saved by the promotion of healthy lifestyles. After researching current models and discovering that most focused on negative motivation, she developed a model that focused on positive motivation” (Nursing Theory, 2011).  </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5</a:t>
            </a:fld>
            <a:endParaRPr lang="en-US"/>
          </a:p>
        </p:txBody>
      </p:sp>
    </p:spTree>
    <p:extLst>
      <p:ext uri="{BB962C8B-B14F-4D97-AF65-F5344CB8AC3E}">
        <p14:creationId xmlns:p14="http://schemas.microsoft.com/office/powerpoint/2010/main" val="17808503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There are four </a:t>
            </a:r>
            <a:r>
              <a:rPr lang="en-US" sz="1200" b="0" i="0" u="none" strike="noStrike" kern="1200" baseline="0" dirty="0" err="1" smtClean="0">
                <a:solidFill>
                  <a:schemeClr val="tx1"/>
                </a:solidFill>
                <a:latin typeface="+mn-lt"/>
                <a:ea typeface="+mn-ea"/>
                <a:cs typeface="+mn-cs"/>
              </a:rPr>
              <a:t>metaparadigm</a:t>
            </a:r>
            <a:r>
              <a:rPr lang="en-US" sz="1200" b="0" i="0" u="none" strike="noStrike" kern="1200" baseline="0" dirty="0" smtClean="0">
                <a:solidFill>
                  <a:schemeClr val="tx1"/>
                </a:solidFill>
                <a:latin typeface="+mn-lt"/>
                <a:ea typeface="+mn-ea"/>
                <a:cs typeface="+mn-cs"/>
              </a:rPr>
              <a:t> concepts of nursing as defined in Pender’s Theory. Person is described as the individual, who is the primary focus of the model. Environment is the physical, interpersonal, and economic circumstances in which persons live.  The quality of the environment depends on the absence of toxic substances, the availability of restorative experiences, and the accessibility of human and economic resources needed for healthful living.  Socioeconomic conditions such as unemployment, poverty, crime, and prejudice have adverse effects on health, while environmental wellness is manifested by balance between human beings and their surroundings. Health refers to a positive high level state. According to Pender, the person’s definition of health for himself or herself is more important than any general definition of health. Finally, nursing, although Pender does not specifically define nursing as a </a:t>
            </a:r>
            <a:r>
              <a:rPr lang="en-US" sz="1200" b="0" i="0" u="none" strike="noStrike" kern="1200" baseline="0" dirty="0" err="1" smtClean="0">
                <a:solidFill>
                  <a:schemeClr val="tx1"/>
                </a:solidFill>
                <a:latin typeface="+mn-lt"/>
                <a:ea typeface="+mn-ea"/>
                <a:cs typeface="+mn-cs"/>
              </a:rPr>
              <a:t>metaparadigm</a:t>
            </a:r>
            <a:r>
              <a:rPr lang="en-US" sz="1200" b="0" i="0" u="none" strike="noStrike" kern="1200" baseline="0" dirty="0" smtClean="0">
                <a:solidFill>
                  <a:schemeClr val="tx1"/>
                </a:solidFill>
                <a:latin typeface="+mn-lt"/>
                <a:ea typeface="+mn-ea"/>
                <a:cs typeface="+mn-cs"/>
              </a:rPr>
              <a:t> concept, she does describe the role of the nurse within the context of the health promotion model. The role of the nurse includes raising consciousness related to health promoting behaviors, promoting self-efficacy, enhancing the benefits of change, controlling the environment to support behavior change, and managing barriers to change. (Masters, 2012)</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6</a:t>
            </a:fld>
            <a:endParaRPr lang="en-US"/>
          </a:p>
        </p:txBody>
      </p:sp>
    </p:spTree>
    <p:extLst>
      <p:ext uri="{BB962C8B-B14F-4D97-AF65-F5344CB8AC3E}">
        <p14:creationId xmlns:p14="http://schemas.microsoft.com/office/powerpoint/2010/main" val="33571400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Nola Pender’s Health Promotion</a:t>
            </a:r>
            <a:r>
              <a:rPr lang="en-US" baseline="0" dirty="0" smtClean="0"/>
              <a:t> Model (HPM) there are three major categories to consider: individual characteristics and experience, behavior-specific cognitions and affect, and behavioral outcome. (Masters, 2012) </a:t>
            </a:r>
            <a:r>
              <a:rPr lang="en-US" dirty="0" smtClean="0">
                <a:effectLst/>
              </a:rPr>
              <a:t>Nola J. Pender, who introduced the Health Promotion Model (HPM), presented the idea that each person has a unique background in regards to behaviors and experiences that play a role in self-promoting health (Nursing Theory, 2011). We must understand that every patient is different. What we recommend for treatment for one patient may not be the same for another. The HPM clearly recognized how “individual characteristics and experiences, behavior-specific cognitions and effects, and behavioral outcomes” (Masters, 2012) are all involved in setting a plan for each patient. These guidelines are used to assist and motivate them into a better lifestyle. One that is best for them and their future.</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7</a:t>
            </a:fld>
            <a:endParaRPr lang="en-US"/>
          </a:p>
        </p:txBody>
      </p:sp>
    </p:spTree>
    <p:extLst>
      <p:ext uri="{BB962C8B-B14F-4D97-AF65-F5344CB8AC3E}">
        <p14:creationId xmlns:p14="http://schemas.microsoft.com/office/powerpoint/2010/main" val="25616271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8</a:t>
            </a:fld>
            <a:endParaRPr lang="en-US"/>
          </a:p>
        </p:txBody>
      </p:sp>
    </p:spTree>
    <p:extLst>
      <p:ext uri="{BB962C8B-B14F-4D97-AF65-F5344CB8AC3E}">
        <p14:creationId xmlns:p14="http://schemas.microsoft.com/office/powerpoint/2010/main" val="10655478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Each person has unique characteristics and experiences that affect actions. Significant to this category are prior related behavior and personal factors. Prior related behavior is important in influencing future behavior. Pender proposes that prior behavior has both direct and indirect effects on the likelihood of engaging in health promoting behaviors.  The direct effect of past behavior on the current health promoting behavior is due to habit formation, with habit strength increasing each time a behavior occurs</a:t>
            </a:r>
            <a:r>
              <a:rPr lang="en-US" sz="1200" b="0" i="0" u="none" strike="noStrike" kern="1200" baseline="0" dirty="0" smtClean="0">
                <a:solidFill>
                  <a:schemeClr val="tx1"/>
                </a:solidFill>
                <a:latin typeface="+mn-lt"/>
                <a:ea typeface="+mn-ea"/>
                <a:cs typeface="+mn-cs"/>
              </a:rPr>
              <a:t>. (Masters, 2012)</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9</a:t>
            </a:fld>
            <a:endParaRPr lang="en-US"/>
          </a:p>
        </p:txBody>
      </p:sp>
    </p:spTree>
    <p:extLst>
      <p:ext uri="{BB962C8B-B14F-4D97-AF65-F5344CB8AC3E}">
        <p14:creationId xmlns:p14="http://schemas.microsoft.com/office/powerpoint/2010/main" val="19303617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Personal factors include personal biological factors such as age, body mass index, pubertal status, menopausal status, aerobic capacity, strength, agility or balance.  Personal psychological factors include factors such as self-esteem, self-motivation, and perceived health status; personal sociocultural factors include factors such as race, ethnicity, acculturation, education, and socioeconomic status.  Some personal factors are amenable to change, whereas others cannot be changed. (Masters, 2012)</a:t>
            </a:r>
            <a:endParaRPr lang="en-US" dirty="0"/>
          </a:p>
        </p:txBody>
      </p:sp>
      <p:sp>
        <p:nvSpPr>
          <p:cNvPr id="4" name="Slide Number Placeholder 3"/>
          <p:cNvSpPr>
            <a:spLocks noGrp="1"/>
          </p:cNvSpPr>
          <p:nvPr>
            <p:ph type="sldNum" sz="quarter" idx="10"/>
          </p:nvPr>
        </p:nvSpPr>
        <p:spPr/>
        <p:txBody>
          <a:bodyPr/>
          <a:lstStyle/>
          <a:p>
            <a:fld id="{156626AB-B43B-4AFB-B874-B2401AB3D7DE}" type="slidenum">
              <a:rPr lang="en-US" smtClean="0"/>
              <a:t>10</a:t>
            </a:fld>
            <a:endParaRPr lang="en-US"/>
          </a:p>
        </p:txBody>
      </p:sp>
    </p:spTree>
    <p:extLst>
      <p:ext uri="{BB962C8B-B14F-4D97-AF65-F5344CB8AC3E}">
        <p14:creationId xmlns:p14="http://schemas.microsoft.com/office/powerpoint/2010/main" val="26989985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C8F1D0DC-818F-487B-A71C-DAF40FE83DCE}" type="datetimeFigureOut">
              <a:rPr lang="en-US" smtClean="0"/>
              <a:t>6/30/2012</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D630D9BC-9EF7-4B87-84D9-CB8AF7818C6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8F1D0DC-818F-487B-A71C-DAF40FE83DCE}" type="datetimeFigureOut">
              <a:rPr lang="en-US" smtClean="0"/>
              <a:t>6/30/2012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30D9BC-9EF7-4B87-84D9-CB8AF7818C62}"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8F1D0DC-818F-487B-A71C-DAF40FE83DCE}" type="datetimeFigureOut">
              <a:rPr lang="en-US" smtClean="0"/>
              <a:t>6/30/2012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30D9BC-9EF7-4B87-84D9-CB8AF7818C62}"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C8F1D0DC-818F-487B-A71C-DAF40FE83DCE}" type="datetimeFigureOut">
              <a:rPr lang="en-US" smtClean="0"/>
              <a:t>6/30/2012</a:t>
            </a:fld>
            <a:endParaRPr lang="en-US"/>
          </a:p>
        </p:txBody>
      </p:sp>
      <p:sp>
        <p:nvSpPr>
          <p:cNvPr id="9" name="Slide Number Placeholder 8"/>
          <p:cNvSpPr>
            <a:spLocks noGrp="1"/>
          </p:cNvSpPr>
          <p:nvPr>
            <p:ph type="sldNum" sz="quarter" idx="15"/>
          </p:nvPr>
        </p:nvSpPr>
        <p:spPr/>
        <p:txBody>
          <a:bodyPr rtlCol="0"/>
          <a:lstStyle/>
          <a:p>
            <a:fld id="{D630D9BC-9EF7-4B87-84D9-CB8AF7818C62}" type="slidenum">
              <a:rPr lang="en-US" smtClean="0"/>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C8F1D0DC-818F-487B-A71C-DAF40FE83DCE}" type="datetimeFigureOut">
              <a:rPr lang="en-US" smtClean="0"/>
              <a:t>6/30/2012</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D630D9BC-9EF7-4B87-84D9-CB8AF7818C62}"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C8F1D0DC-818F-487B-A71C-DAF40FE83DCE}" type="datetimeFigureOut">
              <a:rPr lang="en-US" smtClean="0"/>
              <a:t>6/30/2012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30D9BC-9EF7-4B87-84D9-CB8AF7818C62}" type="slidenum">
              <a:rPr lang="en-US" smtClean="0"/>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C8F1D0DC-818F-487B-A71C-DAF40FE83DCE}" type="datetimeFigureOut">
              <a:rPr lang="en-US" smtClean="0"/>
              <a:t>6/30/2012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30D9BC-9EF7-4B87-84D9-CB8AF7818C62}" type="slidenum">
              <a:rPr lang="en-US" smtClean="0"/>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C8F1D0DC-818F-487B-A71C-DAF40FE83DCE}" type="datetimeFigureOut">
              <a:rPr lang="en-US" smtClean="0"/>
              <a:t>6/30/2012</a:t>
            </a:fld>
            <a:endParaRPr lang="en-US"/>
          </a:p>
        </p:txBody>
      </p:sp>
      <p:sp>
        <p:nvSpPr>
          <p:cNvPr id="7" name="Slide Number Placeholder 6"/>
          <p:cNvSpPr>
            <a:spLocks noGrp="1"/>
          </p:cNvSpPr>
          <p:nvPr>
            <p:ph type="sldNum" sz="quarter" idx="11"/>
          </p:nvPr>
        </p:nvSpPr>
        <p:spPr/>
        <p:txBody>
          <a:bodyPr rtlCol="0"/>
          <a:lstStyle/>
          <a:p>
            <a:fld id="{D630D9BC-9EF7-4B87-84D9-CB8AF7818C62}" type="slidenum">
              <a:rPr lang="en-US" smtClean="0"/>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F1D0DC-818F-487B-A71C-DAF40FE83DCE}" type="datetimeFigureOut">
              <a:rPr lang="en-US" smtClean="0"/>
              <a:t>6/30/2012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30D9BC-9EF7-4B87-84D9-CB8AF7818C62}"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C8F1D0DC-818F-487B-A71C-DAF40FE83DCE}" type="datetimeFigureOut">
              <a:rPr lang="en-US" smtClean="0"/>
              <a:t>6/30/2012</a:t>
            </a:fld>
            <a:endParaRPr lang="en-US"/>
          </a:p>
        </p:txBody>
      </p:sp>
      <p:sp>
        <p:nvSpPr>
          <p:cNvPr id="22" name="Slide Number Placeholder 21"/>
          <p:cNvSpPr>
            <a:spLocks noGrp="1"/>
          </p:cNvSpPr>
          <p:nvPr>
            <p:ph type="sldNum" sz="quarter" idx="15"/>
          </p:nvPr>
        </p:nvSpPr>
        <p:spPr/>
        <p:txBody>
          <a:bodyPr rtlCol="0"/>
          <a:lstStyle/>
          <a:p>
            <a:fld id="{D630D9BC-9EF7-4B87-84D9-CB8AF7818C62}" type="slidenum">
              <a:rPr lang="en-US" smtClean="0"/>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C8F1D0DC-818F-487B-A71C-DAF40FE83DCE}" type="datetimeFigureOut">
              <a:rPr lang="en-US" smtClean="0"/>
              <a:t>6/30/2012</a:t>
            </a:fld>
            <a:endParaRPr lang="en-US"/>
          </a:p>
        </p:txBody>
      </p:sp>
      <p:sp>
        <p:nvSpPr>
          <p:cNvPr id="18" name="Slide Number Placeholder 17"/>
          <p:cNvSpPr>
            <a:spLocks noGrp="1"/>
          </p:cNvSpPr>
          <p:nvPr>
            <p:ph type="sldNum" sz="quarter" idx="11"/>
          </p:nvPr>
        </p:nvSpPr>
        <p:spPr/>
        <p:txBody>
          <a:bodyPr rtlCol="0"/>
          <a:lstStyle/>
          <a:p>
            <a:fld id="{D630D9BC-9EF7-4B87-84D9-CB8AF7818C62}" type="slidenum">
              <a:rPr lang="en-US" smtClean="0"/>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C8F1D0DC-818F-487B-A71C-DAF40FE83DCE}" type="datetimeFigureOut">
              <a:rPr lang="en-US" smtClean="0"/>
              <a:t>6/30/2012</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D630D9BC-9EF7-4B87-84D9-CB8AF7818C6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nursingplanet.com/health_pro" TargetMode="External"/><Relationship Id="rId2" Type="http://schemas.openxmlformats.org/officeDocument/2006/relationships/notesSlide" Target="../notesSlides/notesSlide15.xml"/><Relationship Id="rId1" Type="http://schemas.openxmlformats.org/officeDocument/2006/relationships/slideLayout" Target="../slideLayouts/slideLayout6.xml"/><Relationship Id="rId5" Type="http://schemas.openxmlformats.org/officeDocument/2006/relationships/hyperlink" Target="http://nursing-theory.org/nursing-" TargetMode="External"/><Relationship Id="rId4" Type="http://schemas.openxmlformats.org/officeDocument/2006/relationships/hyperlink" Target="http://nursingplanet.com/health_promotion_model.htm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905000"/>
            <a:ext cx="8229600" cy="838200"/>
          </a:xfrm>
        </p:spPr>
        <p:txBody>
          <a:bodyPr>
            <a:noAutofit/>
          </a:bodyPr>
          <a:lstStyle/>
          <a:p>
            <a:r>
              <a:rPr lang="en-US" sz="6000" dirty="0" smtClean="0">
                <a:solidFill>
                  <a:srgbClr val="92D050"/>
                </a:solidFill>
                <a:latin typeface="Bookman Old Style" pitchFamily="18" charset="0"/>
              </a:rPr>
              <a:t>Nola Pender</a:t>
            </a:r>
            <a:endParaRPr lang="en-US" sz="6000" dirty="0">
              <a:solidFill>
                <a:srgbClr val="92D050"/>
              </a:solidFill>
              <a:latin typeface="Bookman Old Style" pitchFamily="18" charset="0"/>
            </a:endParaRPr>
          </a:p>
        </p:txBody>
      </p:sp>
      <p:sp>
        <p:nvSpPr>
          <p:cNvPr id="3" name="Subtitle 2"/>
          <p:cNvSpPr>
            <a:spLocks noGrp="1"/>
          </p:cNvSpPr>
          <p:nvPr>
            <p:ph type="subTitle" idx="1"/>
          </p:nvPr>
        </p:nvSpPr>
        <p:spPr>
          <a:xfrm>
            <a:off x="2438400" y="3048000"/>
            <a:ext cx="6553200" cy="3048000"/>
          </a:xfrm>
        </p:spPr>
        <p:txBody>
          <a:bodyPr>
            <a:normAutofit/>
          </a:bodyPr>
          <a:lstStyle/>
          <a:p>
            <a:r>
              <a:rPr lang="en-US" sz="3200" dirty="0" smtClean="0">
                <a:solidFill>
                  <a:srgbClr val="92D050"/>
                </a:solidFill>
                <a:latin typeface="Bookman Old Style" pitchFamily="18" charset="0"/>
              </a:rPr>
              <a:t>HEALTH PROMOTION </a:t>
            </a:r>
            <a:r>
              <a:rPr lang="en-US" sz="3200" dirty="0">
                <a:solidFill>
                  <a:srgbClr val="92D050"/>
                </a:solidFill>
                <a:latin typeface="Bookman Old Style" pitchFamily="18" charset="0"/>
              </a:rPr>
              <a:t>M</a:t>
            </a:r>
            <a:r>
              <a:rPr lang="en-US" sz="3200" dirty="0" smtClean="0">
                <a:solidFill>
                  <a:srgbClr val="92D050"/>
                </a:solidFill>
                <a:latin typeface="Bookman Old Style" pitchFamily="18" charset="0"/>
              </a:rPr>
              <a:t>ODEL</a:t>
            </a:r>
          </a:p>
          <a:p>
            <a:endParaRPr lang="en-US" dirty="0"/>
          </a:p>
          <a:p>
            <a:pPr algn="ctr"/>
            <a:r>
              <a:rPr lang="en-US" sz="2400" dirty="0" smtClean="0">
                <a:latin typeface="Bookman Old Style" pitchFamily="18" charset="0"/>
              </a:rPr>
              <a:t>Learning Team D</a:t>
            </a:r>
          </a:p>
          <a:p>
            <a:pPr algn="ctr"/>
            <a:r>
              <a:rPr lang="en-US" dirty="0" smtClean="0">
                <a:latin typeface="Bookman Old Style" pitchFamily="18" charset="0"/>
              </a:rPr>
              <a:t>Elizabeth Alexander, Erin </a:t>
            </a:r>
            <a:r>
              <a:rPr lang="en-US" dirty="0" err="1" smtClean="0">
                <a:latin typeface="Bookman Old Style" pitchFamily="18" charset="0"/>
              </a:rPr>
              <a:t>Considine</a:t>
            </a:r>
            <a:r>
              <a:rPr lang="en-US" dirty="0" smtClean="0">
                <a:latin typeface="Bookman Old Style" pitchFamily="18" charset="0"/>
              </a:rPr>
              <a:t>, </a:t>
            </a:r>
            <a:r>
              <a:rPr lang="en-US" dirty="0" err="1" smtClean="0">
                <a:latin typeface="Bookman Old Style" pitchFamily="18" charset="0"/>
              </a:rPr>
              <a:t>Ema</a:t>
            </a:r>
            <a:r>
              <a:rPr lang="en-US" dirty="0" smtClean="0">
                <a:latin typeface="Bookman Old Style" pitchFamily="18" charset="0"/>
              </a:rPr>
              <a:t> Nicholls, Erin </a:t>
            </a:r>
            <a:r>
              <a:rPr lang="en-US" dirty="0" err="1" smtClean="0">
                <a:latin typeface="Bookman Old Style" pitchFamily="18" charset="0"/>
              </a:rPr>
              <a:t>Siuts</a:t>
            </a:r>
            <a:r>
              <a:rPr lang="en-US" dirty="0" smtClean="0">
                <a:latin typeface="Bookman Old Style" pitchFamily="18" charset="0"/>
              </a:rPr>
              <a:t>, and Erika Workman</a:t>
            </a:r>
          </a:p>
          <a:p>
            <a:pPr algn="ctr"/>
            <a:r>
              <a:rPr lang="en-US" dirty="0" smtClean="0">
                <a:latin typeface="Bookman Old Style" pitchFamily="18" charset="0"/>
              </a:rPr>
              <a:t>Lakeview College of Nursing</a:t>
            </a:r>
          </a:p>
          <a:p>
            <a:pPr algn="ctr"/>
            <a:r>
              <a:rPr lang="en-US" dirty="0" smtClean="0">
                <a:latin typeface="Bookman Old Style" pitchFamily="18" charset="0"/>
              </a:rPr>
              <a:t>June 30, 2012</a:t>
            </a:r>
            <a:endParaRPr lang="en-US" dirty="0">
              <a:latin typeface="Bookman Old Style" pitchFamily="18" charset="0"/>
            </a:endParaRPr>
          </a:p>
        </p:txBody>
      </p:sp>
    </p:spTree>
    <p:extLst>
      <p:ext uri="{BB962C8B-B14F-4D97-AF65-F5344CB8AC3E}">
        <p14:creationId xmlns:p14="http://schemas.microsoft.com/office/powerpoint/2010/main" val="131421211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rgbClr val="92D050"/>
            </a:solidFill>
          </a:ln>
        </p:spPr>
        <p:txBody>
          <a:bodyPr>
            <a:noAutofit/>
          </a:bodyPr>
          <a:lstStyle/>
          <a:p>
            <a:pPr algn="ctr"/>
            <a:r>
              <a:rPr lang="en-US" sz="3600" b="1" dirty="0" smtClean="0">
                <a:solidFill>
                  <a:srgbClr val="92D050"/>
                </a:solidFill>
                <a:latin typeface="Bookman Old Style" pitchFamily="18" charset="0"/>
              </a:rPr>
              <a:t>Individual Characteristics </a:t>
            </a:r>
            <a:br>
              <a:rPr lang="en-US" sz="3600" b="1" dirty="0" smtClean="0">
                <a:solidFill>
                  <a:srgbClr val="92D050"/>
                </a:solidFill>
                <a:latin typeface="Bookman Old Style" pitchFamily="18" charset="0"/>
              </a:rPr>
            </a:br>
            <a:r>
              <a:rPr lang="en-US" sz="3600" b="1" dirty="0" smtClean="0">
                <a:solidFill>
                  <a:srgbClr val="92D050"/>
                </a:solidFill>
                <a:latin typeface="Bookman Old Style" pitchFamily="18" charset="0"/>
              </a:rPr>
              <a:t>and Experiences</a:t>
            </a:r>
            <a:endParaRPr lang="en-US" sz="3600" b="1" dirty="0">
              <a:solidFill>
                <a:srgbClr val="92D050"/>
              </a:solidFill>
              <a:latin typeface="Bookman Old Style" pitchFamily="18" charset="0"/>
            </a:endParaRPr>
          </a:p>
        </p:txBody>
      </p:sp>
      <p:sp>
        <p:nvSpPr>
          <p:cNvPr id="5" name="Content Placeholder 4"/>
          <p:cNvSpPr>
            <a:spLocks noGrp="1"/>
          </p:cNvSpPr>
          <p:nvPr>
            <p:ph sz="quarter" idx="2"/>
          </p:nvPr>
        </p:nvSpPr>
        <p:spPr>
          <a:xfrm>
            <a:off x="457200" y="2362200"/>
            <a:ext cx="3657600" cy="3657600"/>
          </a:xfrm>
        </p:spPr>
        <p:txBody>
          <a:bodyPr>
            <a:normAutofit/>
          </a:bodyPr>
          <a:lstStyle/>
          <a:p>
            <a:pPr>
              <a:buFont typeface="Wingdings" pitchFamily="2" charset="2"/>
              <a:buChar char="v"/>
            </a:pPr>
            <a:r>
              <a:rPr lang="en-US" dirty="0" smtClean="0">
                <a:latin typeface="Bookman Old Style" pitchFamily="18" charset="0"/>
              </a:rPr>
              <a:t>Age</a:t>
            </a:r>
          </a:p>
          <a:p>
            <a:pPr>
              <a:buFont typeface="Wingdings" pitchFamily="2" charset="2"/>
              <a:buChar char="v"/>
            </a:pPr>
            <a:r>
              <a:rPr lang="en-US" dirty="0" smtClean="0">
                <a:latin typeface="Bookman Old Style" pitchFamily="18" charset="0"/>
              </a:rPr>
              <a:t>Body mass index</a:t>
            </a:r>
          </a:p>
          <a:p>
            <a:pPr>
              <a:buFont typeface="Wingdings" pitchFamily="2" charset="2"/>
              <a:buChar char="v"/>
            </a:pPr>
            <a:r>
              <a:rPr lang="en-US" dirty="0" smtClean="0">
                <a:latin typeface="Bookman Old Style" pitchFamily="18" charset="0"/>
              </a:rPr>
              <a:t>Pubertal status</a:t>
            </a:r>
          </a:p>
          <a:p>
            <a:pPr>
              <a:buFont typeface="Wingdings" pitchFamily="2" charset="2"/>
              <a:buChar char="v"/>
            </a:pPr>
            <a:r>
              <a:rPr lang="en-US" dirty="0" smtClean="0">
                <a:latin typeface="Bookman Old Style" pitchFamily="18" charset="0"/>
              </a:rPr>
              <a:t>Menopausal status</a:t>
            </a:r>
          </a:p>
          <a:p>
            <a:pPr>
              <a:buFont typeface="Wingdings" pitchFamily="2" charset="2"/>
              <a:buChar char="v"/>
            </a:pPr>
            <a:r>
              <a:rPr lang="en-US" dirty="0" smtClean="0">
                <a:latin typeface="Bookman Old Style" pitchFamily="18" charset="0"/>
              </a:rPr>
              <a:t>Aerobic capacity</a:t>
            </a:r>
          </a:p>
          <a:p>
            <a:pPr>
              <a:buFont typeface="Wingdings" pitchFamily="2" charset="2"/>
              <a:buChar char="v"/>
            </a:pPr>
            <a:r>
              <a:rPr lang="en-US" dirty="0" smtClean="0">
                <a:latin typeface="Bookman Old Style" pitchFamily="18" charset="0"/>
              </a:rPr>
              <a:t>Strength</a:t>
            </a:r>
          </a:p>
          <a:p>
            <a:pPr>
              <a:buFont typeface="Wingdings" pitchFamily="2" charset="2"/>
              <a:buChar char="v"/>
            </a:pPr>
            <a:r>
              <a:rPr lang="en-US" dirty="0" smtClean="0">
                <a:latin typeface="Bookman Old Style" pitchFamily="18" charset="0"/>
              </a:rPr>
              <a:t>Agility or balance</a:t>
            </a:r>
            <a:endParaRPr lang="en-US" dirty="0">
              <a:latin typeface="Bookman Old Style" pitchFamily="18" charset="0"/>
            </a:endParaRPr>
          </a:p>
        </p:txBody>
      </p:sp>
      <p:sp>
        <p:nvSpPr>
          <p:cNvPr id="6" name="Content Placeholder 5"/>
          <p:cNvSpPr>
            <a:spLocks noGrp="1"/>
          </p:cNvSpPr>
          <p:nvPr>
            <p:ph sz="quarter" idx="4"/>
          </p:nvPr>
        </p:nvSpPr>
        <p:spPr>
          <a:xfrm>
            <a:off x="4371975" y="2362200"/>
            <a:ext cx="3657600" cy="3505200"/>
          </a:xfrm>
        </p:spPr>
        <p:txBody>
          <a:bodyPr>
            <a:normAutofit fontScale="92500"/>
          </a:bodyPr>
          <a:lstStyle/>
          <a:p>
            <a:pPr>
              <a:buFont typeface="Wingdings" pitchFamily="2" charset="2"/>
              <a:buChar char="v"/>
            </a:pPr>
            <a:r>
              <a:rPr lang="en-US" dirty="0" smtClean="0">
                <a:latin typeface="Bookman Old Style" pitchFamily="18" charset="0"/>
              </a:rPr>
              <a:t>Self-esteem</a:t>
            </a:r>
          </a:p>
          <a:p>
            <a:pPr>
              <a:buFont typeface="Wingdings" pitchFamily="2" charset="2"/>
              <a:buChar char="v"/>
            </a:pPr>
            <a:r>
              <a:rPr lang="en-US" dirty="0" smtClean="0">
                <a:latin typeface="Bookman Old Style" pitchFamily="18" charset="0"/>
              </a:rPr>
              <a:t>Self-motivation</a:t>
            </a:r>
          </a:p>
          <a:p>
            <a:pPr>
              <a:buFont typeface="Wingdings" pitchFamily="2" charset="2"/>
              <a:buChar char="v"/>
            </a:pPr>
            <a:r>
              <a:rPr lang="en-US" dirty="0" smtClean="0">
                <a:latin typeface="Bookman Old Style" pitchFamily="18" charset="0"/>
              </a:rPr>
              <a:t>Perceived health status</a:t>
            </a:r>
          </a:p>
          <a:p>
            <a:pPr>
              <a:buFont typeface="Wingdings" pitchFamily="2" charset="2"/>
              <a:buChar char="v"/>
            </a:pPr>
            <a:r>
              <a:rPr lang="en-US" dirty="0" smtClean="0">
                <a:latin typeface="Bookman Old Style" pitchFamily="18" charset="0"/>
              </a:rPr>
              <a:t>Personal socioeconomic factors: race, ethnicity, acculturation, education, and socioeconomic status </a:t>
            </a:r>
          </a:p>
          <a:p>
            <a:endParaRPr lang="en-US" dirty="0"/>
          </a:p>
        </p:txBody>
      </p:sp>
      <p:sp>
        <p:nvSpPr>
          <p:cNvPr id="3" name="Text Placeholder 2"/>
          <p:cNvSpPr>
            <a:spLocks noGrp="1"/>
          </p:cNvSpPr>
          <p:nvPr>
            <p:ph type="body" sz="quarter" idx="1"/>
          </p:nvPr>
        </p:nvSpPr>
        <p:spPr/>
        <p:txBody>
          <a:bodyPr>
            <a:noAutofit/>
          </a:bodyPr>
          <a:lstStyle/>
          <a:p>
            <a:r>
              <a:rPr lang="en-US" sz="1800" dirty="0" smtClean="0">
                <a:latin typeface="Bookman Old Style" pitchFamily="18" charset="0"/>
              </a:rPr>
              <a:t>Biological </a:t>
            </a:r>
          </a:p>
          <a:p>
            <a:r>
              <a:rPr lang="en-US" sz="1800" dirty="0" smtClean="0">
                <a:latin typeface="Bookman Old Style" pitchFamily="18" charset="0"/>
              </a:rPr>
              <a:t>Factors</a:t>
            </a:r>
            <a:endParaRPr lang="en-US" sz="1800" dirty="0">
              <a:latin typeface="Bookman Old Style" pitchFamily="18" charset="0"/>
            </a:endParaRPr>
          </a:p>
        </p:txBody>
      </p:sp>
      <p:sp>
        <p:nvSpPr>
          <p:cNvPr id="4" name="Text Placeholder 3"/>
          <p:cNvSpPr>
            <a:spLocks noGrp="1"/>
          </p:cNvSpPr>
          <p:nvPr>
            <p:ph type="body" sz="quarter" idx="3"/>
          </p:nvPr>
        </p:nvSpPr>
        <p:spPr/>
        <p:txBody>
          <a:bodyPr>
            <a:noAutofit/>
          </a:bodyPr>
          <a:lstStyle/>
          <a:p>
            <a:r>
              <a:rPr lang="en-US" sz="1800" dirty="0" smtClean="0">
                <a:latin typeface="Bookman Old Style" pitchFamily="18" charset="0"/>
              </a:rPr>
              <a:t>Psychological </a:t>
            </a:r>
          </a:p>
          <a:p>
            <a:r>
              <a:rPr lang="en-US" sz="1800" dirty="0">
                <a:latin typeface="Bookman Old Style" pitchFamily="18" charset="0"/>
              </a:rPr>
              <a:t>F</a:t>
            </a:r>
            <a:r>
              <a:rPr lang="en-US" sz="1800" dirty="0" smtClean="0">
                <a:latin typeface="Bookman Old Style" pitchFamily="18" charset="0"/>
              </a:rPr>
              <a:t>actors	</a:t>
            </a:r>
            <a:endParaRPr lang="en-US" sz="1800" dirty="0">
              <a:latin typeface="Bookman Old Style" pitchFamily="18" charset="0"/>
            </a:endParaRPr>
          </a:p>
        </p:txBody>
      </p:sp>
      <p:sp>
        <p:nvSpPr>
          <p:cNvPr id="7" name="TextBox 6"/>
          <p:cNvSpPr txBox="1"/>
          <p:nvPr/>
        </p:nvSpPr>
        <p:spPr>
          <a:xfrm>
            <a:off x="685800" y="6031468"/>
            <a:ext cx="3200400" cy="369332"/>
          </a:xfrm>
          <a:prstGeom prst="rect">
            <a:avLst/>
          </a:prstGeom>
          <a:noFill/>
        </p:spPr>
        <p:txBody>
          <a:bodyPr wrap="square" rtlCol="0">
            <a:spAutoFit/>
          </a:bodyPr>
          <a:lstStyle/>
          <a:p>
            <a:r>
              <a:rPr lang="en-US" dirty="0" smtClean="0"/>
              <a:t>(Masters, 2012)</a:t>
            </a:r>
            <a:endParaRPr lang="en-US" dirty="0"/>
          </a:p>
        </p:txBody>
      </p:sp>
    </p:spTree>
    <p:extLst>
      <p:ext uri="{BB962C8B-B14F-4D97-AF65-F5344CB8AC3E}">
        <p14:creationId xmlns:p14="http://schemas.microsoft.com/office/powerpoint/2010/main" val="16257696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solidFill>
              <a:srgbClr val="92D050"/>
            </a:solidFill>
          </a:ln>
        </p:spPr>
        <p:txBody>
          <a:bodyPr>
            <a:noAutofit/>
          </a:bodyPr>
          <a:lstStyle/>
          <a:p>
            <a:r>
              <a:rPr lang="en-US" sz="3600" b="1" dirty="0" smtClean="0">
                <a:solidFill>
                  <a:srgbClr val="92D050"/>
                </a:solidFill>
                <a:latin typeface="Bookman Old Style" pitchFamily="18" charset="0"/>
              </a:rPr>
              <a:t>Behavior-Specific </a:t>
            </a:r>
            <a:br>
              <a:rPr lang="en-US" sz="3600" b="1" dirty="0" smtClean="0">
                <a:solidFill>
                  <a:srgbClr val="92D050"/>
                </a:solidFill>
                <a:latin typeface="Bookman Old Style" pitchFamily="18" charset="0"/>
              </a:rPr>
            </a:br>
            <a:r>
              <a:rPr lang="en-US" sz="3600" b="1" dirty="0" smtClean="0">
                <a:solidFill>
                  <a:srgbClr val="92D050"/>
                </a:solidFill>
                <a:latin typeface="Bookman Old Style" pitchFamily="18" charset="0"/>
              </a:rPr>
              <a:t>Cognitions &amp; affects</a:t>
            </a:r>
            <a:endParaRPr lang="en-US" sz="3600" b="1" dirty="0">
              <a:solidFill>
                <a:srgbClr val="92D050"/>
              </a:solidFill>
              <a:latin typeface="Bookman Old Style" pitchFamily="18" charset="0"/>
            </a:endParaRPr>
          </a:p>
        </p:txBody>
      </p:sp>
      <p:sp>
        <p:nvSpPr>
          <p:cNvPr id="8" name="Subtitle 7"/>
          <p:cNvSpPr>
            <a:spLocks noGrp="1"/>
          </p:cNvSpPr>
          <p:nvPr>
            <p:ph sz="quarter" idx="1"/>
          </p:nvPr>
        </p:nvSpPr>
        <p:spPr/>
        <p:txBody>
          <a:bodyPr>
            <a:normAutofit/>
          </a:bodyPr>
          <a:lstStyle/>
          <a:p>
            <a:endParaRPr lang="en-US" dirty="0" smtClean="0"/>
          </a:p>
          <a:p>
            <a:pPr marL="285750" indent="-285750">
              <a:buFont typeface="Wingdings" pitchFamily="2" charset="2"/>
              <a:buChar char="v"/>
            </a:pPr>
            <a:r>
              <a:rPr lang="en-US" sz="3200" b="0" dirty="0" smtClean="0">
                <a:solidFill>
                  <a:schemeClr val="tx1"/>
                </a:solidFill>
                <a:latin typeface="Bookman Old Style" pitchFamily="18" charset="0"/>
              </a:rPr>
              <a:t>Perceived benefits of action</a:t>
            </a:r>
          </a:p>
          <a:p>
            <a:pPr marL="285750" indent="-285750">
              <a:buFont typeface="Wingdings" pitchFamily="2" charset="2"/>
              <a:buChar char="v"/>
            </a:pPr>
            <a:r>
              <a:rPr lang="en-US" sz="3200" b="0" dirty="0" smtClean="0">
                <a:solidFill>
                  <a:schemeClr val="tx1"/>
                </a:solidFill>
                <a:latin typeface="Bookman Old Style" pitchFamily="18" charset="0"/>
              </a:rPr>
              <a:t>Perceived barriers to action</a:t>
            </a:r>
          </a:p>
          <a:p>
            <a:pPr marL="285750" indent="-285750">
              <a:buFont typeface="Wingdings" pitchFamily="2" charset="2"/>
              <a:buChar char="v"/>
            </a:pPr>
            <a:r>
              <a:rPr lang="en-US" sz="3200" b="0" dirty="0" smtClean="0">
                <a:solidFill>
                  <a:schemeClr val="tx1"/>
                </a:solidFill>
                <a:latin typeface="Bookman Old Style" pitchFamily="18" charset="0"/>
              </a:rPr>
              <a:t>Perceived self-efficacy</a:t>
            </a:r>
          </a:p>
          <a:p>
            <a:pPr marL="285750" indent="-285750">
              <a:buFont typeface="Wingdings" pitchFamily="2" charset="2"/>
              <a:buChar char="v"/>
            </a:pPr>
            <a:r>
              <a:rPr lang="en-US" sz="3200" b="0" dirty="0" smtClean="0">
                <a:solidFill>
                  <a:schemeClr val="tx1"/>
                </a:solidFill>
                <a:latin typeface="Bookman Old Style" pitchFamily="18" charset="0"/>
              </a:rPr>
              <a:t>Activity related affect</a:t>
            </a:r>
            <a:endParaRPr lang="en-US" sz="3200" b="0" dirty="0">
              <a:solidFill>
                <a:schemeClr val="tx1"/>
              </a:solidFill>
              <a:latin typeface="Bookman Old Style" pitchFamily="18" charset="0"/>
            </a:endParaRPr>
          </a:p>
          <a:p>
            <a:pPr marL="285750" indent="-285750">
              <a:buFont typeface="Wingdings" pitchFamily="2" charset="2"/>
              <a:buChar char="v"/>
            </a:pPr>
            <a:endParaRPr lang="en-US" b="0" dirty="0" smtClean="0">
              <a:solidFill>
                <a:schemeClr val="tx1"/>
              </a:solidFill>
              <a:latin typeface="Bookman Old Style" pitchFamily="18" charset="0"/>
            </a:endParaRPr>
          </a:p>
          <a:p>
            <a:endParaRPr lang="en-US" dirty="0" smtClean="0"/>
          </a:p>
          <a:p>
            <a:endParaRPr lang="en-US" dirty="0"/>
          </a:p>
          <a:p>
            <a:endParaRPr lang="en-US" dirty="0" smtClean="0"/>
          </a:p>
          <a:p>
            <a:pPr marL="0" indent="0">
              <a:buNone/>
            </a:pPr>
            <a:r>
              <a:rPr lang="en-US" sz="2000" dirty="0" smtClean="0">
                <a:latin typeface="Bookman Old Style" pitchFamily="18" charset="0"/>
              </a:rPr>
              <a:t>(</a:t>
            </a:r>
            <a:r>
              <a:rPr lang="en-US" sz="2000" dirty="0" err="1" smtClean="0">
                <a:latin typeface="Bookman Old Style" pitchFamily="18" charset="0"/>
              </a:rPr>
              <a:t>Finkelman</a:t>
            </a:r>
            <a:r>
              <a:rPr lang="en-US" sz="2000" dirty="0" smtClean="0">
                <a:latin typeface="Bookman Old Style" pitchFamily="18" charset="0"/>
              </a:rPr>
              <a:t>, 2012)</a:t>
            </a:r>
            <a:endParaRPr lang="en-US" sz="2000" dirty="0">
              <a:latin typeface="Bookman Old Style" pitchFamily="18" charset="0"/>
            </a:endParaRPr>
          </a:p>
        </p:txBody>
      </p:sp>
    </p:spTree>
    <p:extLst>
      <p:ext uri="{BB962C8B-B14F-4D97-AF65-F5344CB8AC3E}">
        <p14:creationId xmlns:p14="http://schemas.microsoft.com/office/powerpoint/2010/main" val="394260289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rgbClr val="92D050"/>
            </a:solidFill>
          </a:ln>
        </p:spPr>
        <p:txBody>
          <a:bodyPr>
            <a:noAutofit/>
          </a:bodyPr>
          <a:lstStyle/>
          <a:p>
            <a:pPr algn="ctr"/>
            <a:r>
              <a:rPr lang="en-US" sz="3600" b="1" dirty="0" smtClean="0">
                <a:solidFill>
                  <a:srgbClr val="92D050"/>
                </a:solidFill>
                <a:latin typeface="Bookman Old Style" pitchFamily="18" charset="0"/>
              </a:rPr>
              <a:t>Behavioral-Specific cognitions and affect</a:t>
            </a:r>
            <a:endParaRPr lang="en-US" sz="3600" b="1" dirty="0">
              <a:solidFill>
                <a:srgbClr val="92D050"/>
              </a:solidFill>
              <a:latin typeface="Bookman Old Style" pitchFamily="18" charset="0"/>
            </a:endParaRPr>
          </a:p>
        </p:txBody>
      </p:sp>
      <p:sp>
        <p:nvSpPr>
          <p:cNvPr id="7" name="Content Placeholder 6"/>
          <p:cNvSpPr>
            <a:spLocks noGrp="1"/>
          </p:cNvSpPr>
          <p:nvPr>
            <p:ph sz="quarter" idx="2"/>
          </p:nvPr>
        </p:nvSpPr>
        <p:spPr>
          <a:xfrm>
            <a:off x="457200" y="2590800"/>
            <a:ext cx="3657600" cy="3276600"/>
          </a:xfrm>
        </p:spPr>
        <p:txBody>
          <a:bodyPr/>
          <a:lstStyle/>
          <a:p>
            <a:pPr>
              <a:buFont typeface="Wingdings" pitchFamily="2" charset="2"/>
              <a:buChar char="v"/>
            </a:pPr>
            <a:r>
              <a:rPr lang="en-US" dirty="0" smtClean="0"/>
              <a:t>Family</a:t>
            </a:r>
          </a:p>
          <a:p>
            <a:pPr>
              <a:buFont typeface="Wingdings" pitchFamily="2" charset="2"/>
              <a:buChar char="v"/>
            </a:pPr>
            <a:r>
              <a:rPr lang="en-US" dirty="0" smtClean="0"/>
              <a:t>Peers</a:t>
            </a:r>
          </a:p>
          <a:p>
            <a:pPr>
              <a:buFont typeface="Wingdings" pitchFamily="2" charset="2"/>
              <a:buChar char="v"/>
            </a:pPr>
            <a:r>
              <a:rPr lang="en-US" dirty="0" smtClean="0"/>
              <a:t>Providers</a:t>
            </a:r>
          </a:p>
          <a:p>
            <a:pPr>
              <a:buFont typeface="Wingdings" pitchFamily="2" charset="2"/>
              <a:buChar char="v"/>
            </a:pPr>
            <a:r>
              <a:rPr lang="en-US" dirty="0" smtClean="0"/>
              <a:t>Norms</a:t>
            </a:r>
          </a:p>
          <a:p>
            <a:pPr>
              <a:buFont typeface="Wingdings" pitchFamily="2" charset="2"/>
              <a:buChar char="v"/>
            </a:pPr>
            <a:r>
              <a:rPr lang="en-US" dirty="0" smtClean="0"/>
              <a:t>Support</a:t>
            </a:r>
          </a:p>
          <a:p>
            <a:pPr>
              <a:buFont typeface="Wingdings" pitchFamily="2" charset="2"/>
              <a:buChar char="v"/>
            </a:pPr>
            <a:r>
              <a:rPr lang="en-US" dirty="0" smtClean="0"/>
              <a:t>Models</a:t>
            </a:r>
          </a:p>
          <a:p>
            <a:pPr>
              <a:buFont typeface="Wingdings" pitchFamily="2" charset="2"/>
              <a:buChar char="v"/>
            </a:pPr>
            <a:endParaRPr lang="en-US" dirty="0"/>
          </a:p>
          <a:p>
            <a:pPr>
              <a:buFont typeface="Wingdings" pitchFamily="2" charset="2"/>
              <a:buChar char="v"/>
            </a:pPr>
            <a:endParaRPr lang="en-US" dirty="0"/>
          </a:p>
        </p:txBody>
      </p:sp>
      <p:sp>
        <p:nvSpPr>
          <p:cNvPr id="9" name="Content Placeholder 8"/>
          <p:cNvSpPr>
            <a:spLocks noGrp="1"/>
          </p:cNvSpPr>
          <p:nvPr>
            <p:ph sz="quarter" idx="4"/>
          </p:nvPr>
        </p:nvSpPr>
        <p:spPr>
          <a:xfrm>
            <a:off x="4371975" y="2667000"/>
            <a:ext cx="3657600" cy="3276600"/>
          </a:xfrm>
        </p:spPr>
        <p:txBody>
          <a:bodyPr/>
          <a:lstStyle/>
          <a:p>
            <a:pPr>
              <a:buFont typeface="Wingdings" pitchFamily="2" charset="2"/>
              <a:buChar char="v"/>
            </a:pPr>
            <a:r>
              <a:rPr lang="en-US" dirty="0" smtClean="0"/>
              <a:t>Options</a:t>
            </a:r>
          </a:p>
          <a:p>
            <a:pPr>
              <a:buFont typeface="Wingdings" pitchFamily="2" charset="2"/>
              <a:buChar char="v"/>
            </a:pPr>
            <a:r>
              <a:rPr lang="en-US" dirty="0" smtClean="0"/>
              <a:t>Demand Characteristics</a:t>
            </a:r>
          </a:p>
          <a:p>
            <a:pPr>
              <a:buFont typeface="Wingdings" pitchFamily="2" charset="2"/>
              <a:buChar char="v"/>
            </a:pPr>
            <a:r>
              <a:rPr lang="en-US" dirty="0" smtClean="0"/>
              <a:t>Aesthetics</a:t>
            </a:r>
          </a:p>
          <a:p>
            <a:endParaRPr lang="en-US" dirty="0"/>
          </a:p>
        </p:txBody>
      </p:sp>
      <p:sp>
        <p:nvSpPr>
          <p:cNvPr id="6" name="Text Placeholder 5"/>
          <p:cNvSpPr>
            <a:spLocks noGrp="1"/>
          </p:cNvSpPr>
          <p:nvPr>
            <p:ph type="body" sz="quarter" idx="1"/>
          </p:nvPr>
        </p:nvSpPr>
        <p:spPr>
          <a:xfrm>
            <a:off x="457200" y="1752600"/>
            <a:ext cx="3657600" cy="792480"/>
          </a:xfrm>
        </p:spPr>
        <p:txBody>
          <a:bodyPr/>
          <a:lstStyle/>
          <a:p>
            <a:r>
              <a:rPr lang="en-US" sz="2400" dirty="0" smtClean="0"/>
              <a:t>Interpersonal Influences</a:t>
            </a:r>
            <a:endParaRPr lang="en-US" sz="2400" dirty="0"/>
          </a:p>
        </p:txBody>
      </p:sp>
      <p:sp>
        <p:nvSpPr>
          <p:cNvPr id="8" name="Text Placeholder 7"/>
          <p:cNvSpPr>
            <a:spLocks noGrp="1"/>
          </p:cNvSpPr>
          <p:nvPr>
            <p:ph type="body" sz="quarter" idx="3"/>
          </p:nvPr>
        </p:nvSpPr>
        <p:spPr>
          <a:xfrm>
            <a:off x="4343400" y="1828800"/>
            <a:ext cx="3657600" cy="792480"/>
          </a:xfrm>
        </p:spPr>
        <p:txBody>
          <a:bodyPr/>
          <a:lstStyle/>
          <a:p>
            <a:r>
              <a:rPr lang="en-US" sz="2400" dirty="0" smtClean="0"/>
              <a:t>Situational Influences</a:t>
            </a:r>
            <a:endParaRPr lang="en-US" sz="2400" dirty="0"/>
          </a:p>
        </p:txBody>
      </p:sp>
      <p:sp>
        <p:nvSpPr>
          <p:cNvPr id="4" name="TextBox 3"/>
          <p:cNvSpPr txBox="1"/>
          <p:nvPr/>
        </p:nvSpPr>
        <p:spPr>
          <a:xfrm>
            <a:off x="685800" y="6096000"/>
            <a:ext cx="3810000" cy="400110"/>
          </a:xfrm>
          <a:prstGeom prst="rect">
            <a:avLst/>
          </a:prstGeom>
          <a:noFill/>
        </p:spPr>
        <p:txBody>
          <a:bodyPr wrap="square" rtlCol="0">
            <a:spAutoFit/>
          </a:bodyPr>
          <a:lstStyle/>
          <a:p>
            <a:r>
              <a:rPr lang="en-US" sz="2000" dirty="0" smtClean="0">
                <a:latin typeface="Bookman Old Style" pitchFamily="18" charset="0"/>
              </a:rPr>
              <a:t>(</a:t>
            </a:r>
            <a:r>
              <a:rPr lang="en-US" sz="2000" dirty="0" err="1" smtClean="0">
                <a:latin typeface="Bookman Old Style" pitchFamily="18" charset="0"/>
              </a:rPr>
              <a:t>Sitzman</a:t>
            </a:r>
            <a:r>
              <a:rPr lang="en-US" sz="2000" dirty="0" smtClean="0">
                <a:latin typeface="Bookman Old Style" pitchFamily="18" charset="0"/>
              </a:rPr>
              <a:t>, 2004)</a:t>
            </a:r>
            <a:endParaRPr lang="en-US" sz="2000" dirty="0">
              <a:latin typeface="Bookman Old Style" pitchFamily="18" charset="0"/>
            </a:endParaRPr>
          </a:p>
        </p:txBody>
      </p:sp>
    </p:spTree>
    <p:extLst>
      <p:ext uri="{BB962C8B-B14F-4D97-AF65-F5344CB8AC3E}">
        <p14:creationId xmlns:p14="http://schemas.microsoft.com/office/powerpoint/2010/main" val="191618297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152400"/>
            <a:ext cx="7467600" cy="1143000"/>
          </a:xfrm>
          <a:ln>
            <a:solidFill>
              <a:srgbClr val="92D050"/>
            </a:solidFill>
          </a:ln>
        </p:spPr>
        <p:txBody>
          <a:bodyPr>
            <a:noAutofit/>
          </a:bodyPr>
          <a:lstStyle/>
          <a:p>
            <a:r>
              <a:rPr lang="en-US" sz="3600" b="1" dirty="0" smtClean="0">
                <a:solidFill>
                  <a:srgbClr val="92D050"/>
                </a:solidFill>
                <a:latin typeface="Bookman Old Style" pitchFamily="18" charset="0"/>
              </a:rPr>
              <a:t>How does the theory impact direct patient care?</a:t>
            </a:r>
            <a:endParaRPr lang="en-US" sz="3600" b="1" dirty="0">
              <a:solidFill>
                <a:srgbClr val="92D050"/>
              </a:solidFill>
              <a:latin typeface="Bookman Old Style" pitchFamily="18" charset="0"/>
            </a:endParaRPr>
          </a:p>
        </p:txBody>
      </p:sp>
      <p:sp>
        <p:nvSpPr>
          <p:cNvPr id="8" name="Content Placeholder 7"/>
          <p:cNvSpPr>
            <a:spLocks noGrp="1"/>
          </p:cNvSpPr>
          <p:nvPr>
            <p:ph type="subTitle" idx="4294967295"/>
          </p:nvPr>
        </p:nvSpPr>
        <p:spPr>
          <a:xfrm>
            <a:off x="457200" y="1371600"/>
            <a:ext cx="7467600" cy="5334000"/>
          </a:xfrm>
        </p:spPr>
        <p:txBody>
          <a:bodyPr>
            <a:normAutofit fontScale="47500" lnSpcReduction="20000"/>
          </a:bodyPr>
          <a:lstStyle/>
          <a:p>
            <a:pPr marL="0" indent="0">
              <a:buNone/>
            </a:pPr>
            <a:r>
              <a:rPr lang="en-US" sz="4200" dirty="0" smtClean="0">
                <a:latin typeface="Bookman Old Style" pitchFamily="18" charset="0"/>
              </a:rPr>
              <a:t>It is the nurse’s role to do the following in direct patient care:</a:t>
            </a:r>
          </a:p>
          <a:p>
            <a:pPr>
              <a:buFont typeface="Wingdings" pitchFamily="2" charset="2"/>
              <a:buChar char="v"/>
            </a:pPr>
            <a:endParaRPr lang="en-US" sz="4200" dirty="0" smtClean="0">
              <a:latin typeface="Bookman Old Style" pitchFamily="18" charset="0"/>
            </a:endParaRPr>
          </a:p>
          <a:p>
            <a:pPr lvl="0">
              <a:buFont typeface="Wingdings" pitchFamily="2" charset="2"/>
              <a:buChar char="v"/>
            </a:pPr>
            <a:r>
              <a:rPr lang="en-US" sz="4200" dirty="0" smtClean="0">
                <a:latin typeface="Bookman Old Style" pitchFamily="18" charset="0"/>
              </a:rPr>
              <a:t>Promote </a:t>
            </a:r>
            <a:r>
              <a:rPr lang="en-US" sz="4200" dirty="0">
                <a:latin typeface="Bookman Old Style" pitchFamily="18" charset="0"/>
              </a:rPr>
              <a:t>healthy behavior &amp; preserve wellness</a:t>
            </a:r>
          </a:p>
          <a:p>
            <a:pPr lvl="2">
              <a:buFont typeface="Wingdings" pitchFamily="2" charset="2"/>
              <a:buChar char="v"/>
            </a:pPr>
            <a:r>
              <a:rPr lang="en-US" sz="4200" dirty="0">
                <a:latin typeface="Bookman Old Style" pitchFamily="18" charset="0"/>
              </a:rPr>
              <a:t>Talk about diet, exercise and keeping their body healthy. </a:t>
            </a:r>
          </a:p>
          <a:p>
            <a:pPr lvl="0">
              <a:buFont typeface="Wingdings" pitchFamily="2" charset="2"/>
              <a:buChar char="v"/>
            </a:pPr>
            <a:r>
              <a:rPr lang="en-US" sz="4200" dirty="0">
                <a:latin typeface="Bookman Old Style" pitchFamily="18" charset="0"/>
              </a:rPr>
              <a:t>Education Intervention</a:t>
            </a:r>
          </a:p>
          <a:p>
            <a:pPr lvl="2">
              <a:buFont typeface="Wingdings" pitchFamily="2" charset="2"/>
              <a:buChar char="v"/>
            </a:pPr>
            <a:r>
              <a:rPr lang="en-US" sz="4200" dirty="0">
                <a:latin typeface="Bookman Old Style" pitchFamily="18" charset="0"/>
              </a:rPr>
              <a:t>When changing dressings, teaching about diabetes, etc.</a:t>
            </a:r>
          </a:p>
          <a:p>
            <a:pPr lvl="0">
              <a:buFont typeface="Wingdings" pitchFamily="2" charset="2"/>
              <a:buChar char="v"/>
            </a:pPr>
            <a:r>
              <a:rPr lang="en-US" sz="4200" dirty="0">
                <a:latin typeface="Bookman Old Style" pitchFamily="18" charset="0"/>
              </a:rPr>
              <a:t>Prevention </a:t>
            </a:r>
          </a:p>
          <a:p>
            <a:pPr lvl="2">
              <a:buFont typeface="Wingdings" pitchFamily="2" charset="2"/>
              <a:buChar char="v"/>
            </a:pPr>
            <a:r>
              <a:rPr lang="en-US" sz="4200" dirty="0">
                <a:latin typeface="Bookman Old Style" pitchFamily="18" charset="0"/>
              </a:rPr>
              <a:t>Create a healthy environment &amp; positively motivate people to make changes to prevent disease. </a:t>
            </a:r>
          </a:p>
          <a:p>
            <a:pPr lvl="0">
              <a:buFont typeface="Wingdings" pitchFamily="2" charset="2"/>
              <a:buChar char="v"/>
            </a:pPr>
            <a:r>
              <a:rPr lang="en-US" sz="4200" dirty="0">
                <a:latin typeface="Bookman Old Style" pitchFamily="18" charset="0"/>
              </a:rPr>
              <a:t>Understand every patient is different</a:t>
            </a:r>
          </a:p>
          <a:p>
            <a:pPr lvl="2">
              <a:buFont typeface="Wingdings" pitchFamily="2" charset="2"/>
              <a:buChar char="v"/>
            </a:pPr>
            <a:r>
              <a:rPr lang="en-US" sz="4200" dirty="0">
                <a:latin typeface="Bookman Old Style" pitchFamily="18" charset="0"/>
              </a:rPr>
              <a:t>Set a plan for the future, specific to that patient.</a:t>
            </a:r>
          </a:p>
          <a:p>
            <a:pPr>
              <a:buFont typeface="Wingdings" pitchFamily="2" charset="2"/>
              <a:buChar char="v"/>
            </a:pPr>
            <a:endParaRPr lang="en-US" sz="4200" dirty="0">
              <a:latin typeface="Bookman Old Style" pitchFamily="18" charset="0"/>
            </a:endParaRPr>
          </a:p>
          <a:p>
            <a:pPr marL="0" indent="0">
              <a:buNone/>
            </a:pPr>
            <a:r>
              <a:rPr lang="en-US" sz="4200" dirty="0">
                <a:latin typeface="Bookman Old Style" pitchFamily="18" charset="0"/>
              </a:rPr>
              <a:t>“Eating well, exercising regularly, obtaining adequate rest, and managing stress represent behavioral clusters comprising positive life patterns” (Pender, 1990).</a:t>
            </a:r>
          </a:p>
          <a:p>
            <a:pPr>
              <a:buFont typeface="Wingdings" pitchFamily="2" charset="2"/>
              <a:buChar char="v"/>
            </a:pPr>
            <a:endParaRPr lang="en-US" b="0" dirty="0"/>
          </a:p>
        </p:txBody>
      </p:sp>
    </p:spTree>
    <p:extLst>
      <p:ext uri="{BB962C8B-B14F-4D97-AF65-F5344CB8AC3E}">
        <p14:creationId xmlns:p14="http://schemas.microsoft.com/office/powerpoint/2010/main" val="340030985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rgbClr val="92D050"/>
            </a:solidFill>
          </a:ln>
        </p:spPr>
        <p:txBody>
          <a:bodyPr>
            <a:noAutofit/>
          </a:bodyPr>
          <a:lstStyle/>
          <a:p>
            <a:r>
              <a:rPr lang="en-US" sz="3600" b="1" dirty="0" smtClean="0">
                <a:solidFill>
                  <a:srgbClr val="92D050"/>
                </a:solidFill>
                <a:latin typeface="Bookman Old Style" pitchFamily="18" charset="0"/>
              </a:rPr>
              <a:t>What does the theory mean for nursing?</a:t>
            </a:r>
            <a:endParaRPr lang="en-US" sz="3600" b="1" dirty="0">
              <a:solidFill>
                <a:srgbClr val="92D050"/>
              </a:solidFill>
              <a:latin typeface="Bookman Old Style" pitchFamily="18" charset="0"/>
            </a:endParaRPr>
          </a:p>
        </p:txBody>
      </p:sp>
      <p:sp>
        <p:nvSpPr>
          <p:cNvPr id="3" name="Content Placeholder 2"/>
          <p:cNvSpPr>
            <a:spLocks noGrp="1"/>
          </p:cNvSpPr>
          <p:nvPr>
            <p:ph sz="quarter" idx="1"/>
          </p:nvPr>
        </p:nvSpPr>
        <p:spPr/>
        <p:txBody>
          <a:bodyPr>
            <a:normAutofit/>
          </a:bodyPr>
          <a:lstStyle/>
          <a:p>
            <a:pPr>
              <a:buFont typeface="Wingdings" pitchFamily="2" charset="2"/>
              <a:buChar char="v"/>
            </a:pPr>
            <a:r>
              <a:rPr lang="en-US" dirty="0">
                <a:latin typeface="Bookman Old Style" pitchFamily="18" charset="0"/>
              </a:rPr>
              <a:t>When nurses are working within a health promotion model, every interaction with a client can be an educational </a:t>
            </a:r>
            <a:r>
              <a:rPr lang="en-US" dirty="0" smtClean="0">
                <a:latin typeface="Bookman Old Style" pitchFamily="18" charset="0"/>
              </a:rPr>
              <a:t>intervention. </a:t>
            </a:r>
            <a:endParaRPr lang="en-US" dirty="0">
              <a:latin typeface="Bookman Old Style" pitchFamily="18" charset="0"/>
            </a:endParaRPr>
          </a:p>
          <a:p>
            <a:pPr>
              <a:buFont typeface="Wingdings" pitchFamily="2" charset="2"/>
              <a:buChar char="v"/>
            </a:pPr>
            <a:r>
              <a:rPr lang="en-US" dirty="0" smtClean="0">
                <a:latin typeface="Bookman Old Style" pitchFamily="18" charset="0"/>
              </a:rPr>
              <a:t>HPM provides guidance to nurses in identifying how to be most supportive to a client in planning and implementing a plan to make changes leading to health-promoting behavior.</a:t>
            </a:r>
          </a:p>
          <a:p>
            <a:pPr>
              <a:buFont typeface="Wingdings" pitchFamily="2" charset="2"/>
              <a:buChar char="v"/>
            </a:pPr>
            <a:endParaRPr lang="en-US" dirty="0">
              <a:latin typeface="Bookman Old Style" pitchFamily="18" charset="0"/>
            </a:endParaRPr>
          </a:p>
          <a:p>
            <a:pPr>
              <a:buFont typeface="Wingdings" pitchFamily="2" charset="2"/>
              <a:buChar char="v"/>
            </a:pPr>
            <a:endParaRPr lang="en-US" dirty="0" smtClean="0">
              <a:latin typeface="Bookman Old Style" pitchFamily="18" charset="0"/>
            </a:endParaRPr>
          </a:p>
          <a:p>
            <a:pPr>
              <a:buFont typeface="Wingdings" pitchFamily="2" charset="2"/>
              <a:buChar char="v"/>
            </a:pPr>
            <a:endParaRPr lang="en-US" dirty="0">
              <a:latin typeface="Bookman Old Style" pitchFamily="18" charset="0"/>
            </a:endParaRPr>
          </a:p>
          <a:p>
            <a:pPr marL="0" indent="0">
              <a:buNone/>
            </a:pPr>
            <a:r>
              <a:rPr lang="en-US" dirty="0" smtClean="0">
                <a:latin typeface="Bookman Old Style" pitchFamily="18" charset="0"/>
              </a:rPr>
              <a:t>(Rankin, 2006) </a:t>
            </a:r>
            <a:endParaRPr lang="en-US" dirty="0">
              <a:latin typeface="Bookman Old Style" pitchFamily="18" charset="0"/>
            </a:endParaRPr>
          </a:p>
        </p:txBody>
      </p:sp>
    </p:spTree>
    <p:extLst>
      <p:ext uri="{BB962C8B-B14F-4D97-AF65-F5344CB8AC3E}">
        <p14:creationId xmlns:p14="http://schemas.microsoft.com/office/powerpoint/2010/main" val="33783415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5" name="Picture Placeholder 4"/>
          <p:cNvPicPr>
            <a:picLocks noGrp="1" noChangeAspect="1"/>
          </p:cNvPicPr>
          <p:nvPr>
            <p:ph type="pic" idx="1"/>
          </p:nvPr>
        </p:nvPicPr>
        <p:blipFill>
          <a:blip r:embed="rId3">
            <a:extLst>
              <a:ext uri="{28A0092B-C50C-407E-A947-70E740481C1C}">
                <a14:useLocalDpi xmlns:a14="http://schemas.microsoft.com/office/drawing/2010/main" val="0"/>
              </a:ext>
            </a:extLst>
          </a:blip>
          <a:srcRect t="11076" b="11076"/>
          <a:stretch>
            <a:fillRect/>
          </a:stretch>
        </p:blipFill>
        <p:spPr>
          <a:xfrm>
            <a:off x="1143000" y="1905000"/>
            <a:ext cx="3589021" cy="4038600"/>
          </a:xfrm>
        </p:spPr>
      </p:pic>
      <p:sp>
        <p:nvSpPr>
          <p:cNvPr id="4" name="Text Placeholder 3"/>
          <p:cNvSpPr>
            <a:spLocks noGrp="1"/>
          </p:cNvSpPr>
          <p:nvPr>
            <p:ph type="body" sz="half" idx="2"/>
          </p:nvPr>
        </p:nvSpPr>
        <p:spPr/>
        <p:txBody>
          <a:bodyPr>
            <a:normAutofit/>
          </a:bodyPr>
          <a:lstStyle/>
          <a:p>
            <a:endParaRPr lang="en-US" sz="1800" b="1" dirty="0">
              <a:solidFill>
                <a:srgbClr val="92D050"/>
              </a:solidFill>
              <a:latin typeface="Bookman Old Style" pitchFamily="18" charset="0"/>
            </a:endParaRPr>
          </a:p>
          <a:p>
            <a:r>
              <a:rPr lang="en-US" sz="1800" dirty="0">
                <a:latin typeface="Bookman Old Style" pitchFamily="18" charset="0"/>
              </a:rPr>
              <a:t>“Positive attitudes and beliefs express high-level wellness.  They are an integral part of health as a lived experience” (Pender, 1990).</a:t>
            </a:r>
            <a:endParaRPr lang="en-US" sz="1800" b="1" dirty="0">
              <a:solidFill>
                <a:srgbClr val="92D050"/>
              </a:solidFill>
              <a:latin typeface="Bookman Old Style" pitchFamily="18" charset="0"/>
            </a:endParaRPr>
          </a:p>
        </p:txBody>
      </p:sp>
      <p:sp>
        <p:nvSpPr>
          <p:cNvPr id="7" name="TextBox 6"/>
          <p:cNvSpPr txBox="1"/>
          <p:nvPr/>
        </p:nvSpPr>
        <p:spPr>
          <a:xfrm>
            <a:off x="1143000" y="562896"/>
            <a:ext cx="3581400" cy="584775"/>
          </a:xfrm>
          <a:prstGeom prst="rect">
            <a:avLst/>
          </a:prstGeom>
          <a:noFill/>
        </p:spPr>
        <p:txBody>
          <a:bodyPr wrap="square" rtlCol="0">
            <a:spAutoFit/>
          </a:bodyPr>
          <a:lstStyle/>
          <a:p>
            <a:pPr algn="ctr"/>
            <a:r>
              <a:rPr lang="en-US" sz="3200" b="1" dirty="0" smtClean="0">
                <a:solidFill>
                  <a:srgbClr val="92D050"/>
                </a:solidFill>
                <a:latin typeface="Bookman Old Style" pitchFamily="18" charset="0"/>
              </a:rPr>
              <a:t>NOLA PENDER</a:t>
            </a:r>
            <a:endParaRPr lang="en-US" sz="3200" b="1" dirty="0">
              <a:solidFill>
                <a:srgbClr val="92D050"/>
              </a:solidFill>
              <a:latin typeface="Bookman Old Style" pitchFamily="18" charset="0"/>
            </a:endParaRPr>
          </a:p>
        </p:txBody>
      </p:sp>
    </p:spTree>
    <p:extLst>
      <p:ext uri="{BB962C8B-B14F-4D97-AF65-F5344CB8AC3E}">
        <p14:creationId xmlns:p14="http://schemas.microsoft.com/office/powerpoint/2010/main" val="64644365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rgbClr val="92D050"/>
            </a:solidFill>
          </a:ln>
        </p:spPr>
        <p:txBody>
          <a:bodyPr>
            <a:normAutofit/>
          </a:bodyPr>
          <a:lstStyle/>
          <a:p>
            <a:pPr algn="ctr"/>
            <a:r>
              <a:rPr lang="en-US" sz="3600" b="1" dirty="0" smtClean="0">
                <a:solidFill>
                  <a:srgbClr val="92D050"/>
                </a:solidFill>
                <a:latin typeface="Bookman Old Style" pitchFamily="18" charset="0"/>
              </a:rPr>
              <a:t>CONCLUSION</a:t>
            </a:r>
            <a:endParaRPr lang="en-US" sz="3600" b="1" dirty="0">
              <a:solidFill>
                <a:srgbClr val="92D050"/>
              </a:solidFill>
              <a:latin typeface="Bookman Old Style" pitchFamily="18" charset="0"/>
            </a:endParaRPr>
          </a:p>
        </p:txBody>
      </p:sp>
      <p:sp>
        <p:nvSpPr>
          <p:cNvPr id="3" name="Content Placeholder 2"/>
          <p:cNvSpPr>
            <a:spLocks noGrp="1"/>
          </p:cNvSpPr>
          <p:nvPr>
            <p:ph sz="quarter" idx="1"/>
          </p:nvPr>
        </p:nvSpPr>
        <p:spPr/>
        <p:txBody>
          <a:bodyPr>
            <a:normAutofit lnSpcReduction="10000"/>
          </a:bodyPr>
          <a:lstStyle/>
          <a:p>
            <a:pPr marL="0" indent="-457200">
              <a:lnSpc>
                <a:spcPct val="200000"/>
              </a:lnSpc>
              <a:buNone/>
            </a:pPr>
            <a:endParaRPr lang="en-US" sz="1600" dirty="0">
              <a:latin typeface="Bookman Old Style" pitchFamily="18" charset="0"/>
            </a:endParaRPr>
          </a:p>
          <a:p>
            <a:pPr marL="0" indent="0">
              <a:buNone/>
            </a:pPr>
            <a:r>
              <a:rPr lang="en-US" sz="2800" dirty="0" smtClean="0">
                <a:latin typeface="Bookman Old Style" pitchFamily="18" charset="0"/>
              </a:rPr>
              <a:t>Nola Pender’s Health Promotion Model offers a structured process for assessing and addressing client needs associated with healthy behaviors.</a:t>
            </a:r>
          </a:p>
          <a:p>
            <a:pPr marL="0" indent="0">
              <a:buNone/>
            </a:pPr>
            <a:r>
              <a:rPr lang="en-US" dirty="0" smtClean="0"/>
              <a:t> </a:t>
            </a:r>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latin typeface="Bookman Old Style" pitchFamily="18" charset="0"/>
            </a:endParaRPr>
          </a:p>
          <a:p>
            <a:pPr marL="0" indent="0">
              <a:buNone/>
            </a:pPr>
            <a:r>
              <a:rPr lang="en-US" dirty="0" smtClean="0">
                <a:latin typeface="Bookman Old Style" pitchFamily="18" charset="0"/>
              </a:rPr>
              <a:t>(</a:t>
            </a:r>
            <a:r>
              <a:rPr lang="en-US" dirty="0" err="1" smtClean="0">
                <a:latin typeface="Bookman Old Style" pitchFamily="18" charset="0"/>
              </a:rPr>
              <a:t>Sitzman</a:t>
            </a:r>
            <a:r>
              <a:rPr lang="en-US" dirty="0" smtClean="0">
                <a:latin typeface="Bookman Old Style" pitchFamily="18" charset="0"/>
              </a:rPr>
              <a:t>, 2004)</a:t>
            </a:r>
            <a:endParaRPr lang="en-US" dirty="0">
              <a:latin typeface="Bookman Old Style" pitchFamily="18" charset="0"/>
            </a:endParaRPr>
          </a:p>
        </p:txBody>
      </p:sp>
    </p:spTree>
    <p:extLst>
      <p:ext uri="{BB962C8B-B14F-4D97-AF65-F5344CB8AC3E}">
        <p14:creationId xmlns:p14="http://schemas.microsoft.com/office/powerpoint/2010/main" val="97865226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457200" y="274638"/>
            <a:ext cx="7467600" cy="792162"/>
          </a:xfrm>
        </p:spPr>
        <p:txBody>
          <a:bodyPr>
            <a:normAutofit/>
          </a:bodyPr>
          <a:lstStyle/>
          <a:p>
            <a:pPr algn="ctr"/>
            <a:r>
              <a:rPr lang="en-US" sz="3600" b="1" dirty="0" smtClean="0">
                <a:solidFill>
                  <a:srgbClr val="92D050"/>
                </a:solidFill>
                <a:latin typeface="Bookman Old Style" pitchFamily="18" charset="0"/>
              </a:rPr>
              <a:t>References</a:t>
            </a:r>
            <a:endParaRPr lang="en-US" sz="3600" b="1" dirty="0">
              <a:solidFill>
                <a:srgbClr val="92D050"/>
              </a:solidFill>
              <a:latin typeface="Bookman Old Style" pitchFamily="18" charset="0"/>
            </a:endParaRPr>
          </a:p>
        </p:txBody>
      </p:sp>
      <p:sp>
        <p:nvSpPr>
          <p:cNvPr id="9" name="Content Placeholder 8"/>
          <p:cNvSpPr>
            <a:spLocks noGrp="1"/>
          </p:cNvSpPr>
          <p:nvPr>
            <p:ph sz="quarter" idx="4294967295"/>
          </p:nvPr>
        </p:nvSpPr>
        <p:spPr>
          <a:xfrm>
            <a:off x="152400" y="1066800"/>
            <a:ext cx="8229600" cy="5638800"/>
          </a:xfrm>
        </p:spPr>
        <p:txBody>
          <a:bodyPr>
            <a:normAutofit lnSpcReduction="10000"/>
          </a:bodyPr>
          <a:lstStyle/>
          <a:p>
            <a:pPr marL="0" indent="-457200">
              <a:lnSpc>
                <a:spcPct val="200000"/>
              </a:lnSpc>
              <a:buNone/>
            </a:pPr>
            <a:r>
              <a:rPr lang="en-US" sz="1400" dirty="0">
                <a:latin typeface="Bookman Old Style" pitchFamily="18" charset="0"/>
                <a:cs typeface="Times New Roman" pitchFamily="18" charset="0"/>
              </a:rPr>
              <a:t>Masters, K. (2012). The Health Promotion Model: Nola J. Pender. In </a:t>
            </a:r>
            <a:r>
              <a:rPr lang="en-US" sz="1400" i="1" dirty="0">
                <a:latin typeface="Bookman Old Style" pitchFamily="18" charset="0"/>
                <a:cs typeface="Times New Roman" pitchFamily="18" charset="0"/>
              </a:rPr>
              <a:t>Nursing </a:t>
            </a:r>
            <a:r>
              <a:rPr lang="en-US" sz="1400" i="1" dirty="0" smtClean="0">
                <a:latin typeface="Bookman Old Style" pitchFamily="18" charset="0"/>
                <a:cs typeface="Times New Roman" pitchFamily="18" charset="0"/>
              </a:rPr>
              <a:t>Theories</a:t>
            </a:r>
            <a:r>
              <a:rPr lang="en-US" sz="1400" i="1" dirty="0">
                <a:latin typeface="Bookman Old Style" pitchFamily="18" charset="0"/>
                <a:cs typeface="Times New Roman" pitchFamily="18" charset="0"/>
              </a:rPr>
              <a:t>: A </a:t>
            </a:r>
            <a:r>
              <a:rPr lang="en-US" sz="1400" i="1" dirty="0" smtClean="0">
                <a:latin typeface="Bookman Old Style" pitchFamily="18" charset="0"/>
                <a:cs typeface="Times New Roman" pitchFamily="18" charset="0"/>
              </a:rPr>
              <a:t>	framework </a:t>
            </a:r>
            <a:r>
              <a:rPr lang="en-US" sz="1400" i="1" dirty="0">
                <a:latin typeface="Bookman Old Style" pitchFamily="18" charset="0"/>
                <a:cs typeface="Times New Roman" pitchFamily="18" charset="0"/>
              </a:rPr>
              <a:t>for professional practice </a:t>
            </a:r>
            <a:r>
              <a:rPr lang="en-US" sz="1400" dirty="0">
                <a:latin typeface="Bookman Old Style" pitchFamily="18" charset="0"/>
                <a:cs typeface="Times New Roman" pitchFamily="18" charset="0"/>
              </a:rPr>
              <a:t>(pp. 251-261). </a:t>
            </a:r>
            <a:r>
              <a:rPr lang="en-US" sz="1400" dirty="0" smtClean="0">
                <a:latin typeface="Bookman Old Style" pitchFamily="18" charset="0"/>
                <a:cs typeface="Times New Roman" pitchFamily="18" charset="0"/>
              </a:rPr>
              <a:t>Sudbury, MA</a:t>
            </a:r>
            <a:r>
              <a:rPr lang="en-US" sz="1400" dirty="0">
                <a:latin typeface="Bookman Old Style" pitchFamily="18" charset="0"/>
                <a:cs typeface="Times New Roman" pitchFamily="18" charset="0"/>
              </a:rPr>
              <a:t>: Jones and </a:t>
            </a:r>
            <a:r>
              <a:rPr lang="en-US" sz="1400" dirty="0" smtClean="0">
                <a:latin typeface="Bookman Old Style" pitchFamily="18" charset="0"/>
                <a:cs typeface="Times New Roman" pitchFamily="18" charset="0"/>
              </a:rPr>
              <a:t>	Bartlett  Learning.</a:t>
            </a:r>
          </a:p>
          <a:p>
            <a:pPr marL="0" indent="-457200">
              <a:lnSpc>
                <a:spcPct val="200000"/>
              </a:lnSpc>
              <a:buNone/>
            </a:pPr>
            <a:r>
              <a:rPr lang="en-US" sz="1400" i="1" dirty="0">
                <a:latin typeface="Bookman Old Style" pitchFamily="18" charset="0"/>
                <a:cs typeface="Times New Roman" pitchFamily="18" charset="0"/>
              </a:rPr>
              <a:t>Health promotion model. </a:t>
            </a:r>
            <a:r>
              <a:rPr lang="en-US" sz="1400" dirty="0">
                <a:latin typeface="Bookman Old Style" pitchFamily="18" charset="0"/>
                <a:cs typeface="Times New Roman" pitchFamily="18" charset="0"/>
              </a:rPr>
              <a:t>(2012). Retrieved June, 26, 2012, from </a:t>
            </a:r>
            <a:r>
              <a:rPr lang="en-US" sz="1400" dirty="0" smtClean="0">
                <a:latin typeface="Bookman Old Style" pitchFamily="18" charset="0"/>
                <a:cs typeface="Times New Roman" pitchFamily="18" charset="0"/>
              </a:rPr>
              <a:t>	</a:t>
            </a:r>
            <a:r>
              <a:rPr lang="en-US" sz="1400" u="sng" dirty="0" smtClean="0">
                <a:latin typeface="Bookman Old Style" pitchFamily="18" charset="0"/>
                <a:cs typeface="Times New Roman" pitchFamily="18" charset="0"/>
                <a:hlinkClick r:id="rId3"/>
              </a:rPr>
              <a:t>http</a:t>
            </a:r>
            <a:r>
              <a:rPr lang="en-US" sz="1400" u="sng" dirty="0">
                <a:latin typeface="Bookman Old Style" pitchFamily="18" charset="0"/>
                <a:cs typeface="Times New Roman" pitchFamily="18" charset="0"/>
                <a:hlinkClick r:id="rId3"/>
              </a:rPr>
              <a:t>://</a:t>
            </a:r>
            <a:r>
              <a:rPr lang="en-US" sz="1400" u="sng" dirty="0" smtClean="0">
                <a:latin typeface="Bookman Old Style" pitchFamily="18" charset="0"/>
                <a:cs typeface="Times New Roman" pitchFamily="18" charset="0"/>
                <a:hlinkClick r:id="rId3"/>
              </a:rPr>
              <a:t>nursingplanet.com/health_pro</a:t>
            </a:r>
            <a:r>
              <a:rPr lang="en-US" sz="1400" u="sng" dirty="0" smtClean="0">
                <a:latin typeface="Bookman Old Style" pitchFamily="18" charset="0"/>
                <a:cs typeface="Times New Roman" pitchFamily="18" charset="0"/>
                <a:hlinkClick r:id="rId4"/>
              </a:rPr>
              <a:t>motion_model.html</a:t>
            </a:r>
            <a:r>
              <a:rPr lang="en-US" sz="1400" dirty="0" smtClean="0">
                <a:latin typeface="Bookman Old Style" pitchFamily="18" charset="0"/>
                <a:cs typeface="Times New Roman" pitchFamily="18" charset="0"/>
                <a:hlinkClick r:id="rId4"/>
              </a:rPr>
              <a:t> </a:t>
            </a:r>
            <a:r>
              <a:rPr lang="en-US" sz="1400" dirty="0" smtClean="0">
                <a:latin typeface="Bookman Old Style" pitchFamily="18" charset="0"/>
                <a:cs typeface="Times New Roman" pitchFamily="18" charset="0"/>
              </a:rPr>
              <a:t> </a:t>
            </a:r>
          </a:p>
          <a:p>
            <a:pPr marL="0" indent="-457200">
              <a:lnSpc>
                <a:spcPct val="210000"/>
              </a:lnSpc>
              <a:buNone/>
            </a:pPr>
            <a:r>
              <a:rPr lang="en-US" sz="1400" i="1" dirty="0">
                <a:latin typeface="Bookman Old Style" pitchFamily="18" charset="0"/>
              </a:rPr>
              <a:t>Nursing theory. </a:t>
            </a:r>
            <a:r>
              <a:rPr lang="en-US" sz="1400" dirty="0">
                <a:latin typeface="Bookman Old Style" pitchFamily="18" charset="0"/>
              </a:rPr>
              <a:t>(2011). Retrieved June 25, 2012, from </a:t>
            </a:r>
            <a:r>
              <a:rPr lang="en-US" sz="1400" dirty="0">
                <a:latin typeface="Bookman Old Style" pitchFamily="18" charset="0"/>
                <a:hlinkClick r:id="rId5"/>
              </a:rPr>
              <a:t>http://</a:t>
            </a:r>
            <a:r>
              <a:rPr lang="en-US" sz="1400" dirty="0" smtClean="0">
                <a:latin typeface="Bookman Old Style" pitchFamily="18" charset="0"/>
                <a:hlinkClick r:id="rId5"/>
              </a:rPr>
              <a:t>nursing-  theory.org/nursing-</a:t>
            </a:r>
            <a:r>
              <a:rPr lang="en-US" sz="1400" dirty="0" smtClean="0">
                <a:latin typeface="Bookman Old Style" pitchFamily="18" charset="0"/>
              </a:rPr>
              <a:t>	theorists/Nola-</a:t>
            </a:r>
            <a:r>
              <a:rPr lang="en-US" sz="1400" dirty="0" err="1" smtClean="0">
                <a:latin typeface="Bookman Old Style" pitchFamily="18" charset="0"/>
              </a:rPr>
              <a:t>Pender.php</a:t>
            </a:r>
            <a:r>
              <a:rPr lang="en-US" sz="1400" dirty="0">
                <a:latin typeface="Bookman Old Style" pitchFamily="18" charset="0"/>
              </a:rPr>
              <a:t>. </a:t>
            </a:r>
            <a:endParaRPr lang="en-US" sz="1400" dirty="0" smtClean="0">
              <a:latin typeface="Bookman Old Style" pitchFamily="18" charset="0"/>
            </a:endParaRPr>
          </a:p>
          <a:p>
            <a:pPr marL="0" indent="-457200">
              <a:lnSpc>
                <a:spcPct val="210000"/>
              </a:lnSpc>
              <a:buNone/>
            </a:pPr>
            <a:r>
              <a:rPr lang="en-US" sz="1400" dirty="0" err="1">
                <a:latin typeface="Bookman Old Style" pitchFamily="18" charset="0"/>
              </a:rPr>
              <a:t>Tomey</a:t>
            </a:r>
            <a:r>
              <a:rPr lang="en-US" sz="1400" dirty="0">
                <a:latin typeface="Bookman Old Style" pitchFamily="18" charset="0"/>
              </a:rPr>
              <a:t>, A.M. &amp; </a:t>
            </a:r>
            <a:r>
              <a:rPr lang="en-US" sz="1400" dirty="0" err="1">
                <a:latin typeface="Bookman Old Style" pitchFamily="18" charset="0"/>
              </a:rPr>
              <a:t>Alligood</a:t>
            </a:r>
            <a:r>
              <a:rPr lang="en-US" sz="1400" dirty="0">
                <a:latin typeface="Bookman Old Style" pitchFamily="18" charset="0"/>
              </a:rPr>
              <a:t>, M.R. (2006). </a:t>
            </a:r>
            <a:r>
              <a:rPr lang="en-US" sz="1400" i="1" dirty="0">
                <a:latin typeface="Bookman Old Style" pitchFamily="18" charset="0"/>
              </a:rPr>
              <a:t>Nursing theorists and their work</a:t>
            </a:r>
            <a:r>
              <a:rPr lang="en-US" sz="1400" dirty="0">
                <a:latin typeface="Bookman Old Style" pitchFamily="18" charset="0"/>
              </a:rPr>
              <a:t> (6th Ed.). St. </a:t>
            </a:r>
            <a:r>
              <a:rPr lang="en-US" sz="1400" dirty="0" smtClean="0">
                <a:latin typeface="Bookman Old Style" pitchFamily="18" charset="0"/>
              </a:rPr>
              <a:t>	Louis</a:t>
            </a:r>
            <a:r>
              <a:rPr lang="en-US" sz="1400" dirty="0">
                <a:latin typeface="Bookman Old Style" pitchFamily="18" charset="0"/>
              </a:rPr>
              <a:t>, </a:t>
            </a:r>
            <a:r>
              <a:rPr lang="en-US" sz="1400" dirty="0" smtClean="0">
                <a:latin typeface="Bookman Old Style" pitchFamily="18" charset="0"/>
              </a:rPr>
              <a:t>	MO</a:t>
            </a:r>
            <a:r>
              <a:rPr lang="en-US" sz="1400" dirty="0">
                <a:latin typeface="Bookman Old Style" pitchFamily="18" charset="0"/>
              </a:rPr>
              <a:t>: </a:t>
            </a:r>
            <a:r>
              <a:rPr lang="en-US" sz="1400" dirty="0" smtClean="0">
                <a:latin typeface="Bookman Old Style" pitchFamily="18" charset="0"/>
              </a:rPr>
              <a:t>Mosby Elsevier </a:t>
            </a:r>
            <a:r>
              <a:rPr lang="en-US" sz="1400" dirty="0">
                <a:latin typeface="Bookman Old Style" pitchFamily="18" charset="0"/>
              </a:rPr>
              <a:t>Inc</a:t>
            </a:r>
            <a:r>
              <a:rPr lang="en-US" sz="1400" dirty="0" smtClean="0">
                <a:latin typeface="Bookman Old Style" pitchFamily="18" charset="0"/>
              </a:rPr>
              <a:t>.</a:t>
            </a:r>
          </a:p>
          <a:p>
            <a:pPr marL="0" indent="-457200">
              <a:lnSpc>
                <a:spcPct val="210000"/>
              </a:lnSpc>
              <a:buNone/>
            </a:pPr>
            <a:r>
              <a:rPr lang="en-US" sz="1400" dirty="0" err="1" smtClean="0">
                <a:latin typeface="Bookman Old Style" pitchFamily="18" charset="0"/>
                <a:cs typeface="Times New Roman" pitchFamily="18" charset="0"/>
              </a:rPr>
              <a:t>Tomey</a:t>
            </a:r>
            <a:r>
              <a:rPr lang="en-US" sz="1400" dirty="0" smtClean="0">
                <a:latin typeface="Bookman Old Style" pitchFamily="18" charset="0"/>
                <a:cs typeface="Times New Roman" pitchFamily="18" charset="0"/>
              </a:rPr>
              <a:t>, A.M., (1994). </a:t>
            </a:r>
            <a:r>
              <a:rPr lang="en-US" sz="1400" i="1" dirty="0" smtClean="0">
                <a:latin typeface="Bookman Old Style" pitchFamily="18" charset="0"/>
                <a:cs typeface="Times New Roman" pitchFamily="18" charset="0"/>
              </a:rPr>
              <a:t>Nursing theorists and their work (3</a:t>
            </a:r>
            <a:r>
              <a:rPr lang="en-US" sz="1400" i="1" baseline="30000" dirty="0" smtClean="0">
                <a:latin typeface="Bookman Old Style" pitchFamily="18" charset="0"/>
                <a:cs typeface="Times New Roman" pitchFamily="18" charset="0"/>
              </a:rPr>
              <a:t>rd</a:t>
            </a:r>
            <a:r>
              <a:rPr lang="en-US" sz="1400" i="1" dirty="0" smtClean="0">
                <a:latin typeface="Bookman Old Style" pitchFamily="18" charset="0"/>
                <a:cs typeface="Times New Roman" pitchFamily="18" charset="0"/>
              </a:rPr>
              <a:t> ed.). </a:t>
            </a:r>
            <a:r>
              <a:rPr lang="en-US" sz="1400" dirty="0" smtClean="0">
                <a:latin typeface="Bookman Old Style" pitchFamily="18" charset="0"/>
                <a:cs typeface="Times New Roman" pitchFamily="18" charset="0"/>
              </a:rPr>
              <a:t>St. Louis, MO: Mosby</a:t>
            </a:r>
          </a:p>
          <a:p>
            <a:pPr marL="0" indent="-457200">
              <a:lnSpc>
                <a:spcPct val="210000"/>
              </a:lnSpc>
              <a:buNone/>
            </a:pPr>
            <a:r>
              <a:rPr lang="en-US" sz="1400" dirty="0" smtClean="0">
                <a:latin typeface="Bookman Old Style" pitchFamily="18" charset="0"/>
              </a:rPr>
              <a:t>Pender</a:t>
            </a:r>
            <a:r>
              <a:rPr lang="en-US" sz="1400" dirty="0">
                <a:latin typeface="Bookman Old Style" pitchFamily="18" charset="0"/>
              </a:rPr>
              <a:t>, N.J. (1990). </a:t>
            </a:r>
            <a:r>
              <a:rPr lang="en-US" sz="1400" i="1" dirty="0">
                <a:latin typeface="Bookman Old Style" pitchFamily="18" charset="0"/>
              </a:rPr>
              <a:t>Expressing health through lifestyle patterns</a:t>
            </a:r>
            <a:r>
              <a:rPr lang="en-US" sz="1400" dirty="0">
                <a:latin typeface="Bookman Old Style" pitchFamily="18" charset="0"/>
              </a:rPr>
              <a:t>. Nursing Science </a:t>
            </a:r>
            <a:r>
              <a:rPr lang="en-US" sz="1400" dirty="0" smtClean="0">
                <a:latin typeface="Bookman Old Style" pitchFamily="18" charset="0"/>
              </a:rPr>
              <a:t>Quarterly 	</a:t>
            </a:r>
            <a:r>
              <a:rPr lang="en-US" sz="1400" i="1" dirty="0" smtClean="0">
                <a:latin typeface="Bookman Old Style" pitchFamily="18" charset="0"/>
              </a:rPr>
              <a:t>3</a:t>
            </a:r>
            <a:r>
              <a:rPr lang="en-US" sz="1400" dirty="0" smtClean="0">
                <a:latin typeface="Bookman Old Style" pitchFamily="18" charset="0"/>
              </a:rPr>
              <a:t>(3), 115-122. </a:t>
            </a:r>
            <a:endParaRPr lang="en-US" sz="1400" dirty="0">
              <a:latin typeface="Bookman Old Style" pitchFamily="18" charset="0"/>
              <a:cs typeface="Times New Roman" pitchFamily="18" charset="0"/>
            </a:endParaRPr>
          </a:p>
        </p:txBody>
      </p:sp>
    </p:spTree>
    <p:extLst>
      <p:ext uri="{BB962C8B-B14F-4D97-AF65-F5344CB8AC3E}">
        <p14:creationId xmlns:p14="http://schemas.microsoft.com/office/powerpoint/2010/main" val="177519461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rgbClr val="92D050"/>
            </a:solidFill>
          </a:ln>
        </p:spPr>
        <p:txBody>
          <a:bodyPr>
            <a:normAutofit/>
          </a:bodyPr>
          <a:lstStyle/>
          <a:p>
            <a:pPr algn="ctr"/>
            <a:r>
              <a:rPr lang="en-US" sz="4000" b="1" dirty="0" smtClean="0">
                <a:solidFill>
                  <a:srgbClr val="92D050"/>
                </a:solidFill>
                <a:latin typeface="Bookman Old Style" pitchFamily="18" charset="0"/>
              </a:rPr>
              <a:t>Introduction</a:t>
            </a:r>
            <a:endParaRPr lang="en-US" sz="4000" b="1" dirty="0">
              <a:solidFill>
                <a:srgbClr val="92D050"/>
              </a:solidFill>
              <a:latin typeface="Bookman Old Style" pitchFamily="18" charset="0"/>
            </a:endParaRPr>
          </a:p>
        </p:txBody>
      </p:sp>
      <p:sp>
        <p:nvSpPr>
          <p:cNvPr id="3" name="Content Placeholder 2"/>
          <p:cNvSpPr>
            <a:spLocks noGrp="1"/>
          </p:cNvSpPr>
          <p:nvPr>
            <p:ph sz="quarter" idx="1"/>
          </p:nvPr>
        </p:nvSpPr>
        <p:spPr/>
        <p:txBody>
          <a:bodyPr/>
          <a:lstStyle/>
          <a:p>
            <a:pPr marL="0" indent="0">
              <a:buNone/>
            </a:pPr>
            <a:r>
              <a:rPr lang="en-US" dirty="0" smtClean="0">
                <a:latin typeface="Bookman Old Style" pitchFamily="18" charset="0"/>
              </a:rPr>
              <a:t>Nola Pender’s Health </a:t>
            </a:r>
            <a:r>
              <a:rPr lang="en-US" dirty="0">
                <a:latin typeface="Bookman Old Style" pitchFamily="18" charset="0"/>
              </a:rPr>
              <a:t>Promotion Model is an attempt to portray the multidimensionality of persons interacting with their interpersonal and physical environments as they pursue health while integrating constructs from expectancy-value theory and social cognitive theory with a nursing perspective of holistic human </a:t>
            </a:r>
            <a:r>
              <a:rPr lang="en-US" dirty="0" smtClean="0">
                <a:latin typeface="Bookman Old Style" pitchFamily="18" charset="0"/>
              </a:rPr>
              <a:t>functioning.</a:t>
            </a:r>
          </a:p>
          <a:p>
            <a:pPr marL="0" indent="0">
              <a:buNone/>
            </a:pPr>
            <a:endParaRPr lang="en-US" dirty="0">
              <a:latin typeface="Bookman Old Style" pitchFamily="18" charset="0"/>
            </a:endParaRPr>
          </a:p>
          <a:p>
            <a:pPr marL="0" indent="0">
              <a:buNone/>
            </a:pPr>
            <a:endParaRPr lang="en-US" dirty="0" smtClean="0">
              <a:latin typeface="Bookman Old Style" pitchFamily="18" charset="0"/>
            </a:endParaRPr>
          </a:p>
          <a:p>
            <a:pPr marL="0" indent="0">
              <a:buNone/>
            </a:pPr>
            <a:endParaRPr lang="en-US" dirty="0">
              <a:latin typeface="Bookman Old Style" pitchFamily="18" charset="0"/>
            </a:endParaRPr>
          </a:p>
          <a:p>
            <a:pPr marL="0" indent="0">
              <a:buNone/>
            </a:pPr>
            <a:r>
              <a:rPr lang="en-US" dirty="0" smtClean="0">
                <a:latin typeface="Bookman Old Style" pitchFamily="18" charset="0"/>
              </a:rPr>
              <a:t>(</a:t>
            </a:r>
            <a:r>
              <a:rPr lang="en-US" dirty="0">
                <a:latin typeface="Bookman Old Style" pitchFamily="18" charset="0"/>
              </a:rPr>
              <a:t>Pender, 1996, p.53). </a:t>
            </a:r>
            <a:endParaRPr lang="en-US" dirty="0">
              <a:latin typeface="Bookman Old Style" pitchFamily="18" charset="0"/>
            </a:endParaRPr>
          </a:p>
        </p:txBody>
      </p:sp>
    </p:spTree>
    <p:extLst>
      <p:ext uri="{BB962C8B-B14F-4D97-AF65-F5344CB8AC3E}">
        <p14:creationId xmlns:p14="http://schemas.microsoft.com/office/powerpoint/2010/main" val="372991732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467600" cy="1143000"/>
          </a:xfrm>
          <a:noFill/>
          <a:ln>
            <a:solidFill>
              <a:srgbClr val="92D050"/>
            </a:solidFill>
          </a:ln>
        </p:spPr>
        <p:txBody>
          <a:bodyPr>
            <a:normAutofit fontScale="90000"/>
          </a:bodyPr>
          <a:lstStyle/>
          <a:p>
            <a:r>
              <a:rPr lang="en-US" sz="4000" b="1" dirty="0" smtClean="0">
                <a:solidFill>
                  <a:srgbClr val="92D050"/>
                </a:solidFill>
                <a:latin typeface="Bookman Old Style" pitchFamily="18" charset="0"/>
              </a:rPr>
              <a:t>Life and Education of</a:t>
            </a:r>
            <a:br>
              <a:rPr lang="en-US" sz="4000" b="1" dirty="0" smtClean="0">
                <a:solidFill>
                  <a:srgbClr val="92D050"/>
                </a:solidFill>
                <a:latin typeface="Bookman Old Style" pitchFamily="18" charset="0"/>
              </a:rPr>
            </a:br>
            <a:r>
              <a:rPr lang="en-US" sz="4000" b="1" dirty="0" smtClean="0">
                <a:solidFill>
                  <a:srgbClr val="92D050"/>
                </a:solidFill>
                <a:latin typeface="Bookman Old Style" pitchFamily="18" charset="0"/>
              </a:rPr>
              <a:t>Nola Pender</a:t>
            </a:r>
            <a:endParaRPr lang="en-US" sz="4000" b="1" dirty="0">
              <a:solidFill>
                <a:srgbClr val="92D050"/>
              </a:solidFill>
              <a:latin typeface="Bookman Old Style" pitchFamily="18" charset="0"/>
            </a:endParaRPr>
          </a:p>
        </p:txBody>
      </p:sp>
      <p:sp>
        <p:nvSpPr>
          <p:cNvPr id="3" name="Content Placeholder 2"/>
          <p:cNvSpPr>
            <a:spLocks noGrp="1"/>
          </p:cNvSpPr>
          <p:nvPr>
            <p:ph type="subTitle" idx="4294967295"/>
          </p:nvPr>
        </p:nvSpPr>
        <p:spPr>
          <a:xfrm>
            <a:off x="457200" y="1752600"/>
            <a:ext cx="7467600" cy="4470400"/>
          </a:xfrm>
        </p:spPr>
        <p:txBody>
          <a:bodyPr>
            <a:normAutofit/>
          </a:bodyPr>
          <a:lstStyle/>
          <a:p>
            <a:pPr>
              <a:buFont typeface="Wingdings" pitchFamily="2" charset="2"/>
              <a:buChar char="v"/>
            </a:pPr>
            <a:r>
              <a:rPr lang="en-US" dirty="0" smtClean="0">
                <a:latin typeface="Bookman Old Style" pitchFamily="18" charset="0"/>
              </a:rPr>
              <a:t>She was born in Lansing, MI in 1941</a:t>
            </a:r>
          </a:p>
          <a:p>
            <a:pPr>
              <a:buFont typeface="Wingdings" pitchFamily="2" charset="2"/>
              <a:buChar char="v"/>
            </a:pPr>
            <a:r>
              <a:rPr lang="en-US" dirty="0">
                <a:latin typeface="Bookman Old Style" pitchFamily="18" charset="0"/>
              </a:rPr>
              <a:t>G</a:t>
            </a:r>
            <a:r>
              <a:rPr lang="en-US" dirty="0" smtClean="0">
                <a:latin typeface="Bookman Old Style" pitchFamily="18" charset="0"/>
              </a:rPr>
              <a:t>raduated from the West Suburban Hospital School of Nursing in Oak Park, IL in 1962 </a:t>
            </a:r>
          </a:p>
          <a:p>
            <a:pPr>
              <a:buFont typeface="Wingdings" pitchFamily="2" charset="2"/>
              <a:buChar char="v"/>
            </a:pPr>
            <a:r>
              <a:rPr lang="en-US" dirty="0" smtClean="0">
                <a:latin typeface="Bookman Old Style" pitchFamily="18" charset="0"/>
              </a:rPr>
              <a:t>B.S.N. at Michigan State University in 1964 </a:t>
            </a:r>
          </a:p>
          <a:p>
            <a:pPr>
              <a:buFont typeface="Wingdings" pitchFamily="2" charset="2"/>
              <a:buChar char="v"/>
            </a:pPr>
            <a:r>
              <a:rPr lang="en-US" dirty="0" smtClean="0">
                <a:latin typeface="Bookman Old Style" pitchFamily="18" charset="0"/>
              </a:rPr>
              <a:t>Master’s Degree in human growth and development at Michigan State University in 1965 </a:t>
            </a:r>
          </a:p>
          <a:p>
            <a:pPr>
              <a:buFont typeface="Wingdings" pitchFamily="2" charset="2"/>
              <a:buChar char="v"/>
            </a:pPr>
            <a:r>
              <a:rPr lang="en-US" dirty="0">
                <a:latin typeface="Bookman Old Style" pitchFamily="18" charset="0"/>
              </a:rPr>
              <a:t>P</a:t>
            </a:r>
            <a:r>
              <a:rPr lang="en-US" dirty="0" smtClean="0">
                <a:latin typeface="Bookman Old Style" pitchFamily="18" charset="0"/>
              </a:rPr>
              <a:t>h.D., in psychology and education at Northwestern University in Evanston, IL in 1969 </a:t>
            </a:r>
          </a:p>
          <a:p>
            <a:endParaRPr lang="en-US" dirty="0"/>
          </a:p>
        </p:txBody>
      </p:sp>
      <p:sp>
        <p:nvSpPr>
          <p:cNvPr id="4" name="TextBox 3"/>
          <p:cNvSpPr txBox="1"/>
          <p:nvPr/>
        </p:nvSpPr>
        <p:spPr>
          <a:xfrm>
            <a:off x="609600" y="6096000"/>
            <a:ext cx="2819400" cy="369332"/>
          </a:xfrm>
          <a:prstGeom prst="rect">
            <a:avLst/>
          </a:prstGeom>
          <a:noFill/>
        </p:spPr>
        <p:txBody>
          <a:bodyPr wrap="square" rtlCol="0">
            <a:spAutoFit/>
          </a:bodyPr>
          <a:lstStyle/>
          <a:p>
            <a:r>
              <a:rPr lang="en-US" dirty="0" smtClean="0"/>
              <a:t>(</a:t>
            </a:r>
            <a:r>
              <a:rPr lang="en-US" dirty="0" err="1" smtClean="0"/>
              <a:t>Sitzman</a:t>
            </a:r>
            <a:r>
              <a:rPr lang="en-US" dirty="0" smtClean="0"/>
              <a:t>, 2004)</a:t>
            </a:r>
            <a:endParaRPr lang="en-US" dirty="0"/>
          </a:p>
        </p:txBody>
      </p:sp>
    </p:spTree>
    <p:extLst>
      <p:ext uri="{BB962C8B-B14F-4D97-AF65-F5344CB8AC3E}">
        <p14:creationId xmlns:p14="http://schemas.microsoft.com/office/powerpoint/2010/main" val="272351192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7467600" cy="1265238"/>
          </a:xfrm>
          <a:ln>
            <a:solidFill>
              <a:srgbClr val="92D050"/>
            </a:solidFill>
          </a:ln>
        </p:spPr>
        <p:txBody>
          <a:bodyPr>
            <a:noAutofit/>
          </a:bodyPr>
          <a:lstStyle/>
          <a:p>
            <a:r>
              <a:rPr lang="en-US" sz="3600" b="1" dirty="0" smtClean="0">
                <a:solidFill>
                  <a:srgbClr val="92D050"/>
                </a:solidFill>
                <a:latin typeface="Bookman Old Style" pitchFamily="18" charset="0"/>
              </a:rPr>
              <a:t/>
            </a:r>
            <a:br>
              <a:rPr lang="en-US" sz="3600" b="1" dirty="0" smtClean="0">
                <a:solidFill>
                  <a:srgbClr val="92D050"/>
                </a:solidFill>
                <a:latin typeface="Bookman Old Style" pitchFamily="18" charset="0"/>
              </a:rPr>
            </a:br>
            <a:r>
              <a:rPr lang="en-US" sz="3600" b="1" dirty="0">
                <a:solidFill>
                  <a:srgbClr val="92D050"/>
                </a:solidFill>
                <a:latin typeface="Bookman Old Style" pitchFamily="18" charset="0"/>
              </a:rPr>
              <a:t/>
            </a:r>
            <a:br>
              <a:rPr lang="en-US" sz="3600" b="1" dirty="0">
                <a:solidFill>
                  <a:srgbClr val="92D050"/>
                </a:solidFill>
                <a:latin typeface="Bookman Old Style" pitchFamily="18" charset="0"/>
              </a:rPr>
            </a:br>
            <a:r>
              <a:rPr lang="en-US" sz="3600" b="1" dirty="0" smtClean="0">
                <a:solidFill>
                  <a:srgbClr val="92D050"/>
                </a:solidFill>
                <a:latin typeface="Bookman Old Style" pitchFamily="18" charset="0"/>
              </a:rPr>
              <a:t/>
            </a:r>
            <a:br>
              <a:rPr lang="en-US" sz="3600" b="1" dirty="0" smtClean="0">
                <a:solidFill>
                  <a:srgbClr val="92D050"/>
                </a:solidFill>
                <a:latin typeface="Bookman Old Style" pitchFamily="18" charset="0"/>
              </a:rPr>
            </a:br>
            <a:r>
              <a:rPr lang="en-US" sz="3600" b="1" dirty="0" smtClean="0">
                <a:solidFill>
                  <a:srgbClr val="92D050"/>
                </a:solidFill>
                <a:latin typeface="Bookman Old Style" pitchFamily="18" charset="0"/>
              </a:rPr>
              <a:t>Nola Pender </a:t>
            </a:r>
            <a:br>
              <a:rPr lang="en-US" sz="3600" b="1" dirty="0" smtClean="0">
                <a:solidFill>
                  <a:srgbClr val="92D050"/>
                </a:solidFill>
                <a:latin typeface="Bookman Old Style" pitchFamily="18" charset="0"/>
              </a:rPr>
            </a:br>
            <a:r>
              <a:rPr lang="en-US" sz="3600" b="1" dirty="0" smtClean="0">
                <a:solidFill>
                  <a:srgbClr val="92D050"/>
                </a:solidFill>
                <a:latin typeface="Bookman Old Style" pitchFamily="18" charset="0"/>
              </a:rPr>
              <a:t>Notable Awards and Honors</a:t>
            </a:r>
            <a:endParaRPr lang="en-US" sz="3600" b="1" dirty="0">
              <a:solidFill>
                <a:srgbClr val="92D050"/>
              </a:solidFill>
              <a:latin typeface="Bookman Old Style" pitchFamily="18" charset="0"/>
            </a:endParaRPr>
          </a:p>
        </p:txBody>
      </p:sp>
      <p:sp>
        <p:nvSpPr>
          <p:cNvPr id="3" name="Content Placeholder 2"/>
          <p:cNvSpPr>
            <a:spLocks noGrp="1"/>
          </p:cNvSpPr>
          <p:nvPr>
            <p:ph sz="quarter" idx="1"/>
          </p:nvPr>
        </p:nvSpPr>
        <p:spPr>
          <a:xfrm>
            <a:off x="457200" y="1600200"/>
            <a:ext cx="7467600" cy="4495800"/>
          </a:xfrm>
        </p:spPr>
        <p:txBody>
          <a:bodyPr>
            <a:normAutofit/>
          </a:bodyPr>
          <a:lstStyle/>
          <a:p>
            <a:pPr>
              <a:buFont typeface="Wingdings" pitchFamily="2" charset="2"/>
              <a:buChar char="v"/>
            </a:pPr>
            <a:r>
              <a:rPr lang="en-US" dirty="0">
                <a:latin typeface="Bookman Old Style" pitchFamily="18" charset="0"/>
              </a:rPr>
              <a:t>Selected for Portraits of Excellence, FITNE Series, Volume </a:t>
            </a:r>
            <a:r>
              <a:rPr lang="en-US" dirty="0" smtClean="0">
                <a:latin typeface="Bookman Old Style" pitchFamily="18" charset="0"/>
              </a:rPr>
              <a:t>II</a:t>
            </a:r>
          </a:p>
          <a:p>
            <a:pPr>
              <a:buFont typeface="Wingdings" pitchFamily="2" charset="2"/>
              <a:buChar char="v"/>
            </a:pPr>
            <a:r>
              <a:rPr lang="en-US" dirty="0" smtClean="0">
                <a:latin typeface="Bookman Old Style" pitchFamily="18" charset="0"/>
              </a:rPr>
              <a:t>Honorary </a:t>
            </a:r>
            <a:r>
              <a:rPr lang="en-US" dirty="0">
                <a:latin typeface="Bookman Old Style" pitchFamily="18" charset="0"/>
              </a:rPr>
              <a:t>Doctorate of Science Degree, Widener University, </a:t>
            </a:r>
            <a:r>
              <a:rPr lang="en-US" dirty="0" smtClean="0">
                <a:latin typeface="Bookman Old Style" pitchFamily="18" charset="0"/>
              </a:rPr>
              <a:t>1992</a:t>
            </a:r>
            <a:endParaRPr lang="en-US" dirty="0">
              <a:latin typeface="Bookman Old Style" pitchFamily="18" charset="0"/>
            </a:endParaRPr>
          </a:p>
          <a:p>
            <a:pPr>
              <a:buFont typeface="Wingdings" pitchFamily="2" charset="2"/>
              <a:buChar char="v"/>
            </a:pPr>
            <a:r>
              <a:rPr lang="en-US" dirty="0" smtClean="0">
                <a:latin typeface="Bookman Old Style" pitchFamily="18" charset="0"/>
              </a:rPr>
              <a:t>Distinguished </a:t>
            </a:r>
            <a:r>
              <a:rPr lang="en-US" dirty="0">
                <a:latin typeface="Bookman Old Style" pitchFamily="18" charset="0"/>
              </a:rPr>
              <a:t>Contributions to Nursing and Psychology, American Psychological Association, </a:t>
            </a:r>
            <a:r>
              <a:rPr lang="en-US" dirty="0" smtClean="0">
                <a:latin typeface="Bookman Old Style" pitchFamily="18" charset="0"/>
              </a:rPr>
              <a:t>1997</a:t>
            </a:r>
          </a:p>
          <a:p>
            <a:pPr>
              <a:buFont typeface="Wingdings" pitchFamily="2" charset="2"/>
              <a:buChar char="v"/>
            </a:pPr>
            <a:r>
              <a:rPr lang="en-US" dirty="0">
                <a:latin typeface="Bookman Old Style" pitchFamily="18" charset="0"/>
              </a:rPr>
              <a:t>Distinguished Contributions to Research, Midwest Nursing Research Society, </a:t>
            </a:r>
            <a:r>
              <a:rPr lang="en-US" dirty="0" smtClean="0">
                <a:latin typeface="Bookman Old Style" pitchFamily="18" charset="0"/>
              </a:rPr>
              <a:t>1988</a:t>
            </a:r>
            <a:endParaRPr lang="en-US" dirty="0">
              <a:latin typeface="Bookman Old Style" pitchFamily="18" charset="0"/>
            </a:endParaRPr>
          </a:p>
          <a:p>
            <a:pPr>
              <a:buFont typeface="Wingdings" pitchFamily="2" charset="2"/>
              <a:buChar char="v"/>
            </a:pPr>
            <a:r>
              <a:rPr lang="en-US" dirty="0" smtClean="0">
                <a:latin typeface="Bookman Old Style" pitchFamily="18" charset="0"/>
              </a:rPr>
              <a:t>Lifetime </a:t>
            </a:r>
            <a:r>
              <a:rPr lang="en-US" dirty="0">
                <a:latin typeface="Bookman Old Style" pitchFamily="18" charset="0"/>
              </a:rPr>
              <a:t>Achievement Award, Midwest Nursing Research Society, 2005</a:t>
            </a:r>
          </a:p>
          <a:p>
            <a:pPr>
              <a:buFont typeface="Wingdings" pitchFamily="2" charset="2"/>
              <a:buChar char="v"/>
            </a:pPr>
            <a:endParaRPr lang="en-US" dirty="0">
              <a:latin typeface="Bookman Old Style" pitchFamily="18" charset="0"/>
            </a:endParaRPr>
          </a:p>
          <a:p>
            <a:pPr marL="0" indent="0">
              <a:buNone/>
            </a:pPr>
            <a:endParaRPr lang="en-US" dirty="0"/>
          </a:p>
        </p:txBody>
      </p:sp>
      <p:sp>
        <p:nvSpPr>
          <p:cNvPr id="4" name="TextBox 3"/>
          <p:cNvSpPr txBox="1"/>
          <p:nvPr/>
        </p:nvSpPr>
        <p:spPr>
          <a:xfrm>
            <a:off x="914400" y="6238518"/>
            <a:ext cx="3048000" cy="369332"/>
          </a:xfrm>
          <a:prstGeom prst="rect">
            <a:avLst/>
          </a:prstGeom>
          <a:noFill/>
        </p:spPr>
        <p:txBody>
          <a:bodyPr wrap="square" rtlCol="0">
            <a:spAutoFit/>
          </a:bodyPr>
          <a:lstStyle/>
          <a:p>
            <a:r>
              <a:rPr lang="en-US" dirty="0" smtClean="0"/>
              <a:t>(</a:t>
            </a:r>
            <a:r>
              <a:rPr lang="en-US" dirty="0" err="1" smtClean="0"/>
              <a:t>Tomey</a:t>
            </a:r>
            <a:r>
              <a:rPr lang="en-US" dirty="0" smtClean="0"/>
              <a:t> &amp; </a:t>
            </a:r>
            <a:r>
              <a:rPr lang="en-US" dirty="0" err="1" smtClean="0"/>
              <a:t>Alligood</a:t>
            </a:r>
            <a:r>
              <a:rPr lang="en-US" dirty="0" smtClean="0"/>
              <a:t>, 2006)</a:t>
            </a:r>
            <a:endParaRPr lang="en-US" dirty="0"/>
          </a:p>
        </p:txBody>
      </p:sp>
    </p:spTree>
    <p:extLst>
      <p:ext uri="{BB962C8B-B14F-4D97-AF65-F5344CB8AC3E}">
        <p14:creationId xmlns:p14="http://schemas.microsoft.com/office/powerpoint/2010/main" val="333387800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rgbClr val="92D050"/>
            </a:solidFill>
          </a:ln>
        </p:spPr>
        <p:txBody>
          <a:bodyPr>
            <a:noAutofit/>
          </a:bodyPr>
          <a:lstStyle/>
          <a:p>
            <a:r>
              <a:rPr lang="en-US" sz="3600" b="1" dirty="0" smtClean="0">
                <a:solidFill>
                  <a:srgbClr val="92D050"/>
                </a:solidFill>
                <a:latin typeface="Bookman Old Style" pitchFamily="18" charset="0"/>
              </a:rPr>
              <a:t>How she came to develop the theory?</a:t>
            </a:r>
            <a:endParaRPr lang="en-US" sz="3600" b="1" dirty="0">
              <a:solidFill>
                <a:srgbClr val="92D050"/>
              </a:solidFill>
              <a:latin typeface="Bookman Old Style" pitchFamily="18" charset="0"/>
            </a:endParaRPr>
          </a:p>
        </p:txBody>
      </p:sp>
      <p:sp>
        <p:nvSpPr>
          <p:cNvPr id="3" name="Content Placeholder 2"/>
          <p:cNvSpPr>
            <a:spLocks noGrp="1"/>
          </p:cNvSpPr>
          <p:nvPr>
            <p:ph sz="quarter" idx="1"/>
          </p:nvPr>
        </p:nvSpPr>
        <p:spPr>
          <a:xfrm>
            <a:off x="457200" y="1447800"/>
            <a:ext cx="7467600" cy="4645152"/>
          </a:xfrm>
        </p:spPr>
        <p:txBody>
          <a:bodyPr>
            <a:normAutofit/>
          </a:bodyPr>
          <a:lstStyle/>
          <a:p>
            <a:endParaRPr lang="en-US" dirty="0" smtClean="0"/>
          </a:p>
          <a:p>
            <a:pPr>
              <a:buFont typeface="Wingdings" pitchFamily="2" charset="2"/>
              <a:buChar char="v"/>
            </a:pPr>
            <a:r>
              <a:rPr lang="en-US" dirty="0">
                <a:latin typeface="Bookman Old Style" pitchFamily="18" charset="0"/>
              </a:rPr>
              <a:t>Pender noticed </a:t>
            </a:r>
            <a:r>
              <a:rPr lang="en-US" dirty="0" smtClean="0">
                <a:latin typeface="Bookman Old Style" pitchFamily="18" charset="0"/>
              </a:rPr>
              <a:t>intervention </a:t>
            </a:r>
            <a:r>
              <a:rPr lang="en-US" dirty="0">
                <a:latin typeface="Bookman Old Style" pitchFamily="18" charset="0"/>
              </a:rPr>
              <a:t>to incur a healthy lifestyle only occurred after patients developed acute or chronic health problems </a:t>
            </a:r>
            <a:r>
              <a:rPr lang="en-US" dirty="0" smtClean="0">
                <a:latin typeface="Bookman Old Style" pitchFamily="18" charset="0"/>
              </a:rPr>
              <a:t>????? </a:t>
            </a:r>
            <a:r>
              <a:rPr lang="en-US" u="sng" dirty="0" smtClean="0">
                <a:latin typeface="Bookman Old Style" pitchFamily="18" charset="0"/>
              </a:rPr>
              <a:t>Possibly reword</a:t>
            </a:r>
            <a:endParaRPr lang="en-US" u="sng" dirty="0">
              <a:latin typeface="Bookman Old Style" pitchFamily="18" charset="0"/>
            </a:endParaRPr>
          </a:p>
          <a:p>
            <a:pPr>
              <a:buFont typeface="Wingdings" pitchFamily="2" charset="2"/>
              <a:buChar char="v"/>
            </a:pPr>
            <a:r>
              <a:rPr lang="en-US" dirty="0">
                <a:latin typeface="Bookman Old Style" pitchFamily="18" charset="0"/>
              </a:rPr>
              <a:t>Believed in prevention of disease &amp; creating habits to live a healthy lifestyle. </a:t>
            </a:r>
          </a:p>
          <a:p>
            <a:pPr>
              <a:buFont typeface="Wingdings" pitchFamily="2" charset="2"/>
              <a:buChar char="v"/>
            </a:pPr>
            <a:r>
              <a:rPr lang="en-US" dirty="0">
                <a:latin typeface="Bookman Old Style" pitchFamily="18" charset="0"/>
              </a:rPr>
              <a:t>Reduce health care cost with a healthy lifestyle. </a:t>
            </a:r>
          </a:p>
          <a:p>
            <a:pPr>
              <a:buFont typeface="Wingdings" pitchFamily="2" charset="2"/>
              <a:buChar char="v"/>
            </a:pPr>
            <a:r>
              <a:rPr lang="en-US" dirty="0">
                <a:latin typeface="Bookman Old Style" pitchFamily="18" charset="0"/>
              </a:rPr>
              <a:t>Her main focus was on promoting positive motivation for the patient.</a:t>
            </a:r>
          </a:p>
        </p:txBody>
      </p:sp>
      <p:sp>
        <p:nvSpPr>
          <p:cNvPr id="4" name="TextBox 3"/>
          <p:cNvSpPr txBox="1"/>
          <p:nvPr/>
        </p:nvSpPr>
        <p:spPr>
          <a:xfrm>
            <a:off x="1066800" y="6107668"/>
            <a:ext cx="3048000" cy="369332"/>
          </a:xfrm>
          <a:prstGeom prst="rect">
            <a:avLst/>
          </a:prstGeom>
          <a:noFill/>
        </p:spPr>
        <p:txBody>
          <a:bodyPr wrap="square" rtlCol="0">
            <a:spAutoFit/>
          </a:bodyPr>
          <a:lstStyle/>
          <a:p>
            <a:r>
              <a:rPr lang="en-US" dirty="0" smtClean="0"/>
              <a:t>(Nursing Theory, 2011)</a:t>
            </a:r>
            <a:endParaRPr lang="en-US" dirty="0"/>
          </a:p>
        </p:txBody>
      </p:sp>
    </p:spTree>
    <p:extLst>
      <p:ext uri="{BB962C8B-B14F-4D97-AF65-F5344CB8AC3E}">
        <p14:creationId xmlns:p14="http://schemas.microsoft.com/office/powerpoint/2010/main" val="71821518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rgbClr val="92D050"/>
            </a:solidFill>
          </a:ln>
        </p:spPr>
        <p:txBody>
          <a:bodyPr>
            <a:noAutofit/>
          </a:bodyPr>
          <a:lstStyle/>
          <a:p>
            <a:r>
              <a:rPr lang="en-US" sz="3600" b="1" dirty="0" err="1" smtClean="0">
                <a:solidFill>
                  <a:srgbClr val="92D050"/>
                </a:solidFill>
                <a:latin typeface="Bookman Old Style" pitchFamily="18" charset="0"/>
              </a:rPr>
              <a:t>Metaparadign</a:t>
            </a:r>
            <a:r>
              <a:rPr lang="en-US" sz="3600" b="1" dirty="0" smtClean="0">
                <a:solidFill>
                  <a:srgbClr val="92D050"/>
                </a:solidFill>
                <a:latin typeface="Bookman Old Style" pitchFamily="18" charset="0"/>
              </a:rPr>
              <a:t> concepts as defined in Pender’s Theory</a:t>
            </a:r>
            <a:endParaRPr lang="en-US" sz="3600" b="1" dirty="0">
              <a:solidFill>
                <a:srgbClr val="92D050"/>
              </a:solidFill>
              <a:latin typeface="Bookman Old Style" pitchFamily="18" charset="0"/>
            </a:endParaRPr>
          </a:p>
        </p:txBody>
      </p:sp>
      <p:sp>
        <p:nvSpPr>
          <p:cNvPr id="3" name="Content Placeholder 2"/>
          <p:cNvSpPr>
            <a:spLocks noGrp="1"/>
          </p:cNvSpPr>
          <p:nvPr>
            <p:ph sz="quarter" idx="1"/>
          </p:nvPr>
        </p:nvSpPr>
        <p:spPr>
          <a:xfrm>
            <a:off x="457200" y="1600200"/>
            <a:ext cx="7467600" cy="4343400"/>
          </a:xfrm>
        </p:spPr>
        <p:txBody>
          <a:bodyPr>
            <a:noAutofit/>
          </a:bodyPr>
          <a:lstStyle/>
          <a:p>
            <a:pPr>
              <a:buFont typeface="Wingdings" pitchFamily="2" charset="2"/>
              <a:buChar char="v"/>
            </a:pPr>
            <a:r>
              <a:rPr lang="en-US" i="1" dirty="0" smtClean="0">
                <a:latin typeface="Bookman Old Style" pitchFamily="18" charset="0"/>
              </a:rPr>
              <a:t>Person - </a:t>
            </a:r>
            <a:r>
              <a:rPr lang="en-US" dirty="0" smtClean="0">
                <a:latin typeface="Bookman Old Style" pitchFamily="18" charset="0"/>
              </a:rPr>
              <a:t> </a:t>
            </a:r>
            <a:r>
              <a:rPr lang="en-US" dirty="0" smtClean="0">
                <a:latin typeface="Bookman Old Style" pitchFamily="18" charset="0"/>
              </a:rPr>
              <a:t>The individual, who is the primary focus of the model</a:t>
            </a:r>
          </a:p>
          <a:p>
            <a:pPr>
              <a:buFont typeface="Wingdings" pitchFamily="2" charset="2"/>
              <a:buChar char="v"/>
            </a:pPr>
            <a:r>
              <a:rPr lang="en-US" i="1" dirty="0" smtClean="0">
                <a:latin typeface="Bookman Old Style" pitchFamily="18" charset="0"/>
              </a:rPr>
              <a:t>Environment -</a:t>
            </a:r>
            <a:r>
              <a:rPr lang="en-US" dirty="0" smtClean="0">
                <a:latin typeface="Bookman Old Style" pitchFamily="18" charset="0"/>
              </a:rPr>
              <a:t> </a:t>
            </a:r>
            <a:r>
              <a:rPr lang="en-US" dirty="0" smtClean="0">
                <a:latin typeface="Bookman Old Style" pitchFamily="18" charset="0"/>
              </a:rPr>
              <a:t>The physical, interpersonal, and economic circumstances in which persons live</a:t>
            </a:r>
          </a:p>
          <a:p>
            <a:pPr>
              <a:buFont typeface="Wingdings" pitchFamily="2" charset="2"/>
              <a:buChar char="v"/>
            </a:pPr>
            <a:r>
              <a:rPr lang="en-US" i="1" dirty="0" smtClean="0">
                <a:latin typeface="Bookman Old Style" pitchFamily="18" charset="0"/>
              </a:rPr>
              <a:t>Health -</a:t>
            </a:r>
            <a:r>
              <a:rPr lang="en-US" dirty="0" smtClean="0">
                <a:latin typeface="Bookman Old Style" pitchFamily="18" charset="0"/>
              </a:rPr>
              <a:t>  </a:t>
            </a:r>
            <a:r>
              <a:rPr lang="en-US" dirty="0" smtClean="0">
                <a:latin typeface="Bookman Old Style" pitchFamily="18" charset="0"/>
              </a:rPr>
              <a:t>A positive high-level state</a:t>
            </a:r>
          </a:p>
          <a:p>
            <a:pPr>
              <a:buFont typeface="Wingdings" pitchFamily="2" charset="2"/>
              <a:buChar char="v"/>
            </a:pPr>
            <a:r>
              <a:rPr lang="en-US" i="1" dirty="0" smtClean="0">
                <a:latin typeface="Bookman Old Style" pitchFamily="18" charset="0"/>
              </a:rPr>
              <a:t>Nursing -</a:t>
            </a:r>
            <a:r>
              <a:rPr lang="en-US" b="1" dirty="0" smtClean="0">
                <a:latin typeface="Bookman Old Style" pitchFamily="18" charset="0"/>
              </a:rPr>
              <a:t> </a:t>
            </a:r>
            <a:r>
              <a:rPr lang="en-US" dirty="0" smtClean="0">
                <a:latin typeface="Bookman Old Style" pitchFamily="18" charset="0"/>
              </a:rPr>
              <a:t> </a:t>
            </a:r>
            <a:r>
              <a:rPr lang="en-US" dirty="0" smtClean="0">
                <a:latin typeface="Bookman Old Style" pitchFamily="18" charset="0"/>
              </a:rPr>
              <a:t>The role of the nurse includes raising consciousness related to health-promoting behaviors, promoting self-efficacy, enhancing the benefits of change, controlling the environment to support behavior change, and managing barriers to change</a:t>
            </a:r>
            <a:endParaRPr lang="en-US" dirty="0">
              <a:latin typeface="Bookman Old Style" pitchFamily="18" charset="0"/>
            </a:endParaRPr>
          </a:p>
        </p:txBody>
      </p:sp>
      <p:sp>
        <p:nvSpPr>
          <p:cNvPr id="4" name="TextBox 3"/>
          <p:cNvSpPr txBox="1"/>
          <p:nvPr/>
        </p:nvSpPr>
        <p:spPr>
          <a:xfrm>
            <a:off x="990600" y="6132560"/>
            <a:ext cx="2209800" cy="369332"/>
          </a:xfrm>
          <a:prstGeom prst="rect">
            <a:avLst/>
          </a:prstGeom>
          <a:noFill/>
        </p:spPr>
        <p:txBody>
          <a:bodyPr wrap="square" rtlCol="0">
            <a:spAutoFit/>
          </a:bodyPr>
          <a:lstStyle/>
          <a:p>
            <a:r>
              <a:rPr lang="en-US" dirty="0" smtClean="0"/>
              <a:t>(Masters, 2012)</a:t>
            </a:r>
            <a:endParaRPr lang="en-US" dirty="0"/>
          </a:p>
        </p:txBody>
      </p:sp>
    </p:spTree>
    <p:extLst>
      <p:ext uri="{BB962C8B-B14F-4D97-AF65-F5344CB8AC3E}">
        <p14:creationId xmlns:p14="http://schemas.microsoft.com/office/powerpoint/2010/main" val="79149708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467600" cy="1143000"/>
          </a:xfrm>
          <a:noFill/>
          <a:ln>
            <a:solidFill>
              <a:srgbClr val="92D050"/>
            </a:solidFill>
          </a:ln>
        </p:spPr>
        <p:txBody>
          <a:bodyPr>
            <a:noAutofit/>
          </a:bodyPr>
          <a:lstStyle/>
          <a:p>
            <a:r>
              <a:rPr lang="en-US" sz="3600" b="1" dirty="0" smtClean="0">
                <a:solidFill>
                  <a:srgbClr val="92D050"/>
                </a:solidFill>
                <a:latin typeface="Bookman Old Style" pitchFamily="18" charset="0"/>
              </a:rPr>
              <a:t>The Health Promotion Model Major Categories</a:t>
            </a:r>
            <a:endParaRPr lang="en-US" sz="3600" b="1" dirty="0">
              <a:solidFill>
                <a:srgbClr val="92D050"/>
              </a:solidFill>
              <a:latin typeface="Bookman Old Style" pitchFamily="18" charset="0"/>
            </a:endParaRPr>
          </a:p>
        </p:txBody>
      </p:sp>
      <p:sp>
        <p:nvSpPr>
          <p:cNvPr id="3" name="Content Placeholder 2"/>
          <p:cNvSpPr>
            <a:spLocks noGrp="1"/>
          </p:cNvSpPr>
          <p:nvPr>
            <p:ph type="subTitle" idx="4294967295"/>
          </p:nvPr>
        </p:nvSpPr>
        <p:spPr>
          <a:xfrm>
            <a:off x="609600" y="1828800"/>
            <a:ext cx="7315200" cy="4318000"/>
          </a:xfrm>
        </p:spPr>
        <p:txBody>
          <a:bodyPr>
            <a:normAutofit lnSpcReduction="10000"/>
          </a:bodyPr>
          <a:lstStyle/>
          <a:p>
            <a:pPr>
              <a:buFont typeface="Wingdings" pitchFamily="2" charset="2"/>
              <a:buChar char="v"/>
            </a:pPr>
            <a:r>
              <a:rPr lang="en-US" sz="3200" dirty="0" smtClean="0">
                <a:latin typeface="Bookman Old Style" pitchFamily="18" charset="0"/>
              </a:rPr>
              <a:t>Individual Characteristics and Experiences</a:t>
            </a:r>
          </a:p>
          <a:p>
            <a:pPr>
              <a:buFont typeface="Wingdings" pitchFamily="2" charset="2"/>
              <a:buChar char="v"/>
            </a:pPr>
            <a:r>
              <a:rPr lang="en-US" sz="3200" dirty="0" smtClean="0">
                <a:latin typeface="Bookman Old Style" pitchFamily="18" charset="0"/>
              </a:rPr>
              <a:t>Behavior-Specific Cognitions and Affect</a:t>
            </a:r>
          </a:p>
          <a:p>
            <a:pPr>
              <a:buFont typeface="Wingdings" pitchFamily="2" charset="2"/>
              <a:buChar char="v"/>
            </a:pPr>
            <a:r>
              <a:rPr lang="en-US" sz="3200" dirty="0" smtClean="0">
                <a:latin typeface="Bookman Old Style" pitchFamily="18" charset="0"/>
              </a:rPr>
              <a:t>Behavioral Outcome</a:t>
            </a:r>
          </a:p>
          <a:p>
            <a:pPr>
              <a:buFont typeface="Wingdings" pitchFamily="2" charset="2"/>
              <a:buChar char="v"/>
            </a:pPr>
            <a:endParaRPr lang="en-US" sz="2800" dirty="0">
              <a:latin typeface="Bookman Old Style" pitchFamily="18" charset="0"/>
            </a:endParaRPr>
          </a:p>
          <a:p>
            <a:pPr>
              <a:buFont typeface="Wingdings" pitchFamily="2" charset="2"/>
              <a:buChar char="v"/>
            </a:pPr>
            <a:endParaRPr lang="en-US" sz="2800" dirty="0" smtClean="0">
              <a:latin typeface="Bookman Old Style" pitchFamily="18" charset="0"/>
            </a:endParaRPr>
          </a:p>
          <a:p>
            <a:pPr>
              <a:buFont typeface="Wingdings" pitchFamily="2" charset="2"/>
              <a:buChar char="v"/>
            </a:pPr>
            <a:endParaRPr lang="en-US" sz="2800" dirty="0">
              <a:latin typeface="Bookman Old Style" pitchFamily="18" charset="0"/>
            </a:endParaRPr>
          </a:p>
          <a:p>
            <a:pPr>
              <a:buFont typeface="Wingdings" pitchFamily="2" charset="2"/>
              <a:buChar char="v"/>
            </a:pPr>
            <a:r>
              <a:rPr lang="en-US" sz="2800" dirty="0" smtClean="0">
                <a:latin typeface="Bookman Old Style" pitchFamily="18" charset="0"/>
              </a:rPr>
              <a:t>(</a:t>
            </a:r>
            <a:r>
              <a:rPr lang="en-US" sz="2000" dirty="0" smtClean="0">
                <a:latin typeface="Bookman Old Style" pitchFamily="18" charset="0"/>
              </a:rPr>
              <a:t>Masters, 2012</a:t>
            </a:r>
            <a:r>
              <a:rPr lang="en-US" sz="2800" dirty="0" smtClean="0">
                <a:latin typeface="Bookman Old Style" pitchFamily="18" charset="0"/>
              </a:rPr>
              <a:t>)</a:t>
            </a:r>
            <a:endParaRPr lang="en-US" sz="2800" dirty="0" smtClean="0">
              <a:latin typeface="Bookman Old Style" pitchFamily="18" charset="0"/>
            </a:endParaRPr>
          </a:p>
          <a:p>
            <a:pPr>
              <a:buFont typeface="Wingdings" pitchFamily="2" charset="2"/>
              <a:buChar char="v"/>
            </a:pPr>
            <a:endParaRPr lang="en-US" sz="2800" dirty="0" smtClean="0">
              <a:latin typeface="Bookman Old Style" pitchFamily="18" charset="0"/>
            </a:endParaRPr>
          </a:p>
          <a:p>
            <a:pPr>
              <a:buFont typeface="Wingdings" pitchFamily="2" charset="2"/>
              <a:buChar char="v"/>
            </a:pPr>
            <a:endParaRPr lang="en-US" dirty="0">
              <a:latin typeface="Bookman Old Style" pitchFamily="18" charset="0"/>
            </a:endParaRPr>
          </a:p>
          <a:p>
            <a:pPr>
              <a:buFont typeface="Wingdings" pitchFamily="2" charset="2"/>
              <a:buChar char="v"/>
            </a:pPr>
            <a:endParaRPr lang="en-US" dirty="0" smtClean="0">
              <a:latin typeface="Bookman Old Style" pitchFamily="18" charset="0"/>
            </a:endParaRPr>
          </a:p>
        </p:txBody>
      </p:sp>
    </p:spTree>
    <p:extLst>
      <p:ext uri="{BB962C8B-B14F-4D97-AF65-F5344CB8AC3E}">
        <p14:creationId xmlns:p14="http://schemas.microsoft.com/office/powerpoint/2010/main" val="168303581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70188" y="1803306"/>
            <a:ext cx="1638300" cy="12125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bg1"/>
                </a:solidFill>
                <a:latin typeface="Bookman Old Style" pitchFamily="18" charset="0"/>
              </a:rPr>
              <a:t>Prior</a:t>
            </a:r>
          </a:p>
          <a:p>
            <a:pPr algn="ctr"/>
            <a:r>
              <a:rPr lang="en-US" sz="1400" dirty="0" smtClean="0">
                <a:solidFill>
                  <a:schemeClr val="bg1"/>
                </a:solidFill>
                <a:latin typeface="Bookman Old Style" pitchFamily="18" charset="0"/>
              </a:rPr>
              <a:t>Related</a:t>
            </a:r>
          </a:p>
          <a:p>
            <a:pPr algn="ctr"/>
            <a:r>
              <a:rPr lang="en-US" sz="1400" dirty="0" smtClean="0">
                <a:solidFill>
                  <a:schemeClr val="bg1"/>
                </a:solidFill>
                <a:latin typeface="Bookman Old Style" pitchFamily="18" charset="0"/>
              </a:rPr>
              <a:t>Behavior</a:t>
            </a:r>
            <a:endParaRPr lang="en-US" sz="1400" dirty="0">
              <a:solidFill>
                <a:schemeClr val="bg1"/>
              </a:solidFill>
              <a:latin typeface="Bookman Old Style" pitchFamily="18" charset="0"/>
            </a:endParaRPr>
          </a:p>
        </p:txBody>
      </p:sp>
      <p:sp>
        <p:nvSpPr>
          <p:cNvPr id="9" name="Rectangle 8"/>
          <p:cNvSpPr/>
          <p:nvPr/>
        </p:nvSpPr>
        <p:spPr>
          <a:xfrm>
            <a:off x="370188" y="3525797"/>
            <a:ext cx="1752600" cy="1295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latin typeface="Bookman Old Style" pitchFamily="18" charset="0"/>
              </a:rPr>
              <a:t>Persona</a:t>
            </a:r>
            <a:r>
              <a:rPr lang="en-US" sz="1600" dirty="0">
                <a:latin typeface="Bookman Old Style" pitchFamily="18" charset="0"/>
              </a:rPr>
              <a:t>l</a:t>
            </a:r>
            <a:endParaRPr lang="en-US" sz="1600" dirty="0" smtClean="0">
              <a:latin typeface="Bookman Old Style" pitchFamily="18" charset="0"/>
            </a:endParaRPr>
          </a:p>
          <a:p>
            <a:pPr algn="ctr"/>
            <a:r>
              <a:rPr lang="en-US" sz="1600" dirty="0" smtClean="0">
                <a:latin typeface="Bookman Old Style" pitchFamily="18" charset="0"/>
              </a:rPr>
              <a:t>Factors</a:t>
            </a:r>
          </a:p>
          <a:p>
            <a:pPr algn="ctr"/>
            <a:r>
              <a:rPr lang="en-US" sz="1200" dirty="0" smtClean="0">
                <a:latin typeface="Bookman Old Style" pitchFamily="18" charset="0"/>
              </a:rPr>
              <a:t>Biological</a:t>
            </a:r>
          </a:p>
          <a:p>
            <a:pPr algn="ctr"/>
            <a:r>
              <a:rPr lang="en-US" sz="1200" dirty="0" smtClean="0">
                <a:latin typeface="Bookman Old Style" pitchFamily="18" charset="0"/>
              </a:rPr>
              <a:t>Psychological</a:t>
            </a:r>
          </a:p>
          <a:p>
            <a:pPr algn="ctr"/>
            <a:r>
              <a:rPr lang="en-US" sz="1200" dirty="0" smtClean="0">
                <a:latin typeface="Bookman Old Style" pitchFamily="18" charset="0"/>
              </a:rPr>
              <a:t>Socio-cultural</a:t>
            </a:r>
          </a:p>
          <a:p>
            <a:pPr algn="ctr"/>
            <a:endParaRPr lang="en-US" dirty="0"/>
          </a:p>
        </p:txBody>
      </p:sp>
      <p:sp>
        <p:nvSpPr>
          <p:cNvPr id="10" name="Rectangle 9"/>
          <p:cNvSpPr/>
          <p:nvPr/>
        </p:nvSpPr>
        <p:spPr>
          <a:xfrm>
            <a:off x="3052889" y="873249"/>
            <a:ext cx="1763667" cy="6704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atin typeface="Bookman Old Style" pitchFamily="18" charset="0"/>
              </a:rPr>
              <a:t>Perceived</a:t>
            </a:r>
          </a:p>
          <a:p>
            <a:pPr algn="ctr"/>
            <a:r>
              <a:rPr lang="en-US" sz="1400" dirty="0" smtClean="0">
                <a:latin typeface="Bookman Old Style" pitchFamily="18" charset="0"/>
              </a:rPr>
              <a:t>Benefits</a:t>
            </a:r>
          </a:p>
          <a:p>
            <a:pPr algn="ctr"/>
            <a:r>
              <a:rPr lang="en-US" sz="1400" dirty="0" smtClean="0">
                <a:latin typeface="Bookman Old Style" pitchFamily="18" charset="0"/>
              </a:rPr>
              <a:t>Of Action</a:t>
            </a:r>
            <a:endParaRPr lang="en-US" sz="1400" dirty="0">
              <a:latin typeface="Bookman Old Style" pitchFamily="18" charset="0"/>
            </a:endParaRPr>
          </a:p>
        </p:txBody>
      </p:sp>
      <p:sp>
        <p:nvSpPr>
          <p:cNvPr id="11" name="Rectangle 10"/>
          <p:cNvSpPr/>
          <p:nvPr/>
        </p:nvSpPr>
        <p:spPr>
          <a:xfrm>
            <a:off x="3033584" y="1723762"/>
            <a:ext cx="1763667"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atin typeface="Bookman Old Style" pitchFamily="18" charset="0"/>
              </a:rPr>
              <a:t>Perceived </a:t>
            </a:r>
          </a:p>
          <a:p>
            <a:pPr algn="ctr"/>
            <a:r>
              <a:rPr lang="en-US" sz="1400" dirty="0" smtClean="0">
                <a:latin typeface="Bookman Old Style" pitchFamily="18" charset="0"/>
              </a:rPr>
              <a:t>Barriers To Action</a:t>
            </a:r>
            <a:endParaRPr lang="en-US" sz="1400" dirty="0">
              <a:latin typeface="Bookman Old Style" pitchFamily="18" charset="0"/>
            </a:endParaRPr>
          </a:p>
        </p:txBody>
      </p:sp>
      <p:sp>
        <p:nvSpPr>
          <p:cNvPr id="12" name="Rectangle 11"/>
          <p:cNvSpPr/>
          <p:nvPr/>
        </p:nvSpPr>
        <p:spPr>
          <a:xfrm>
            <a:off x="3033584" y="2565062"/>
            <a:ext cx="1759033" cy="6909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atin typeface="Bookman Old Style" pitchFamily="18" charset="0"/>
              </a:rPr>
              <a:t>Perceived </a:t>
            </a:r>
          </a:p>
          <a:p>
            <a:pPr algn="ctr"/>
            <a:r>
              <a:rPr lang="en-US" sz="1400" dirty="0" smtClean="0">
                <a:latin typeface="Bookman Old Style" pitchFamily="18" charset="0"/>
              </a:rPr>
              <a:t>Self-Efficacy</a:t>
            </a:r>
            <a:endParaRPr lang="en-US" sz="1400" dirty="0">
              <a:latin typeface="Bookman Old Style" pitchFamily="18" charset="0"/>
            </a:endParaRPr>
          </a:p>
        </p:txBody>
      </p:sp>
      <p:sp>
        <p:nvSpPr>
          <p:cNvPr id="13" name="Rectangle 12"/>
          <p:cNvSpPr/>
          <p:nvPr/>
        </p:nvSpPr>
        <p:spPr>
          <a:xfrm>
            <a:off x="3048000" y="3398114"/>
            <a:ext cx="1763667" cy="7722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atin typeface="Bookman Old Style" pitchFamily="18" charset="0"/>
              </a:rPr>
              <a:t>Activity</a:t>
            </a:r>
          </a:p>
          <a:p>
            <a:pPr algn="ctr"/>
            <a:r>
              <a:rPr lang="en-US" sz="1400" dirty="0" smtClean="0">
                <a:latin typeface="Bookman Old Style" pitchFamily="18" charset="0"/>
              </a:rPr>
              <a:t>Related</a:t>
            </a:r>
          </a:p>
          <a:p>
            <a:pPr algn="ctr"/>
            <a:r>
              <a:rPr lang="en-US" sz="1400" dirty="0" smtClean="0">
                <a:latin typeface="Bookman Old Style" pitchFamily="18" charset="0"/>
              </a:rPr>
              <a:t>Affect</a:t>
            </a:r>
            <a:endParaRPr lang="en-US" sz="1400" dirty="0">
              <a:latin typeface="Bookman Old Style" pitchFamily="18" charset="0"/>
            </a:endParaRPr>
          </a:p>
        </p:txBody>
      </p:sp>
      <p:sp>
        <p:nvSpPr>
          <p:cNvPr id="16" name="TextBox 15"/>
          <p:cNvSpPr txBox="1"/>
          <p:nvPr/>
        </p:nvSpPr>
        <p:spPr>
          <a:xfrm>
            <a:off x="370188" y="38916"/>
            <a:ext cx="1649112" cy="1169551"/>
          </a:xfrm>
          <a:prstGeom prst="rect">
            <a:avLst/>
          </a:prstGeom>
          <a:noFill/>
        </p:spPr>
        <p:txBody>
          <a:bodyPr wrap="square" rtlCol="0">
            <a:spAutoFit/>
          </a:bodyPr>
          <a:lstStyle/>
          <a:p>
            <a:pPr algn="ctr"/>
            <a:r>
              <a:rPr lang="en-US" sz="1400" b="1" dirty="0" smtClean="0">
                <a:solidFill>
                  <a:srgbClr val="92D050"/>
                </a:solidFill>
                <a:latin typeface="Bookman Old Style" pitchFamily="18" charset="0"/>
              </a:rPr>
              <a:t>Individual</a:t>
            </a:r>
          </a:p>
          <a:p>
            <a:pPr algn="ctr"/>
            <a:r>
              <a:rPr lang="en-US" sz="1400" b="1" dirty="0" smtClean="0">
                <a:solidFill>
                  <a:srgbClr val="92D050"/>
                </a:solidFill>
                <a:latin typeface="Bookman Old Style" pitchFamily="18" charset="0"/>
              </a:rPr>
              <a:t>Characteristics and Experiences</a:t>
            </a:r>
          </a:p>
          <a:p>
            <a:endParaRPr lang="en-US" sz="1400" dirty="0">
              <a:latin typeface="Bookman Old Style" pitchFamily="18" charset="0"/>
            </a:endParaRPr>
          </a:p>
        </p:txBody>
      </p:sp>
      <p:sp>
        <p:nvSpPr>
          <p:cNvPr id="17" name="TextBox 16"/>
          <p:cNvSpPr txBox="1"/>
          <p:nvPr/>
        </p:nvSpPr>
        <p:spPr>
          <a:xfrm>
            <a:off x="2841922" y="38916"/>
            <a:ext cx="2133600" cy="900246"/>
          </a:xfrm>
          <a:prstGeom prst="rect">
            <a:avLst/>
          </a:prstGeom>
          <a:noFill/>
        </p:spPr>
        <p:txBody>
          <a:bodyPr wrap="square" rtlCol="0">
            <a:spAutoFit/>
          </a:bodyPr>
          <a:lstStyle/>
          <a:p>
            <a:pPr algn="ctr"/>
            <a:r>
              <a:rPr lang="en-US" sz="1400" b="1" dirty="0" smtClean="0">
                <a:solidFill>
                  <a:srgbClr val="92D050"/>
                </a:solidFill>
                <a:latin typeface="Bookman Old Style" pitchFamily="18" charset="0"/>
              </a:rPr>
              <a:t>Behavior Specific Cognitions and Effects</a:t>
            </a:r>
          </a:p>
          <a:p>
            <a:endParaRPr lang="en-US" sz="1050" dirty="0">
              <a:latin typeface="Bookman Old Style" pitchFamily="18" charset="0"/>
            </a:endParaRPr>
          </a:p>
        </p:txBody>
      </p:sp>
      <p:sp>
        <p:nvSpPr>
          <p:cNvPr id="18" name="Rectangle 17"/>
          <p:cNvSpPr/>
          <p:nvPr/>
        </p:nvSpPr>
        <p:spPr>
          <a:xfrm>
            <a:off x="6134094" y="1726971"/>
            <a:ext cx="2069757" cy="146556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atin typeface="Bookman Old Style" pitchFamily="18" charset="0"/>
              </a:rPr>
              <a:t>Immediate Competing Demands (low control)</a:t>
            </a:r>
          </a:p>
          <a:p>
            <a:pPr algn="ctr"/>
            <a:r>
              <a:rPr lang="en-US" sz="1400" dirty="0" smtClean="0">
                <a:latin typeface="Bookman Old Style" pitchFamily="18" charset="0"/>
              </a:rPr>
              <a:t>And Preferences</a:t>
            </a:r>
          </a:p>
          <a:p>
            <a:pPr algn="ctr"/>
            <a:r>
              <a:rPr lang="en-US" sz="1400" dirty="0" smtClean="0">
                <a:latin typeface="Bookman Old Style" pitchFamily="18" charset="0"/>
              </a:rPr>
              <a:t>(high control)</a:t>
            </a:r>
            <a:endParaRPr lang="en-US" sz="1400" dirty="0">
              <a:latin typeface="Bookman Old Style" pitchFamily="18" charset="0"/>
            </a:endParaRPr>
          </a:p>
        </p:txBody>
      </p:sp>
      <p:sp>
        <p:nvSpPr>
          <p:cNvPr id="19" name="Rectangle 18"/>
          <p:cNvSpPr/>
          <p:nvPr/>
        </p:nvSpPr>
        <p:spPr>
          <a:xfrm>
            <a:off x="5486400" y="4173497"/>
            <a:ext cx="1447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i="1" dirty="0" smtClean="0">
                <a:latin typeface="Bookman Old Style" pitchFamily="18" charset="0"/>
              </a:rPr>
              <a:t>Commitment </a:t>
            </a:r>
          </a:p>
          <a:p>
            <a:pPr algn="ctr"/>
            <a:r>
              <a:rPr lang="en-US" sz="1400" i="1" dirty="0" smtClean="0">
                <a:latin typeface="Bookman Old Style" pitchFamily="18" charset="0"/>
              </a:rPr>
              <a:t>To A</a:t>
            </a:r>
          </a:p>
          <a:p>
            <a:pPr algn="ctr"/>
            <a:r>
              <a:rPr lang="en-US" sz="1400" dirty="0" smtClean="0">
                <a:latin typeface="Bookman Old Style" pitchFamily="18" charset="0"/>
              </a:rPr>
              <a:t>Plan Of Action</a:t>
            </a:r>
            <a:endParaRPr lang="en-US" sz="1400" dirty="0">
              <a:latin typeface="Bookman Old Style" pitchFamily="18" charset="0"/>
            </a:endParaRPr>
          </a:p>
        </p:txBody>
      </p:sp>
      <p:sp>
        <p:nvSpPr>
          <p:cNvPr id="20" name="Rectangle 19"/>
          <p:cNvSpPr/>
          <p:nvPr/>
        </p:nvSpPr>
        <p:spPr>
          <a:xfrm>
            <a:off x="7231789" y="4170410"/>
            <a:ext cx="1447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atin typeface="Bookman Old Style" pitchFamily="18" charset="0"/>
              </a:rPr>
              <a:t>Health Promoting</a:t>
            </a:r>
          </a:p>
          <a:p>
            <a:pPr algn="ctr"/>
            <a:r>
              <a:rPr lang="en-US" sz="1400" dirty="0" smtClean="0">
                <a:latin typeface="Bookman Old Style" pitchFamily="18" charset="0"/>
              </a:rPr>
              <a:t>Behavior</a:t>
            </a:r>
            <a:endParaRPr lang="en-US" sz="1400" dirty="0">
              <a:latin typeface="Bookman Old Style" pitchFamily="18" charset="0"/>
            </a:endParaRPr>
          </a:p>
        </p:txBody>
      </p:sp>
      <p:sp>
        <p:nvSpPr>
          <p:cNvPr id="21" name="Rectangle 20"/>
          <p:cNvSpPr/>
          <p:nvPr/>
        </p:nvSpPr>
        <p:spPr>
          <a:xfrm>
            <a:off x="3028947" y="4327870"/>
            <a:ext cx="1763670" cy="102973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latin typeface="Bookman Old Style" pitchFamily="18" charset="0"/>
              </a:rPr>
              <a:t>Interpersonal Influences</a:t>
            </a:r>
          </a:p>
          <a:p>
            <a:pPr algn="ctr"/>
            <a:r>
              <a:rPr lang="en-US" sz="1200" dirty="0" smtClean="0">
                <a:latin typeface="Bookman Old Style" pitchFamily="18" charset="0"/>
              </a:rPr>
              <a:t>(Family, Peers, Providers); Norms</a:t>
            </a:r>
          </a:p>
          <a:p>
            <a:pPr algn="ctr"/>
            <a:r>
              <a:rPr lang="en-US" sz="1200" dirty="0" smtClean="0">
                <a:latin typeface="Bookman Old Style" pitchFamily="18" charset="0"/>
              </a:rPr>
              <a:t>Support, Models</a:t>
            </a:r>
            <a:endParaRPr lang="en-US" sz="1200" dirty="0">
              <a:latin typeface="Bookman Old Style" pitchFamily="18" charset="0"/>
            </a:endParaRPr>
          </a:p>
        </p:txBody>
      </p:sp>
      <p:sp>
        <p:nvSpPr>
          <p:cNvPr id="22" name="Rectangle 21"/>
          <p:cNvSpPr/>
          <p:nvPr/>
        </p:nvSpPr>
        <p:spPr>
          <a:xfrm>
            <a:off x="3026888" y="5508889"/>
            <a:ext cx="1763669" cy="112051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latin typeface="Bookman Old Style" pitchFamily="18" charset="0"/>
              </a:rPr>
              <a:t>Situational</a:t>
            </a:r>
          </a:p>
          <a:p>
            <a:pPr algn="ctr"/>
            <a:r>
              <a:rPr lang="en-US" sz="1200" dirty="0" smtClean="0">
                <a:latin typeface="Bookman Old Style" pitchFamily="18" charset="0"/>
              </a:rPr>
              <a:t>Influences </a:t>
            </a:r>
          </a:p>
          <a:p>
            <a:pPr algn="ctr"/>
            <a:r>
              <a:rPr lang="en-US" sz="1200" dirty="0" smtClean="0">
                <a:latin typeface="Bookman Old Style" pitchFamily="18" charset="0"/>
              </a:rPr>
              <a:t>Options</a:t>
            </a:r>
          </a:p>
          <a:p>
            <a:pPr algn="ctr"/>
            <a:r>
              <a:rPr lang="en-US" sz="1050" dirty="0" smtClean="0">
                <a:latin typeface="Bookman Old Style" pitchFamily="18" charset="0"/>
              </a:rPr>
              <a:t>Demand Characteristics Aesthetics</a:t>
            </a:r>
          </a:p>
          <a:p>
            <a:pPr algn="ctr"/>
            <a:endParaRPr lang="en-US" sz="1200" dirty="0">
              <a:latin typeface="Bookman Old Style" pitchFamily="18" charset="0"/>
            </a:endParaRPr>
          </a:p>
        </p:txBody>
      </p:sp>
      <p:sp>
        <p:nvSpPr>
          <p:cNvPr id="23" name="TextBox 22"/>
          <p:cNvSpPr txBox="1"/>
          <p:nvPr/>
        </p:nvSpPr>
        <p:spPr>
          <a:xfrm>
            <a:off x="6610864" y="92894"/>
            <a:ext cx="1219199" cy="523220"/>
          </a:xfrm>
          <a:prstGeom prst="rect">
            <a:avLst/>
          </a:prstGeom>
          <a:noFill/>
        </p:spPr>
        <p:txBody>
          <a:bodyPr wrap="square" rtlCol="0">
            <a:spAutoFit/>
          </a:bodyPr>
          <a:lstStyle/>
          <a:p>
            <a:pPr algn="ctr"/>
            <a:r>
              <a:rPr lang="en-US" sz="1400" b="1" dirty="0" smtClean="0">
                <a:solidFill>
                  <a:srgbClr val="92D050"/>
                </a:solidFill>
                <a:latin typeface="Bookman Old Style" pitchFamily="18" charset="0"/>
              </a:rPr>
              <a:t>Behavioral Outcome</a:t>
            </a:r>
            <a:endParaRPr lang="en-US" sz="1400" b="1" dirty="0">
              <a:solidFill>
                <a:srgbClr val="92D050"/>
              </a:solidFill>
              <a:latin typeface="Bookman Old Style" pitchFamily="18" charset="0"/>
            </a:endParaRPr>
          </a:p>
        </p:txBody>
      </p:sp>
      <p:cxnSp>
        <p:nvCxnSpPr>
          <p:cNvPr id="5" name="Straight Connector 4"/>
          <p:cNvCxnSpPr/>
          <p:nvPr/>
        </p:nvCxnSpPr>
        <p:spPr>
          <a:xfrm>
            <a:off x="2362200" y="1723762"/>
            <a:ext cx="0" cy="5032124"/>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10" idx="3"/>
          </p:cNvCxnSpPr>
          <p:nvPr/>
        </p:nvCxnSpPr>
        <p:spPr>
          <a:xfrm>
            <a:off x="4816556" y="1208467"/>
            <a:ext cx="28884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a:stCxn id="11" idx="3"/>
          </p:cNvCxnSpPr>
          <p:nvPr/>
        </p:nvCxnSpPr>
        <p:spPr>
          <a:xfrm>
            <a:off x="4797251" y="2066662"/>
            <a:ext cx="30814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a:stCxn id="12" idx="3"/>
          </p:cNvCxnSpPr>
          <p:nvPr/>
        </p:nvCxnSpPr>
        <p:spPr>
          <a:xfrm>
            <a:off x="4792617" y="2910536"/>
            <a:ext cx="31278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a:stCxn id="13" idx="3"/>
          </p:cNvCxnSpPr>
          <p:nvPr/>
        </p:nvCxnSpPr>
        <p:spPr>
          <a:xfrm>
            <a:off x="4811667" y="3784262"/>
            <a:ext cx="29373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a:stCxn id="21" idx="3"/>
          </p:cNvCxnSpPr>
          <p:nvPr/>
        </p:nvCxnSpPr>
        <p:spPr>
          <a:xfrm flipV="1">
            <a:off x="4792617" y="4842738"/>
            <a:ext cx="312783"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Straight Connector 31"/>
          <p:cNvCxnSpPr>
            <a:stCxn id="22" idx="3"/>
          </p:cNvCxnSpPr>
          <p:nvPr/>
        </p:nvCxnSpPr>
        <p:spPr>
          <a:xfrm flipV="1">
            <a:off x="4790557" y="6069144"/>
            <a:ext cx="314843"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105400" y="1208467"/>
            <a:ext cx="0" cy="2575795"/>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5105400" y="4842739"/>
            <a:ext cx="0" cy="1226405"/>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Straight Connector 41"/>
          <p:cNvCxnSpPr>
            <a:stCxn id="10" idx="1"/>
          </p:cNvCxnSpPr>
          <p:nvPr/>
        </p:nvCxnSpPr>
        <p:spPr>
          <a:xfrm flipH="1">
            <a:off x="2781300" y="1208467"/>
            <a:ext cx="27158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4" name="Straight Connector 43"/>
          <p:cNvCxnSpPr>
            <a:stCxn id="11" idx="1"/>
          </p:cNvCxnSpPr>
          <p:nvPr/>
        </p:nvCxnSpPr>
        <p:spPr>
          <a:xfrm flipH="1">
            <a:off x="2770744" y="2066662"/>
            <a:ext cx="26284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Connector 45"/>
          <p:cNvCxnSpPr>
            <a:stCxn id="12" idx="1"/>
          </p:cNvCxnSpPr>
          <p:nvPr/>
        </p:nvCxnSpPr>
        <p:spPr>
          <a:xfrm flipH="1">
            <a:off x="2770744" y="2910536"/>
            <a:ext cx="26284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a:stCxn id="13" idx="1"/>
          </p:cNvCxnSpPr>
          <p:nvPr/>
        </p:nvCxnSpPr>
        <p:spPr>
          <a:xfrm flipH="1">
            <a:off x="2781300" y="3784262"/>
            <a:ext cx="2667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p:cNvCxnSpPr>
            <a:stCxn id="21" idx="1"/>
          </p:cNvCxnSpPr>
          <p:nvPr/>
        </p:nvCxnSpPr>
        <p:spPr>
          <a:xfrm flipH="1">
            <a:off x="2770744" y="4842739"/>
            <a:ext cx="25820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a:stCxn id="22" idx="1"/>
          </p:cNvCxnSpPr>
          <p:nvPr/>
        </p:nvCxnSpPr>
        <p:spPr>
          <a:xfrm flipH="1" flipV="1">
            <a:off x="2770744" y="6069144"/>
            <a:ext cx="256144"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a:off x="2770744" y="1208467"/>
            <a:ext cx="0" cy="2575795"/>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2770744" y="4842739"/>
            <a:ext cx="0" cy="1226406"/>
          </a:xfrm>
          <a:prstGeom prst="line">
            <a:avLst/>
          </a:prstGeom>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p:nvPr/>
        </p:nvCxnSpPr>
        <p:spPr>
          <a:xfrm>
            <a:off x="2362200" y="1723762"/>
            <a:ext cx="408544"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2" name="Straight Arrow Connector 81"/>
          <p:cNvCxnSpPr/>
          <p:nvPr/>
        </p:nvCxnSpPr>
        <p:spPr>
          <a:xfrm flipV="1">
            <a:off x="2362200" y="5455941"/>
            <a:ext cx="408544" cy="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4" name="Straight Arrow Connector 83"/>
          <p:cNvCxnSpPr>
            <a:stCxn id="7" idx="3"/>
          </p:cNvCxnSpPr>
          <p:nvPr/>
        </p:nvCxnSpPr>
        <p:spPr>
          <a:xfrm>
            <a:off x="2008488" y="2409562"/>
            <a:ext cx="35371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6" name="Straight Arrow Connector 85"/>
          <p:cNvCxnSpPr>
            <a:stCxn id="9" idx="3"/>
          </p:cNvCxnSpPr>
          <p:nvPr/>
        </p:nvCxnSpPr>
        <p:spPr>
          <a:xfrm>
            <a:off x="2122788" y="4173497"/>
            <a:ext cx="23941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a:off x="2362200" y="6755886"/>
            <a:ext cx="5593489"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5105400" y="5508889"/>
            <a:ext cx="11049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p:nvCxnSpPr>
        <p:spPr>
          <a:xfrm>
            <a:off x="5105400" y="5867400"/>
            <a:ext cx="24384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4" name="Straight Arrow Connector 93"/>
          <p:cNvCxnSpPr/>
          <p:nvPr/>
        </p:nvCxnSpPr>
        <p:spPr>
          <a:xfrm flipV="1">
            <a:off x="6210300" y="5084810"/>
            <a:ext cx="0" cy="42099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7" name="Straight Arrow Connector 96"/>
          <p:cNvCxnSpPr/>
          <p:nvPr/>
        </p:nvCxnSpPr>
        <p:spPr>
          <a:xfrm flipV="1">
            <a:off x="7543800" y="5084810"/>
            <a:ext cx="0" cy="7825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9" name="Straight Arrow Connector 98"/>
          <p:cNvCxnSpPr>
            <a:endCxn id="20" idx="2"/>
          </p:cNvCxnSpPr>
          <p:nvPr/>
        </p:nvCxnSpPr>
        <p:spPr>
          <a:xfrm flipV="1">
            <a:off x="7955689" y="5084810"/>
            <a:ext cx="0" cy="16710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1" name="Straight Arrow Connector 100"/>
          <p:cNvCxnSpPr>
            <a:stCxn id="19" idx="3"/>
            <a:endCxn id="20" idx="1"/>
          </p:cNvCxnSpPr>
          <p:nvPr/>
        </p:nvCxnSpPr>
        <p:spPr>
          <a:xfrm flipV="1">
            <a:off x="6934200" y="4627610"/>
            <a:ext cx="297589" cy="30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3" name="Straight Connector 102"/>
          <p:cNvCxnSpPr/>
          <p:nvPr/>
        </p:nvCxnSpPr>
        <p:spPr>
          <a:xfrm>
            <a:off x="5105400" y="3398114"/>
            <a:ext cx="11049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5" name="Straight Arrow Connector 104"/>
          <p:cNvCxnSpPr>
            <a:endCxn id="19" idx="0"/>
          </p:cNvCxnSpPr>
          <p:nvPr/>
        </p:nvCxnSpPr>
        <p:spPr>
          <a:xfrm>
            <a:off x="6210300" y="3398114"/>
            <a:ext cx="0" cy="77538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7" name="Straight Arrow Connector 106"/>
          <p:cNvCxnSpPr/>
          <p:nvPr/>
        </p:nvCxnSpPr>
        <p:spPr>
          <a:xfrm>
            <a:off x="7543800" y="3192536"/>
            <a:ext cx="0" cy="98096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4" name="Straight Connector 113"/>
          <p:cNvCxnSpPr/>
          <p:nvPr/>
        </p:nvCxnSpPr>
        <p:spPr>
          <a:xfrm>
            <a:off x="5105400" y="1543685"/>
            <a:ext cx="343723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 name="Straight Arrow Connector 116"/>
          <p:cNvCxnSpPr/>
          <p:nvPr/>
        </p:nvCxnSpPr>
        <p:spPr>
          <a:xfrm>
            <a:off x="8542637" y="1543685"/>
            <a:ext cx="0" cy="262981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52400" y="6089839"/>
            <a:ext cx="2090094" cy="369332"/>
          </a:xfrm>
          <a:prstGeom prst="rect">
            <a:avLst/>
          </a:prstGeom>
          <a:noFill/>
        </p:spPr>
        <p:txBody>
          <a:bodyPr wrap="square" rtlCol="0">
            <a:spAutoFit/>
          </a:bodyPr>
          <a:lstStyle/>
          <a:p>
            <a:r>
              <a:rPr lang="en-US" dirty="0" smtClean="0"/>
              <a:t>(author, year)</a:t>
            </a:r>
            <a:endParaRPr lang="en-US" dirty="0"/>
          </a:p>
        </p:txBody>
      </p:sp>
    </p:spTree>
    <p:extLst>
      <p:ext uri="{BB962C8B-B14F-4D97-AF65-F5344CB8AC3E}">
        <p14:creationId xmlns:p14="http://schemas.microsoft.com/office/powerpoint/2010/main" val="150639640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rgbClr val="92D050"/>
            </a:solidFill>
          </a:ln>
        </p:spPr>
        <p:txBody>
          <a:bodyPr>
            <a:noAutofit/>
          </a:bodyPr>
          <a:lstStyle/>
          <a:p>
            <a:pPr algn="ctr"/>
            <a:r>
              <a:rPr lang="en-US" sz="3600" b="1" dirty="0" smtClean="0">
                <a:solidFill>
                  <a:srgbClr val="92D050"/>
                </a:solidFill>
                <a:latin typeface="Bookman Old Style" pitchFamily="18" charset="0"/>
              </a:rPr>
              <a:t>Individual characteristics and experiences</a:t>
            </a:r>
            <a:endParaRPr lang="en-US" sz="3600" b="1" dirty="0">
              <a:solidFill>
                <a:srgbClr val="92D050"/>
              </a:solidFill>
              <a:latin typeface="Bookman Old Style" pitchFamily="18" charset="0"/>
            </a:endParaRPr>
          </a:p>
        </p:txBody>
      </p:sp>
      <p:sp>
        <p:nvSpPr>
          <p:cNvPr id="3" name="Content Placeholder 2"/>
          <p:cNvSpPr>
            <a:spLocks noGrp="1"/>
          </p:cNvSpPr>
          <p:nvPr>
            <p:ph sz="quarter" idx="2"/>
          </p:nvPr>
        </p:nvSpPr>
        <p:spPr/>
        <p:txBody>
          <a:bodyPr>
            <a:normAutofit/>
          </a:bodyPr>
          <a:lstStyle/>
          <a:p>
            <a:pPr>
              <a:buFont typeface="Wingdings" pitchFamily="2" charset="2"/>
              <a:buChar char="v"/>
            </a:pPr>
            <a:r>
              <a:rPr lang="en-US" dirty="0" smtClean="0">
                <a:latin typeface="Bookman Old Style" pitchFamily="18" charset="0"/>
              </a:rPr>
              <a:t>The frequency of the same or similar behavior in the past is the best predictor of behavior</a:t>
            </a:r>
          </a:p>
          <a:p>
            <a:pPr>
              <a:buFont typeface="Wingdings" pitchFamily="2" charset="2"/>
              <a:buChar char="v"/>
            </a:pPr>
            <a:endParaRPr lang="en-US" dirty="0"/>
          </a:p>
          <a:p>
            <a:pPr>
              <a:buFont typeface="Wingdings" pitchFamily="2" charset="2"/>
              <a:buChar char="v"/>
            </a:pPr>
            <a:endParaRPr lang="en-US" dirty="0" smtClean="0"/>
          </a:p>
          <a:p>
            <a:pPr>
              <a:buFont typeface="Wingdings" pitchFamily="2" charset="2"/>
              <a:buChar char="v"/>
            </a:pPr>
            <a:endParaRPr lang="en-US" dirty="0"/>
          </a:p>
          <a:p>
            <a:pPr>
              <a:buFont typeface="Wingdings" pitchFamily="2" charset="2"/>
              <a:buChar char="v"/>
            </a:pPr>
            <a:r>
              <a:rPr lang="en-US" sz="2000" dirty="0" smtClean="0">
                <a:latin typeface="Bookman Old Style" pitchFamily="18" charset="0"/>
              </a:rPr>
              <a:t>(</a:t>
            </a:r>
            <a:r>
              <a:rPr lang="en-US" sz="2000" dirty="0" err="1" smtClean="0">
                <a:latin typeface="Bookman Old Style" pitchFamily="18" charset="0"/>
              </a:rPr>
              <a:t>Finkelman</a:t>
            </a:r>
            <a:r>
              <a:rPr lang="en-US" sz="2000" dirty="0" smtClean="0">
                <a:latin typeface="Bookman Old Style" pitchFamily="18" charset="0"/>
              </a:rPr>
              <a:t>, </a:t>
            </a:r>
            <a:r>
              <a:rPr lang="en-US" sz="2000" dirty="0" smtClean="0">
                <a:latin typeface="Bookman Old Style" pitchFamily="18" charset="0"/>
              </a:rPr>
              <a:t>2012)</a:t>
            </a:r>
          </a:p>
          <a:p>
            <a:pPr>
              <a:buFont typeface="Wingdings" pitchFamily="2" charset="2"/>
              <a:buChar char="v"/>
            </a:pPr>
            <a:endParaRPr lang="en-US" dirty="0"/>
          </a:p>
        </p:txBody>
      </p:sp>
      <p:sp>
        <p:nvSpPr>
          <p:cNvPr id="4" name="Content Placeholder 3"/>
          <p:cNvSpPr>
            <a:spLocks noGrp="1"/>
          </p:cNvSpPr>
          <p:nvPr>
            <p:ph sz="quarter" idx="4"/>
          </p:nvPr>
        </p:nvSpPr>
        <p:spPr/>
        <p:txBody>
          <a:bodyPr/>
          <a:lstStyle/>
          <a:p>
            <a:pPr>
              <a:buFont typeface="Wingdings" pitchFamily="2" charset="2"/>
              <a:buChar char="v"/>
            </a:pPr>
            <a:r>
              <a:rPr lang="en-US" dirty="0" smtClean="0">
                <a:latin typeface="Bookman Old Style" pitchFamily="18" charset="0"/>
              </a:rPr>
              <a:t>Biological</a:t>
            </a:r>
          </a:p>
          <a:p>
            <a:pPr>
              <a:buFont typeface="Wingdings" pitchFamily="2" charset="2"/>
              <a:buChar char="v"/>
            </a:pPr>
            <a:r>
              <a:rPr lang="en-US" dirty="0" smtClean="0">
                <a:latin typeface="Bookman Old Style" pitchFamily="18" charset="0"/>
              </a:rPr>
              <a:t>Psychological</a:t>
            </a:r>
          </a:p>
          <a:p>
            <a:pPr>
              <a:buFont typeface="Wingdings" pitchFamily="2" charset="2"/>
              <a:buChar char="v"/>
            </a:pPr>
            <a:r>
              <a:rPr lang="en-US" dirty="0" smtClean="0">
                <a:latin typeface="Bookman Old Style" pitchFamily="18" charset="0"/>
              </a:rPr>
              <a:t>Sociocultural</a:t>
            </a:r>
          </a:p>
          <a:p>
            <a:endParaRPr lang="en-US" dirty="0"/>
          </a:p>
          <a:p>
            <a:endParaRPr lang="en-US" dirty="0"/>
          </a:p>
        </p:txBody>
      </p:sp>
      <p:sp>
        <p:nvSpPr>
          <p:cNvPr id="5" name="Text Placeholder 4"/>
          <p:cNvSpPr>
            <a:spLocks noGrp="1"/>
          </p:cNvSpPr>
          <p:nvPr>
            <p:ph type="body" sz="quarter" idx="1"/>
          </p:nvPr>
        </p:nvSpPr>
        <p:spPr/>
        <p:txBody>
          <a:bodyPr/>
          <a:lstStyle/>
          <a:p>
            <a:r>
              <a:rPr lang="en-US" dirty="0" smtClean="0"/>
              <a:t>PRIOR RELATED BEHAVIOR	</a:t>
            </a:r>
            <a:endParaRPr lang="en-US" dirty="0"/>
          </a:p>
        </p:txBody>
      </p:sp>
      <p:sp>
        <p:nvSpPr>
          <p:cNvPr id="6" name="Text Placeholder 5"/>
          <p:cNvSpPr>
            <a:spLocks noGrp="1"/>
          </p:cNvSpPr>
          <p:nvPr>
            <p:ph type="body" sz="quarter" idx="3"/>
          </p:nvPr>
        </p:nvSpPr>
        <p:spPr/>
        <p:txBody>
          <a:bodyPr/>
          <a:lstStyle/>
          <a:p>
            <a:r>
              <a:rPr lang="en-US" dirty="0" smtClean="0"/>
              <a:t>PERSONAL FACTORS</a:t>
            </a:r>
          </a:p>
          <a:p>
            <a:endParaRPr lang="en-US" dirty="0"/>
          </a:p>
        </p:txBody>
      </p:sp>
    </p:spTree>
    <p:extLst>
      <p:ext uri="{BB962C8B-B14F-4D97-AF65-F5344CB8AC3E}">
        <p14:creationId xmlns:p14="http://schemas.microsoft.com/office/powerpoint/2010/main" val="6054478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1038</TotalTime>
  <Words>2205</Words>
  <Application>Microsoft Office PowerPoint</Application>
  <PresentationFormat>On-screen Show (4:3)</PresentationFormat>
  <Paragraphs>211</Paragraphs>
  <Slides>17</Slides>
  <Notes>15</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Oriel</vt:lpstr>
      <vt:lpstr>Nola Pender</vt:lpstr>
      <vt:lpstr>Introduction</vt:lpstr>
      <vt:lpstr>Life and Education of Nola Pender</vt:lpstr>
      <vt:lpstr>   Nola Pender  Notable Awards and Honors</vt:lpstr>
      <vt:lpstr>How she came to develop the theory?</vt:lpstr>
      <vt:lpstr>Metaparadign concepts as defined in Pender’s Theory</vt:lpstr>
      <vt:lpstr>The Health Promotion Model Major Categories</vt:lpstr>
      <vt:lpstr>PowerPoint Presentation</vt:lpstr>
      <vt:lpstr>Individual characteristics and experiences</vt:lpstr>
      <vt:lpstr>Individual Characteristics  and Experiences</vt:lpstr>
      <vt:lpstr>Behavior-Specific  Cognitions &amp; affects</vt:lpstr>
      <vt:lpstr>Behavioral-Specific cognitions and affect</vt:lpstr>
      <vt:lpstr>How does the theory impact direct patient care?</vt:lpstr>
      <vt:lpstr>What does the theory mean for nursing?</vt:lpstr>
      <vt:lpstr>PowerPoint Presentation</vt:lpstr>
      <vt:lpstr>CONCLUSION</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Nola Pender</dc:title>
  <dc:creator>Ema</dc:creator>
  <cp:lastModifiedBy>Ema</cp:lastModifiedBy>
  <cp:revision>95</cp:revision>
  <dcterms:created xsi:type="dcterms:W3CDTF">2012-06-22T17:54:51Z</dcterms:created>
  <dcterms:modified xsi:type="dcterms:W3CDTF">2012-07-01T00:39:41Z</dcterms:modified>
</cp:coreProperties>
</file>