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6"/>
  </p:notesMasterIdLst>
  <p:sldIdLst>
    <p:sldId id="256" r:id="rId2"/>
    <p:sldId id="257" r:id="rId3"/>
    <p:sldId id="265" r:id="rId4"/>
    <p:sldId id="266" r:id="rId5"/>
    <p:sldId id="258" r:id="rId6"/>
    <p:sldId id="262" r:id="rId7"/>
    <p:sldId id="259" r:id="rId8"/>
    <p:sldId id="263" r:id="rId9"/>
    <p:sldId id="260" r:id="rId10"/>
    <p:sldId id="261" r:id="rId11"/>
    <p:sldId id="267" r:id="rId12"/>
    <p:sldId id="268" r:id="rId13"/>
    <p:sldId id="269" r:id="rId14"/>
    <p:sldId id="264"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57"/>
            <p14:sldId id="265"/>
            <p14:sldId id="266"/>
            <p14:sldId id="258"/>
            <p14:sldId id="262"/>
            <p14:sldId id="259"/>
            <p14:sldId id="263"/>
            <p14:sldId id="260"/>
            <p14:sldId id="261"/>
            <p14:sldId id="267"/>
            <p14:sldId id="268"/>
            <p14:sldId id="269"/>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15" autoAdjust="0"/>
    <p:restoredTop sz="52753" autoAdjust="0"/>
  </p:normalViewPr>
  <p:slideViewPr>
    <p:cSldViewPr>
      <p:cViewPr varScale="1">
        <p:scale>
          <a:sx n="37" d="100"/>
          <a:sy n="37" d="100"/>
        </p:scale>
        <p:origin x="-23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6/28/2012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add notes here please!!!!!!!!!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Erin please add notes here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Health promotion has been defined by the World Health Organization (WHO) as "the process of enabling people to increase control over their health and its determinants, and thereby improve their health" (WHO, 1986).  The past decade has found most if not all nursing professionals to include health promotion education.  “Many find the Health Promotion Model very relevant, because it applies across the life-span and is useful in a variety of settings” (Masters, 2012). In order to assist in this process, nurses are promoted to provide their patients’ with any information that may be beneficial to a healthy lifestyle. Nurses can explain “health promoting behaviors, promote self-efficacy, enhance the benefits of change, control the environment to support behavioral change, and manage the barriers to change” (Masters, 2012). The nurses of patients today actually play a major role in providing this information being that they are the educated and experienced health professionals that many patients come in contact with the most. Nowadays, many nurses are working to care for the well just as much as they care for the sick. Caring for the well is a major concept in illness prevention and may possibly be the more important role. Throughout the past decade, there have been many budget cuts, cost reductions and staffing shortages within the medical field.  In order to help patients in scenarios such as these, health promotion truly does make the most sense in an attempt to save money. If we can preserve wellness, we reduce the number of times a person needs to enter the health-care system, thus reducing costs.  </a:t>
            </a:r>
          </a:p>
          <a:p>
            <a:endParaRPr lang="en-US" dirty="0" smtClean="0"/>
          </a:p>
          <a:p>
            <a:r>
              <a:rPr lang="en-US" dirty="0" smtClean="0"/>
              <a:t>Nola J. Pender, who introduced the Health Promotion Model (HPM), presented the idea that each person has a unique background in regards to behaviors and experiences that play a role in self-promoting health (Nursing Theory, 2011). We must understand that every patient is different.  What we recommend for treatment for one patient may not be the same for another. The HPM clearly recognized how “individual characteristics and experiences, behavior-specific cognitions and effects, and behavioral outcomes” (Masters, 2012) are all involved in setting a plan for each patient.  These guidelines are used to assist and motivate them into a better lifestyle. One that is best for them and their future.</a:t>
            </a:r>
          </a:p>
          <a:p>
            <a:endParaRPr lang="en-US" dirty="0" smtClean="0"/>
          </a:p>
          <a:p>
            <a:r>
              <a:rPr lang="en-US" dirty="0" smtClean="0"/>
              <a:t>It is also key to note, how as nurses we must be aware that internet searching poses the threat of inaccurate, outdated information for many of our internet literate patients. Part of the role of a nurse is to assist clients to decide which websites and what information is indeed suitable. Nurses can use the internet resources to expand their knowledge about specific conditions or treatments, retrieve materials to integrate into teaching or to help patients use the internet to self-educate.</a:t>
            </a:r>
          </a:p>
          <a:p>
            <a:endParaRPr lang="en-US" dirty="0" smtClean="0"/>
          </a:p>
          <a:p>
            <a:r>
              <a:rPr lang="en-US" dirty="0" smtClean="0"/>
              <a:t>When nurses are working within a health promotion model, every interaction with a client can be an educational intervention (Rankin 2005). For example, while changing the dressing of a diabetic foot ulcer, there is the opportunity to discuss blood sugar testing and diabetic control.  Nurses are practicing health promotion strategies constantly.</a:t>
            </a:r>
          </a:p>
          <a:p>
            <a:endParaRPr lang="en-US" dirty="0" smtClean="0"/>
          </a:p>
          <a:p>
            <a:r>
              <a:rPr lang="en-US" dirty="0" smtClean="0"/>
              <a:t>Prevention is always key and is unfortunately overlooked. Our society is one that fixes the problem once it is a problem instead of taking action to prevent the problem from ever happening. If we can create a healthy environment and positively motivate people to make changes and prevent disease we would not have many of the diseases and current issues that we have today, such as obesity. As nurses and health care professionals we need to promote healthy behaviors to all of our patients.</a:t>
            </a:r>
          </a:p>
          <a:p>
            <a:endParaRPr lang="en-US" dirty="0" smtClean="0"/>
          </a:p>
          <a:p>
            <a:r>
              <a:rPr lang="en-US" dirty="0" smtClean="0"/>
              <a:t>(2011).  Pender's Health Promotion Model. Retrieved June 13, 2012 from Nursing Theory Web site: http://nursing-theory.org/theories-and-models/pender-health-promotion-model.php </a:t>
            </a:r>
          </a:p>
          <a:p>
            <a:endParaRPr lang="en-US" dirty="0" smtClean="0"/>
          </a:p>
          <a:p>
            <a:r>
              <a:rPr lang="en-US" dirty="0" smtClean="0"/>
              <a:t>Masters, K. (2012). The Health Promotion Model: Nola J. Pender. In Nursing Theories: A framework for professional practice (pp. 251-261). Sudbury, MA: Jones and Bartlett Learning.</a:t>
            </a:r>
          </a:p>
          <a:p>
            <a:endParaRPr lang="en-US" dirty="0" smtClean="0"/>
          </a:p>
          <a:p>
            <a:r>
              <a:rPr lang="en-US" dirty="0" smtClean="0"/>
              <a:t>World Health Organization. (2012). </a:t>
            </a:r>
            <a:r>
              <a:rPr lang="en-US" smtClean="0"/>
              <a:t>http://www.who.int/healthpromotion/about/en/</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fix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2</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EMA TO COMPLETE LATER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Health Promotion Model Flow Chart ??????????????????  Erin C. I really like this chart you sent me, but I am not sure what you want to say here - please expand and cite your reference.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a:t>
            </a:r>
            <a:r>
              <a:rPr lang="en-US" baseline="0" dirty="0" smtClean="0"/>
              <a:t> add notes to this section – don’t forget to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698998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complete notes – and cite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add notes here and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768747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6/28/2012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6/28/2012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6/28/2012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6/28/2012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6/28/2012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6/28/2012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6/28/2012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6/28/2012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6/28/2012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6/28/2012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p:txBody>
          <a:bodyPr>
            <a:normAutofit fontScale="77500" lnSpcReduction="20000"/>
          </a:bodyPr>
          <a:lstStyle/>
          <a:p>
            <a:r>
              <a:rPr lang="en-US" sz="3900" dirty="0" smtClean="0">
                <a:solidFill>
                  <a:srgbClr val="92D050"/>
                </a:solidFill>
                <a:latin typeface="Bookman Old Style" pitchFamily="18" charset="0"/>
              </a:rPr>
              <a:t>HEALTH PROMOTION MODEL</a:t>
            </a:r>
          </a:p>
          <a:p>
            <a:endParaRPr lang="en-US" dirty="0"/>
          </a:p>
          <a:p>
            <a:endParaRPr lang="en-US" dirty="0" smtClean="0"/>
          </a:p>
          <a:p>
            <a:r>
              <a:rPr lang="en-US" sz="1300" dirty="0" smtClean="0">
                <a:latin typeface="Bookman Old Style" pitchFamily="18" charset="0"/>
              </a:rPr>
              <a:t>Elizabeth Alexander, Erin </a:t>
            </a:r>
            <a:r>
              <a:rPr lang="en-US" sz="1300" dirty="0" err="1" smtClean="0">
                <a:latin typeface="Bookman Old Style" pitchFamily="18" charset="0"/>
              </a:rPr>
              <a:t>Considine</a:t>
            </a:r>
            <a:r>
              <a:rPr lang="en-US" sz="1300" dirty="0" smtClean="0">
                <a:latin typeface="Bookman Old Style" pitchFamily="18" charset="0"/>
              </a:rPr>
              <a:t>, </a:t>
            </a:r>
            <a:r>
              <a:rPr lang="en-US" sz="1300" dirty="0" err="1" smtClean="0">
                <a:latin typeface="Bookman Old Style" pitchFamily="18" charset="0"/>
              </a:rPr>
              <a:t>Ema</a:t>
            </a:r>
            <a:r>
              <a:rPr lang="en-US" sz="1300" dirty="0" smtClean="0">
                <a:latin typeface="Bookman Old Style" pitchFamily="18" charset="0"/>
              </a:rPr>
              <a:t> Nicholls, Erin </a:t>
            </a:r>
            <a:r>
              <a:rPr lang="en-US" sz="1300" dirty="0" err="1" smtClean="0">
                <a:latin typeface="Bookman Old Style" pitchFamily="18" charset="0"/>
              </a:rPr>
              <a:t>Siuts</a:t>
            </a:r>
            <a:r>
              <a:rPr lang="en-US" sz="1300" dirty="0" smtClean="0">
                <a:latin typeface="Bookman Old Style" pitchFamily="18" charset="0"/>
              </a:rPr>
              <a:t>, and Erika Workman</a:t>
            </a:r>
            <a:endParaRPr lang="en-US" sz="1300"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657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endParaRPr lang="en-US" dirty="0"/>
          </a:p>
        </p:txBody>
      </p:sp>
      <p:sp>
        <p:nvSpPr>
          <p:cNvPr id="9" name="Content Placeholder 8"/>
          <p:cNvSpPr>
            <a:spLocks noGrp="1"/>
          </p:cNvSpPr>
          <p:nvPr>
            <p:ph sz="quarter" idx="4"/>
          </p:nvPr>
        </p:nvSpPr>
        <p:spPr>
          <a:xfrm>
            <a:off x="4371975" y="2667000"/>
            <a:ext cx="3657600" cy="35814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3200" b="1" dirty="0" smtClean="0">
                <a:solidFill>
                  <a:srgbClr val="92D050"/>
                </a:solidFill>
                <a:latin typeface="Bookman Old Style" pitchFamily="18" charset="0"/>
              </a:rPr>
              <a:t>How does the theory impact direct patient care?</a:t>
            </a:r>
            <a:endParaRPr lang="en-US" sz="32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905000"/>
            <a:ext cx="7467600" cy="4726858"/>
          </a:xfrm>
        </p:spPr>
        <p:txBody>
          <a:bodyPr>
            <a:normAutofit/>
          </a:bodyPr>
          <a:lstStyle/>
          <a:p>
            <a:pPr>
              <a:buFont typeface="Wingdings" pitchFamily="2" charset="2"/>
              <a:buChar char="v"/>
            </a:pPr>
            <a:r>
              <a:rPr lang="en-US" dirty="0" smtClean="0"/>
              <a:t>Erin Suits  This is your part – I have not gotten anything from you.</a:t>
            </a:r>
          </a:p>
          <a:p>
            <a:pPr>
              <a:buFont typeface="Wingdings" pitchFamily="2" charset="2"/>
              <a:buChar char="v"/>
            </a:pPr>
            <a:r>
              <a:rPr lang="en-US" dirty="0" smtClean="0"/>
              <a:t> Please put info on discussion board so I can put in power point. </a:t>
            </a:r>
          </a:p>
          <a:p>
            <a:pPr>
              <a:buFont typeface="Wingdings" pitchFamily="2" charset="2"/>
              <a:buChar char="v"/>
            </a:pPr>
            <a:r>
              <a:rPr lang="en-US" dirty="0" smtClean="0"/>
              <a:t>Use bullets and write out what you want in the notes section. </a:t>
            </a:r>
          </a:p>
          <a:p>
            <a:pPr>
              <a:buFont typeface="Wingdings" pitchFamily="2" charset="2"/>
              <a:buChar char="v"/>
            </a:pPr>
            <a:r>
              <a:rPr lang="en-US" dirty="0" smtClean="0"/>
              <a:t>Also cite your references</a:t>
            </a: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92D050"/>
                </a:solidFill>
                <a:latin typeface="Bookman Old Style" pitchFamily="18" charset="0"/>
              </a:rPr>
              <a:t>What does the theory mean for nursing?</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Nurses play a major role in advocacy</a:t>
            </a:r>
          </a:p>
          <a:p>
            <a:pPr lvl="1">
              <a:buFont typeface="Wingdings" pitchFamily="2" charset="2"/>
              <a:buChar char="v"/>
            </a:pPr>
            <a:r>
              <a:rPr lang="en-US" dirty="0"/>
              <a:t>Help to explain “health promoting behaviors, promote self-efficacy, enhance the benefits of change, control the environment to support behavioral change, and manage the barriers to change” (Masters, 2012</a:t>
            </a:r>
            <a:r>
              <a:rPr lang="en-US" dirty="0" smtClean="0"/>
              <a:t>).</a:t>
            </a:r>
            <a:endParaRPr lang="en-US" dirty="0" smtClean="0"/>
          </a:p>
          <a:p>
            <a:pPr>
              <a:buFont typeface="Wingdings" pitchFamily="2" charset="2"/>
              <a:buChar char="v"/>
            </a:pPr>
            <a:r>
              <a:rPr lang="en-US" dirty="0" smtClean="0"/>
              <a:t>Care for the well and the sick </a:t>
            </a:r>
          </a:p>
          <a:p>
            <a:pPr lvl="1">
              <a:buFont typeface="Wingdings" pitchFamily="2" charset="2"/>
              <a:buChar char="v"/>
            </a:pPr>
            <a:r>
              <a:rPr lang="en-US" dirty="0" smtClean="0"/>
              <a:t>illness prevention!</a:t>
            </a:r>
          </a:p>
          <a:p>
            <a:pPr>
              <a:buFont typeface="Wingdings" pitchFamily="2" charset="2"/>
              <a:buChar char="v"/>
            </a:pPr>
            <a:r>
              <a:rPr lang="en-US" dirty="0" smtClean="0"/>
              <a:t>Every patient is different and much be treated uniquely.  </a:t>
            </a:r>
          </a:p>
          <a:p>
            <a:pPr>
              <a:buFont typeface="Wingdings" pitchFamily="2" charset="2"/>
              <a:buChar char="v"/>
            </a:pPr>
            <a:r>
              <a:rPr lang="en-US" dirty="0" smtClean="0"/>
              <a:t>Daily practice of health promotion</a:t>
            </a:r>
            <a:endParaRPr lang="en-US" dirty="0" smtClean="0"/>
          </a:p>
          <a:p>
            <a:pPr lvl="1">
              <a:buFont typeface="Wingdings" pitchFamily="2" charset="2"/>
              <a:buChar char="v"/>
            </a:pPr>
            <a:r>
              <a:rPr lang="en-US" dirty="0" smtClean="0"/>
              <a:t>Nurses help to assist and guide patients towards a better lifestyle. One they can pursue on their own.</a:t>
            </a:r>
            <a:endParaRPr lang="en-US" dirty="0" smtClean="0"/>
          </a:p>
          <a:p>
            <a:pPr lvl="1">
              <a:buFont typeface="Wingdings" pitchFamily="2" charset="2"/>
              <a:buChar char="v"/>
            </a:pPr>
            <a:endParaRPr lang="en-US" dirty="0" smtClean="0"/>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t="11076" b="11076"/>
          <a:stretch>
            <a:fillRect/>
          </a:stretch>
        </p:blipFill>
        <p:spPr>
          <a:xfrm>
            <a:off x="1143000" y="1270000"/>
            <a:ext cx="3657600" cy="4064000"/>
          </a:xfrm>
        </p:spPr>
      </p:pic>
      <p:sp>
        <p:nvSpPr>
          <p:cNvPr id="4" name="Text Placeholder 3"/>
          <p:cNvSpPr>
            <a:spLocks noGrp="1"/>
          </p:cNvSpPr>
          <p:nvPr>
            <p:ph type="body" sz="half" idx="2"/>
          </p:nvPr>
        </p:nvSpPr>
        <p:spPr/>
        <p:txBody>
          <a:bodyPr/>
          <a:lstStyle/>
          <a:p>
            <a:endParaRPr lang="en-US" dirty="0"/>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a:bodyPr>
          <a:lstStyle/>
          <a:p>
            <a:pPr algn="ctr"/>
            <a:r>
              <a:rPr lang="en-US" sz="3600" dirty="0" smtClean="0">
                <a:latin typeface="Bookman Old Style" pitchFamily="18" charset="0"/>
              </a:rPr>
              <a:t>References</a:t>
            </a:r>
            <a:endParaRPr lang="en-US" sz="3600" dirty="0">
              <a:latin typeface="Bookman Old Style" pitchFamily="18" charset="0"/>
            </a:endParaRPr>
          </a:p>
        </p:txBody>
      </p:sp>
      <p:sp>
        <p:nvSpPr>
          <p:cNvPr id="9" name="Content Placeholder 8"/>
          <p:cNvSpPr>
            <a:spLocks noGrp="1"/>
          </p:cNvSpPr>
          <p:nvPr>
            <p:ph sz="quarter" idx="1"/>
          </p:nvPr>
        </p:nvSpPr>
        <p:spPr/>
        <p:txBody>
          <a:bodyPr/>
          <a:lstStyle/>
          <a:p>
            <a:r>
              <a:rPr lang="en-US" sz="1200" dirty="0">
                <a:latin typeface="Times New Roman" pitchFamily="18" charset="0"/>
                <a:cs typeface="Times New Roman" pitchFamily="18" charset="0"/>
              </a:rPr>
              <a:t>Masters, K. (2012). The Health Promotion Model: Nola J. Pender. In </a:t>
            </a:r>
            <a:r>
              <a:rPr lang="en-US" sz="1200" i="1" dirty="0">
                <a:latin typeface="Times New Roman" pitchFamily="18" charset="0"/>
                <a:cs typeface="Times New Roman" pitchFamily="18" charset="0"/>
              </a:rPr>
              <a:t>Nursing Theories: A framework for professional practice </a:t>
            </a:r>
            <a:r>
              <a:rPr lang="en-US" sz="1200" dirty="0">
                <a:latin typeface="Times New Roman" pitchFamily="18" charset="0"/>
                <a:cs typeface="Times New Roman" pitchFamily="18" charset="0"/>
              </a:rPr>
              <a:t>(pp. 251-261). Sudbury, MA: Jones and Bartlett Learning</a:t>
            </a:r>
            <a:r>
              <a:rPr lang="en-US" sz="1200" dirty="0" smtClean="0">
                <a:latin typeface="Times New Roman" pitchFamily="18" charset="0"/>
                <a:cs typeface="Times New Roman" pitchFamily="18" charset="0"/>
              </a:rPr>
              <a:t>.</a:t>
            </a:r>
          </a:p>
          <a:p>
            <a:r>
              <a:rPr lang="en-US" sz="1200" i="1" dirty="0">
                <a:latin typeface="Times New Roman" pitchFamily="18" charset="0"/>
                <a:cs typeface="Times New Roman" pitchFamily="18" charset="0"/>
              </a:rPr>
              <a:t>Health promotion model. </a:t>
            </a:r>
            <a:r>
              <a:rPr lang="en-US" sz="1200" dirty="0">
                <a:latin typeface="Times New Roman" pitchFamily="18" charset="0"/>
                <a:cs typeface="Times New Roman" pitchFamily="18" charset="0"/>
              </a:rPr>
              <a:t>(2012). Retrieved June, 26, 2012, from </a:t>
            </a:r>
            <a:r>
              <a:rPr lang="en-US" sz="1200" u="sng" dirty="0">
                <a:latin typeface="Times New Roman" pitchFamily="18" charset="0"/>
                <a:cs typeface="Times New Roman" pitchFamily="18" charset="0"/>
                <a:hlinkClick r:id="rId3"/>
              </a:rPr>
              <a:t>http://</a:t>
            </a:r>
            <a:r>
              <a:rPr lang="en-US" sz="1200" u="sng" dirty="0" smtClean="0">
                <a:latin typeface="Times New Roman" pitchFamily="18" charset="0"/>
                <a:cs typeface="Times New Roman" pitchFamily="18" charset="0"/>
                <a:hlinkClick r:id="rId3"/>
              </a:rPr>
              <a:t>nursingplanet.com/health_pro</a:t>
            </a:r>
            <a:r>
              <a:rPr lang="en-US" sz="1200" u="sng" dirty="0" smtClean="0">
                <a:latin typeface="Times New Roman" pitchFamily="18" charset="0"/>
                <a:cs typeface="Times New Roman" pitchFamily="18" charset="0"/>
                <a:hlinkClick r:id="rId4"/>
              </a:rPr>
              <a:t>motion_model.html</a:t>
            </a:r>
            <a:r>
              <a:rPr lang="en-US" sz="1200" dirty="0" smtClean="0">
                <a:latin typeface="Times New Roman" pitchFamily="18" charset="0"/>
                <a:cs typeface="Times New Roman" pitchFamily="18" charset="0"/>
                <a:hlinkClick r:id="rId4"/>
              </a:rPr>
              <a:t> </a:t>
            </a:r>
            <a:r>
              <a:rPr lang="en-US" sz="1200" dirty="0" smtClean="0">
                <a:latin typeface="Times New Roman" pitchFamily="18" charset="0"/>
                <a:cs typeface="Times New Roman" pitchFamily="18" charset="0"/>
              </a:rPr>
              <a:t> </a:t>
            </a:r>
          </a:p>
          <a:p>
            <a:endParaRPr lang="en-US" sz="1200" dirty="0" smtClean="0">
              <a:latin typeface="Times New Roman" pitchFamily="18" charset="0"/>
              <a:cs typeface="Times New Roman" pitchFamily="18" charset="0"/>
            </a:endParaRPr>
          </a:p>
          <a:p>
            <a:r>
              <a:rPr lang="en-US" sz="1200" i="1" dirty="0"/>
              <a:t>Nursing theory. </a:t>
            </a:r>
            <a:r>
              <a:rPr lang="en-US" sz="1200" dirty="0"/>
              <a:t>(2011). Retrieved June 25, 2012, from http://nursing-theory.org/nursing-theorists/Nola-Pender.php. </a:t>
            </a:r>
            <a:endParaRPr lang="en-US" sz="1200" dirty="0" smtClean="0"/>
          </a:p>
          <a:p>
            <a:r>
              <a:rPr lang="en-US" sz="1200" dirty="0" err="1"/>
              <a:t>Tomey</a:t>
            </a:r>
            <a:r>
              <a:rPr lang="en-US" sz="1200" dirty="0"/>
              <a:t>, A.M. &amp; </a:t>
            </a:r>
            <a:r>
              <a:rPr lang="en-US" sz="1200" dirty="0" err="1"/>
              <a:t>Alligood</a:t>
            </a:r>
            <a:r>
              <a:rPr lang="en-US" sz="1200" dirty="0"/>
              <a:t>, M.R. (2006). </a:t>
            </a:r>
            <a:r>
              <a:rPr lang="en-US" sz="1200" i="1" dirty="0"/>
              <a:t>Nursing theorists and their work</a:t>
            </a:r>
            <a:r>
              <a:rPr lang="en-US" sz="1200" dirty="0"/>
              <a:t> (6th Ed.). St. Louis, MO: Mosby Elsevier Inc.</a:t>
            </a:r>
            <a:endParaRPr lang="en-US" sz="1200" dirty="0">
              <a:latin typeface="Times New Roman" pitchFamily="18" charset="0"/>
              <a:cs typeface="Times New Roman" pitchFamily="18" charset="0"/>
            </a:endParaRP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a:bodyPr>
          <a:lstStyle/>
          <a:p>
            <a:r>
              <a:rPr lang="en-US" sz="4000" b="1" dirty="0" smtClean="0">
                <a:solidFill>
                  <a:srgbClr val="92D050"/>
                </a:solidFill>
                <a:latin typeface="Bookman Old Style" pitchFamily="18" charset="0"/>
              </a:rPr>
              <a:t>Life of 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470400"/>
          </a:xfrm>
        </p:spPr>
        <p:txBody>
          <a:bodyPr>
            <a:normAutofit/>
          </a:bodyPr>
          <a:lstStyle/>
          <a:p>
            <a:pPr>
              <a:buFont typeface="Wingdings" pitchFamily="2" charset="2"/>
              <a:buChar char="v"/>
            </a:pPr>
            <a:r>
              <a:rPr lang="en-US" sz="2000" dirty="0" smtClean="0">
                <a:latin typeface="Bookman Old Style" pitchFamily="18" charset="0"/>
              </a:rPr>
              <a:t>1941 She was born in Lansing, MI</a:t>
            </a:r>
          </a:p>
          <a:p>
            <a:pPr>
              <a:buFont typeface="Wingdings" pitchFamily="2" charset="2"/>
              <a:buChar char="v"/>
            </a:pPr>
            <a:r>
              <a:rPr lang="en-US" sz="2000" dirty="0" smtClean="0">
                <a:latin typeface="Bookman Old Style" pitchFamily="18" charset="0"/>
              </a:rPr>
              <a:t>1962 Graduated from School of Nursing at West Suburban Hospital in Oak Park, IL with her nursing diploma</a:t>
            </a:r>
          </a:p>
          <a:p>
            <a:pPr>
              <a:buFont typeface="Wingdings" pitchFamily="2" charset="2"/>
              <a:buChar char="v"/>
            </a:pPr>
            <a:r>
              <a:rPr lang="en-US" sz="2000" dirty="0" smtClean="0">
                <a:latin typeface="Bookman Old Style" pitchFamily="18" charset="0"/>
              </a:rPr>
              <a:t>1964 Master’s Degree in human growth and development at Michigan State University</a:t>
            </a:r>
          </a:p>
          <a:p>
            <a:pPr>
              <a:buFont typeface="Wingdings" pitchFamily="2" charset="2"/>
              <a:buChar char="v"/>
            </a:pPr>
            <a:r>
              <a:rPr lang="en-US" sz="2000" dirty="0" smtClean="0">
                <a:latin typeface="Bookman Old Style" pitchFamily="18" charset="0"/>
              </a:rPr>
              <a:t>1969 Ph.D., in psychology and education at Northwestern University in Evanston, IL</a:t>
            </a:r>
          </a:p>
          <a:p>
            <a:pPr>
              <a:buFont typeface="Wingdings" pitchFamily="2" charset="2"/>
              <a:buChar char="v"/>
            </a:pPr>
            <a:r>
              <a:rPr lang="en-US" sz="2000" dirty="0" smtClean="0">
                <a:latin typeface="Bookman Old Style" pitchFamily="18" charset="0"/>
              </a:rPr>
              <a:t>1975 Published</a:t>
            </a:r>
          </a:p>
          <a:p>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solidFill>
                  <a:srgbClr val="92D050"/>
                </a:solidFill>
                <a:latin typeface="Bookman Old Style" pitchFamily="18" charset="0"/>
              </a:rPr>
              <a:t>Nola Pender Education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accomplishments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EMA TO COMPLETE!!!!!!!!!!!!!!</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dirty="0" smtClean="0">
                <a:solidFill>
                  <a:srgbClr val="92D050"/>
                </a:solidFill>
                <a:latin typeface="Bookman Old Style" pitchFamily="18" charset="0"/>
              </a:rPr>
              <a:t>How she came to develop the theory?</a:t>
            </a:r>
            <a:endParaRPr lang="en-US" sz="32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lnSpcReduction="10000"/>
          </a:bodyPr>
          <a:lstStyle/>
          <a:p>
            <a:pPr>
              <a:buFont typeface="Wingdings" pitchFamily="2" charset="2"/>
              <a:buChar char="v"/>
            </a:pPr>
            <a:r>
              <a:rPr lang="en-US" dirty="0" smtClean="0">
                <a:latin typeface="Bookman Old Style" pitchFamily="18" charset="0"/>
              </a:rPr>
              <a:t>Intervention only occurred after patients developed acute or chronic health problems (Nursing Theory, 2011)</a:t>
            </a:r>
          </a:p>
          <a:p>
            <a:pPr>
              <a:buFont typeface="Wingdings" pitchFamily="2" charset="2"/>
              <a:buChar char="v"/>
            </a:pPr>
            <a:r>
              <a:rPr lang="en-US" dirty="0" smtClean="0">
                <a:latin typeface="Bookman Old Style" pitchFamily="18" charset="0"/>
              </a:rPr>
              <a:t>Believed in prevention of disease</a:t>
            </a:r>
          </a:p>
          <a:p>
            <a:pPr>
              <a:buFont typeface="Wingdings" pitchFamily="2" charset="2"/>
              <a:buChar char="v"/>
            </a:pPr>
            <a:r>
              <a:rPr lang="en-US" dirty="0" smtClean="0">
                <a:latin typeface="Bookman Old Style" pitchFamily="18" charset="0"/>
              </a:rPr>
              <a:t>Reduce health care cost</a:t>
            </a:r>
          </a:p>
          <a:p>
            <a:pPr>
              <a:buFont typeface="Wingdings" pitchFamily="2" charset="2"/>
              <a:buChar char="v"/>
            </a:pPr>
            <a:r>
              <a:rPr lang="en-US" dirty="0" smtClean="0">
                <a:latin typeface="Bookman Old Style" pitchFamily="18" charset="0"/>
              </a:rPr>
              <a:t>Focus on positive motivation</a:t>
            </a:r>
          </a:p>
          <a:p>
            <a:pPr>
              <a:buFont typeface="Wingdings" pitchFamily="2" charset="2"/>
              <a:buChar char="v"/>
            </a:pPr>
            <a:endParaRPr lang="en-US" dirty="0">
              <a:latin typeface="Bookman Old Style" pitchFamily="18" charset="0"/>
            </a:endParaRPr>
          </a:p>
          <a:p>
            <a:pPr>
              <a:buFont typeface="Wingdings" pitchFamily="2" charset="2"/>
              <a:buChar char="v"/>
            </a:pPr>
            <a:r>
              <a:rPr lang="en-US" u="sng" dirty="0" smtClean="0">
                <a:latin typeface="Bookman Old Style" pitchFamily="18" charset="0"/>
              </a:rPr>
              <a:t>Elizabeth A</a:t>
            </a:r>
            <a:r>
              <a:rPr lang="en-US" dirty="0" smtClean="0">
                <a:latin typeface="Bookman Old Style" pitchFamily="18" charset="0"/>
              </a:rPr>
              <a:t>. -  I wasn’t for sure how you wanted your info bulleted – let me know of any changes to this slide and if you need another slide created. </a:t>
            </a:r>
          </a:p>
          <a:p>
            <a:pPr>
              <a:buFont typeface="Wingdings" pitchFamily="2" charset="2"/>
              <a:buChar char="v"/>
            </a:pPr>
            <a:r>
              <a:rPr lang="en-US" dirty="0" smtClean="0">
                <a:latin typeface="Bookman Old Style" pitchFamily="18" charset="0"/>
              </a:rPr>
              <a:t>Also complete the notes below in APA format and cite your references.</a:t>
            </a:r>
          </a:p>
          <a:p>
            <a:endParaRPr lang="en-US" dirty="0" smtClean="0"/>
          </a:p>
          <a:p>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rmAutofit fontScale="90000"/>
          </a:bodyPr>
          <a:lstStyle/>
          <a:p>
            <a:r>
              <a:rPr lang="en-US" sz="3600" b="1" dirty="0" smtClean="0">
                <a:solidFill>
                  <a:srgbClr val="92D050"/>
                </a:solidFill>
                <a:latin typeface="Bookman Old Style" pitchFamily="18" charset="0"/>
              </a:rPr>
              <a:t>The Health Promotion Model Major 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a:bodyPr>
          <a:lstStyle/>
          <a:p>
            <a:pPr>
              <a:buFont typeface="Wingdings" pitchFamily="2" charset="2"/>
              <a:buChar char="v"/>
            </a:pPr>
            <a:r>
              <a:rPr lang="en-US" dirty="0" smtClean="0">
                <a:latin typeface="Bookman Old Style" pitchFamily="18" charset="0"/>
              </a:rPr>
              <a:t>Individual Characteristics and Experiences</a:t>
            </a:r>
          </a:p>
          <a:p>
            <a:pPr>
              <a:buFont typeface="Wingdings" pitchFamily="2" charset="2"/>
              <a:buChar char="v"/>
            </a:pPr>
            <a:r>
              <a:rPr lang="en-US" dirty="0" smtClean="0">
                <a:latin typeface="Bookman Old Style" pitchFamily="18" charset="0"/>
              </a:rPr>
              <a:t>Behavior-Specific Cognitions and Affect</a:t>
            </a:r>
          </a:p>
          <a:p>
            <a:pPr>
              <a:buFont typeface="Wingdings" pitchFamily="2" charset="2"/>
              <a:buChar char="v"/>
            </a:pPr>
            <a:r>
              <a:rPr lang="en-US" dirty="0" smtClean="0">
                <a:latin typeface="Bookman Old Style" pitchFamily="18" charset="0"/>
              </a:rPr>
              <a:t>Behavioral Outcome</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r>
              <a:rPr lang="en-US" sz="2000" u="sng" dirty="0" smtClean="0">
                <a:latin typeface="Bookman Old Style" pitchFamily="18" charset="0"/>
              </a:rPr>
              <a:t>Erika W</a:t>
            </a:r>
            <a:r>
              <a:rPr lang="en-US" sz="2000" dirty="0" smtClean="0">
                <a:latin typeface="Bookman Old Style" pitchFamily="18" charset="0"/>
              </a:rPr>
              <a:t>. - This is your section – I haven’t gotten any info from you so I used info rec’d from Erin C to complete the next </a:t>
            </a:r>
            <a:r>
              <a:rPr lang="en-US" sz="2000" smtClean="0">
                <a:latin typeface="Bookman Old Style" pitchFamily="18" charset="0"/>
              </a:rPr>
              <a:t>few slides.</a:t>
            </a:r>
            <a:endParaRPr lang="en-US" sz="2000" dirty="0" smtClean="0">
              <a:latin typeface="Bookman Old Style" pitchFamily="18" charset="0"/>
            </a:endParaRPr>
          </a:p>
          <a:p>
            <a:pPr>
              <a:buFont typeface="Wingdings" pitchFamily="2" charset="2"/>
              <a:buChar char="v"/>
            </a:pPr>
            <a:r>
              <a:rPr lang="en-US" sz="2000" dirty="0" smtClean="0">
                <a:latin typeface="Bookman Old Style" pitchFamily="18" charset="0"/>
              </a:rPr>
              <a:t>Please let me know of changes, Please complete notes section and cite references. </a:t>
            </a:r>
            <a:endParaRPr lang="en-US" sz="2000" dirty="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92D050"/>
                </a:solidFill>
                <a:latin typeface="Bookman Old Style" pitchFamily="18" charset="0"/>
              </a:rPr>
              <a:t>Individual Characteristics </a:t>
            </a:r>
            <a:br>
              <a:rPr lang="en-US" b="1" dirty="0" smtClean="0">
                <a:solidFill>
                  <a:srgbClr val="92D050"/>
                </a:solidFill>
                <a:latin typeface="Bookman Old Style" pitchFamily="18" charset="0"/>
              </a:rPr>
            </a:br>
            <a:r>
              <a:rPr lang="en-US" b="1" dirty="0" smtClean="0">
                <a:solidFill>
                  <a:srgbClr val="92D050"/>
                </a:solidFill>
                <a:latin typeface="Bookman Old Style" pitchFamily="18" charset="0"/>
              </a:rPr>
              <a:t>and Experiences</a:t>
            </a:r>
            <a:endParaRPr lang="en-US" b="1" dirty="0">
              <a:solidFill>
                <a:srgbClr val="92D050"/>
              </a:solidFill>
              <a:latin typeface="Bookman Old Style" pitchFamily="18" charset="0"/>
            </a:endParaRPr>
          </a:p>
        </p:txBody>
      </p:sp>
      <p:sp>
        <p:nvSpPr>
          <p:cNvPr id="5" name="Content Placeholder 4"/>
          <p:cNvSpPr>
            <a:spLocks noGrp="1"/>
          </p:cNvSpPr>
          <p:nvPr>
            <p:ph sz="quarter" idx="2"/>
          </p:nvPr>
        </p:nvSpPr>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200" b="1" dirty="0" smtClean="0">
                <a:solidFill>
                  <a:srgbClr val="92D050"/>
                </a:solidFill>
                <a:latin typeface="Bookman Old Style" pitchFamily="18" charset="0"/>
              </a:rPr>
              <a:t>Individual characteristics and experiences</a:t>
            </a:r>
            <a:endParaRPr lang="en-US" sz="3200" b="1" dirty="0">
              <a:solidFill>
                <a:srgbClr val="92D050"/>
              </a:solidFill>
              <a:latin typeface="Bookman Old Style" pitchFamily="18" charset="0"/>
            </a:endParaRPr>
          </a:p>
        </p:txBody>
      </p:sp>
      <p:sp>
        <p:nvSpPr>
          <p:cNvPr id="3" name="Content Placeholder 2"/>
          <p:cNvSpPr>
            <a:spLocks noGrp="1"/>
          </p:cNvSpPr>
          <p:nvPr>
            <p:ph sz="quarter" idx="2"/>
          </p:nvPr>
        </p:nvSpPr>
        <p:spPr/>
        <p:txBody>
          <a:bodyPr/>
          <a:lstStyle/>
          <a:p>
            <a:pPr>
              <a:buFont typeface="Wingdings" pitchFamily="2" charset="2"/>
              <a:buChar char="v"/>
            </a:pPr>
            <a:r>
              <a:rPr lang="en-US" dirty="0" smtClean="0"/>
              <a:t>The frequency of the same or similar behavior in the past is the best predictor of behavior</a:t>
            </a:r>
            <a:endParaRPr lang="en-US" dirty="0"/>
          </a:p>
        </p:txBody>
      </p:sp>
      <p:sp>
        <p:nvSpPr>
          <p:cNvPr id="4" name="Content Placeholder 3"/>
          <p:cNvSpPr>
            <a:spLocks noGrp="1"/>
          </p:cNvSpPr>
          <p:nvPr>
            <p:ph sz="quarter" idx="4"/>
          </p:nvPr>
        </p:nvSpPr>
        <p:spPr/>
        <p:txBody>
          <a:bodyPr/>
          <a:lstStyle/>
          <a:p>
            <a:pPr>
              <a:buFont typeface="Wingdings" pitchFamily="2" charset="2"/>
              <a:buChar char="v"/>
            </a:pPr>
            <a:r>
              <a:rPr lang="en-US" dirty="0" smtClean="0"/>
              <a:t>Biological</a:t>
            </a:r>
          </a:p>
          <a:p>
            <a:pPr>
              <a:buFont typeface="Wingdings" pitchFamily="2" charset="2"/>
              <a:buChar char="v"/>
            </a:pPr>
            <a:r>
              <a:rPr lang="en-US" dirty="0" smtClean="0"/>
              <a:t>Psychological</a:t>
            </a:r>
          </a:p>
          <a:p>
            <a:pPr>
              <a:buFont typeface="Wingdings" pitchFamily="2" charset="2"/>
              <a:buChar char="v"/>
            </a:pPr>
            <a:r>
              <a:rPr lang="en-US" dirty="0" smtClean="0"/>
              <a:t>Sociocultural</a:t>
            </a:r>
          </a:p>
          <a:p>
            <a:endParaRPr lang="en-US" dirty="0"/>
          </a:p>
          <a:p>
            <a:endParaRPr lang="en-US" dirty="0"/>
          </a:p>
        </p:txBody>
      </p:sp>
      <p:sp>
        <p:nvSpPr>
          <p:cNvPr id="5" name="Text Placeholder 4"/>
          <p:cNvSpPr>
            <a:spLocks noGrp="1"/>
          </p:cNvSpPr>
          <p:nvPr>
            <p:ph type="body" sz="quarter" idx="1"/>
          </p:nvPr>
        </p:nvSpPr>
        <p:spPr/>
        <p:txBody>
          <a:bodyPr/>
          <a:lstStyle/>
          <a:p>
            <a:r>
              <a:rPr lang="en-US" dirty="0" smtClean="0"/>
              <a:t>PRIOR RELATED BEHAVIOR	</a:t>
            </a:r>
            <a:endParaRPr lang="en-US" dirty="0"/>
          </a:p>
        </p:txBody>
      </p:sp>
      <p:sp>
        <p:nvSpPr>
          <p:cNvPr id="6" name="Text Placeholder 5"/>
          <p:cNvSpPr>
            <a:spLocks noGrp="1"/>
          </p:cNvSpPr>
          <p:nvPr>
            <p:ph type="body" sz="quarter" idx="3"/>
          </p:nvPr>
        </p:nvSpPr>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24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2400" b="0" dirty="0" smtClean="0">
                <a:solidFill>
                  <a:schemeClr val="tx1"/>
                </a:solidFill>
                <a:latin typeface="Bookman Old Style" pitchFamily="18" charset="0"/>
              </a:rPr>
              <a:t>Perceived barriers to action</a:t>
            </a:r>
          </a:p>
          <a:p>
            <a:pPr marL="285750" indent="-285750">
              <a:buFont typeface="Wingdings" pitchFamily="2" charset="2"/>
              <a:buChar char="v"/>
            </a:pPr>
            <a:r>
              <a:rPr lang="en-US" sz="2400" b="0" dirty="0" smtClean="0">
                <a:solidFill>
                  <a:schemeClr val="tx1"/>
                </a:solidFill>
                <a:latin typeface="Bookman Old Style" pitchFamily="18" charset="0"/>
              </a:rPr>
              <a:t>Perceived self-efficacy</a:t>
            </a:r>
          </a:p>
          <a:p>
            <a:pPr marL="285750" indent="-285750">
              <a:buFont typeface="Wingdings" pitchFamily="2" charset="2"/>
              <a:buChar char="v"/>
            </a:pPr>
            <a:r>
              <a:rPr lang="en-US" sz="2400" b="0" dirty="0" smtClean="0">
                <a:solidFill>
                  <a:schemeClr val="tx1"/>
                </a:solidFill>
                <a:latin typeface="Bookman Old Style" pitchFamily="18" charset="0"/>
              </a:rPr>
              <a:t>Activity related affect</a:t>
            </a:r>
            <a:endParaRPr lang="en-US" sz="24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572</TotalTime>
  <Words>1642</Words>
  <Application>Microsoft Office PowerPoint</Application>
  <PresentationFormat>On-screen Show (4:3)</PresentationFormat>
  <Paragraphs>165</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Nola Pender</vt:lpstr>
      <vt:lpstr>Life of Nola Pender</vt:lpstr>
      <vt:lpstr>Nola Pender Education  and accomplishments</vt:lpstr>
      <vt:lpstr>How she came to develop the theory?</vt:lpstr>
      <vt:lpstr>The Health Promotion Model Major Categories</vt:lpstr>
      <vt:lpstr>PowerPoint Presentation</vt:lpstr>
      <vt:lpstr>Individual Characteristics  and Experiences</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ERIN</cp:lastModifiedBy>
  <cp:revision>51</cp:revision>
  <dcterms:created xsi:type="dcterms:W3CDTF">2012-06-22T17:54:51Z</dcterms:created>
  <dcterms:modified xsi:type="dcterms:W3CDTF">2012-06-28T15:57:59Z</dcterms:modified>
</cp:coreProperties>
</file>