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6"/>
  </p:notesMasterIdLst>
  <p:sldIdLst>
    <p:sldId id="256" r:id="rId2"/>
    <p:sldId id="257" r:id="rId3"/>
    <p:sldId id="265" r:id="rId4"/>
    <p:sldId id="266" r:id="rId5"/>
    <p:sldId id="258" r:id="rId6"/>
    <p:sldId id="262" r:id="rId7"/>
    <p:sldId id="259" r:id="rId8"/>
    <p:sldId id="263" r:id="rId9"/>
    <p:sldId id="260" r:id="rId10"/>
    <p:sldId id="261" r:id="rId11"/>
    <p:sldId id="267" r:id="rId12"/>
    <p:sldId id="268" r:id="rId13"/>
    <p:sldId id="269" r:id="rId14"/>
    <p:sldId id="264"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44F93E9-547B-49C4-B7EC-603D1614BE50}">
          <p14:sldIdLst>
            <p14:sldId id="256"/>
            <p14:sldId id="257"/>
            <p14:sldId id="265"/>
            <p14:sldId id="266"/>
            <p14:sldId id="258"/>
            <p14:sldId id="262"/>
            <p14:sldId id="259"/>
            <p14:sldId id="263"/>
            <p14:sldId id="260"/>
            <p14:sldId id="261"/>
            <p14:sldId id="267"/>
            <p14:sldId id="268"/>
            <p14:sldId id="269"/>
            <p14:sldId id="264"/>
          </p14:sldIdLst>
        </p14:section>
        <p14:section name="Untitled Section" id="{40F72675-8F3D-4298-BCED-D4C4461FE658}">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5" autoAdjust="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E14E03-E092-41F8-B3BD-C3200A0B94EA}" type="datetimeFigureOut">
              <a:rPr lang="en-US" smtClean="0"/>
              <a:t>6/27/2012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6626AB-B43B-4AFB-B874-B2401AB3D7DE}" type="slidenum">
              <a:rPr lang="en-US" smtClean="0"/>
              <a:t>‹#›</a:t>
            </a:fld>
            <a:endParaRPr lang="en-US"/>
          </a:p>
        </p:txBody>
      </p:sp>
    </p:spTree>
    <p:extLst>
      <p:ext uri="{BB962C8B-B14F-4D97-AF65-F5344CB8AC3E}">
        <p14:creationId xmlns:p14="http://schemas.microsoft.com/office/powerpoint/2010/main" val="389887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a:t>
            </a:fld>
            <a:endParaRPr lang="en-US"/>
          </a:p>
        </p:txBody>
      </p:sp>
    </p:spTree>
    <p:extLst>
      <p:ext uri="{BB962C8B-B14F-4D97-AF65-F5344CB8AC3E}">
        <p14:creationId xmlns:p14="http://schemas.microsoft.com/office/powerpoint/2010/main" val="26108321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Somebody add notes here please!!!!!!!!!</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10</a:t>
            </a:fld>
            <a:endParaRPr lang="en-US"/>
          </a:p>
        </p:txBody>
      </p:sp>
    </p:spTree>
    <p:extLst>
      <p:ext uri="{BB962C8B-B14F-4D97-AF65-F5344CB8AC3E}">
        <p14:creationId xmlns:p14="http://schemas.microsoft.com/office/powerpoint/2010/main" val="32673056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Erin please add notes here and cite references!!!!!!!!!!</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11</a:t>
            </a:fld>
            <a:endParaRPr lang="en-US"/>
          </a:p>
        </p:txBody>
      </p:sp>
    </p:spTree>
    <p:extLst>
      <p:ext uri="{BB962C8B-B14F-4D97-AF65-F5344CB8AC3E}">
        <p14:creationId xmlns:p14="http://schemas.microsoft.com/office/powerpoint/2010/main" val="2046467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The health promotion model is simple to understand, using language that is well understood by nurses.  The concept of health promotion is also a popular concept in nursing practice.  The relationships among the various factors are linked and relationships are identified and consistently defined.  Considering all of these factors, it is not difficult to see why Pender’s model is popular with practicing nurses and is frequently used as a tool in research.</a:t>
            </a:r>
          </a:p>
          <a:p>
            <a:r>
              <a:rPr lang="en-US" sz="1200" b="0" i="0" u="none" strike="noStrike" kern="1200" baseline="0" dirty="0" smtClean="0">
                <a:solidFill>
                  <a:schemeClr val="tx1"/>
                </a:solidFill>
                <a:latin typeface="+mn-lt"/>
                <a:ea typeface="+mn-ea"/>
                <a:cs typeface="+mn-cs"/>
              </a:rPr>
              <a:t>	The Health Promotion model is useful in practice when the focus of nursing care includes promoting behaviors to enhance health.  The role of the nurse in the health promotion model revolves around raising consciousness related to health promoting behaviors, promoting self-efficacy, enhancing the benefits of change, controlling the environment to support behavioral change, and managing the barriers to change</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12</a:t>
            </a:fld>
            <a:endParaRPr lang="en-US"/>
          </a:p>
        </p:txBody>
      </p:sp>
    </p:spTree>
    <p:extLst>
      <p:ext uri="{BB962C8B-B14F-4D97-AF65-F5344CB8AC3E}">
        <p14:creationId xmlns:p14="http://schemas.microsoft.com/office/powerpoint/2010/main" val="13352721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will fix later!!!!!!!!!!!</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14</a:t>
            </a:fld>
            <a:endParaRPr lang="en-US"/>
          </a:p>
        </p:txBody>
      </p:sp>
    </p:spTree>
    <p:extLst>
      <p:ext uri="{BB962C8B-B14F-4D97-AF65-F5344CB8AC3E}">
        <p14:creationId xmlns:p14="http://schemas.microsoft.com/office/powerpoint/2010/main" val="3986900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EMA TO COMPLETE LATER!!!!!!!!!!!!!!!!!!!!!!!</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2</a:t>
            </a:fld>
            <a:endParaRPr lang="en-US"/>
          </a:p>
        </p:txBody>
      </p:sp>
    </p:spTree>
    <p:extLst>
      <p:ext uri="{BB962C8B-B14F-4D97-AF65-F5344CB8AC3E}">
        <p14:creationId xmlns:p14="http://schemas.microsoft.com/office/powerpoint/2010/main" val="3018559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EMA TO COMPLETE LATER !!!!!!!!!!!!!!!!!!!!!!!!!!!!!!!!!!!</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3</a:t>
            </a:fld>
            <a:endParaRPr lang="en-US"/>
          </a:p>
        </p:txBody>
      </p:sp>
    </p:spTree>
    <p:extLst>
      <p:ext uri="{BB962C8B-B14F-4D97-AF65-F5344CB8AC3E}">
        <p14:creationId xmlns:p14="http://schemas.microsoft.com/office/powerpoint/2010/main" val="708515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“Nola Pender developed her Health Promotion model, often abbreviated HPM, after seeing professionals intervening only after patients developed acute or chronic health problems. She became convinced that patients' quality of life could be improved by the prevention of problems before this occurred, and health care dollars could be saved by the promotion of healthy lifestyles. After researching current models and discovering that most focused on negative motivation, she developed a model that focused on positive motivation” (Nursing Theory, 2011).  </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4</a:t>
            </a:fld>
            <a:endParaRPr lang="en-US"/>
          </a:p>
        </p:txBody>
      </p:sp>
    </p:spTree>
    <p:extLst>
      <p:ext uri="{BB962C8B-B14F-4D97-AF65-F5344CB8AC3E}">
        <p14:creationId xmlns:p14="http://schemas.microsoft.com/office/powerpoint/2010/main" val="17808503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Nola Pender’s Health Promotion</a:t>
            </a:r>
            <a:r>
              <a:rPr lang="en-US" baseline="0" dirty="0" smtClean="0"/>
              <a:t> Model (HPM) there are three major categories to consider: individual characteristics and experience, behavior-specific cognitions and affect, and behavioral outcome. (Masters, 2012)</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5</a:t>
            </a:fld>
            <a:endParaRPr lang="en-US"/>
          </a:p>
        </p:txBody>
      </p:sp>
    </p:spTree>
    <p:extLst>
      <p:ext uri="{BB962C8B-B14F-4D97-AF65-F5344CB8AC3E}">
        <p14:creationId xmlns:p14="http://schemas.microsoft.com/office/powerpoint/2010/main" val="25616271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Health Promotion Model Flow Chart ??????????????????  Erin C. I really like this chart you sent me, but I am not sure what you want to say here - please expand and cite your reference.</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6</a:t>
            </a:fld>
            <a:endParaRPr lang="en-US"/>
          </a:p>
        </p:txBody>
      </p:sp>
    </p:spTree>
    <p:extLst>
      <p:ext uri="{BB962C8B-B14F-4D97-AF65-F5344CB8AC3E}">
        <p14:creationId xmlns:p14="http://schemas.microsoft.com/office/powerpoint/2010/main" val="10655478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Somebody</a:t>
            </a:r>
            <a:r>
              <a:rPr lang="en-US" baseline="0" dirty="0" smtClean="0"/>
              <a:t> add notes to this section – don’t forget to cite your references!!!</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7</a:t>
            </a:fld>
            <a:endParaRPr lang="en-US"/>
          </a:p>
        </p:txBody>
      </p:sp>
    </p:spTree>
    <p:extLst>
      <p:ext uri="{BB962C8B-B14F-4D97-AF65-F5344CB8AC3E}">
        <p14:creationId xmlns:p14="http://schemas.microsoft.com/office/powerpoint/2010/main" val="26989985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Somebody please complete notes – and cite references!!!!!!!!!</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8</a:t>
            </a:fld>
            <a:endParaRPr lang="en-US"/>
          </a:p>
        </p:txBody>
      </p:sp>
    </p:spTree>
    <p:extLst>
      <p:ext uri="{BB962C8B-B14F-4D97-AF65-F5344CB8AC3E}">
        <p14:creationId xmlns:p14="http://schemas.microsoft.com/office/powerpoint/2010/main" val="19303617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Somebody please add notes here and cite your references!!!!!!!!!!!!!!!!!</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9</a:t>
            </a:fld>
            <a:endParaRPr lang="en-US"/>
          </a:p>
        </p:txBody>
      </p:sp>
    </p:spTree>
    <p:extLst>
      <p:ext uri="{BB962C8B-B14F-4D97-AF65-F5344CB8AC3E}">
        <p14:creationId xmlns:p14="http://schemas.microsoft.com/office/powerpoint/2010/main" val="768747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C8F1D0DC-818F-487B-A71C-DAF40FE83DCE}" type="datetimeFigureOut">
              <a:rPr lang="en-US" smtClean="0"/>
              <a:t>6/27/2012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D630D9BC-9EF7-4B87-84D9-CB8AF7818C6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F1D0DC-818F-487B-A71C-DAF40FE83DCE}" type="datetimeFigureOut">
              <a:rPr lang="en-US" smtClean="0"/>
              <a:t>6/27/2012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30D9BC-9EF7-4B87-84D9-CB8AF7818C62}"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F1D0DC-818F-487B-A71C-DAF40FE83DCE}" type="datetimeFigureOut">
              <a:rPr lang="en-US" smtClean="0"/>
              <a:t>6/27/2012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30D9BC-9EF7-4B87-84D9-CB8AF7818C62}"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C8F1D0DC-818F-487B-A71C-DAF40FE83DCE}" type="datetimeFigureOut">
              <a:rPr lang="en-US" smtClean="0"/>
              <a:t>6/27/2012</a:t>
            </a:fld>
            <a:endParaRPr lang="en-US"/>
          </a:p>
        </p:txBody>
      </p:sp>
      <p:sp>
        <p:nvSpPr>
          <p:cNvPr id="9" name="Slide Number Placeholder 8"/>
          <p:cNvSpPr>
            <a:spLocks noGrp="1"/>
          </p:cNvSpPr>
          <p:nvPr>
            <p:ph type="sldNum" sz="quarter" idx="15"/>
          </p:nvPr>
        </p:nvSpPr>
        <p:spPr/>
        <p:txBody>
          <a:bodyPr rtlCol="0"/>
          <a:lstStyle/>
          <a:p>
            <a:fld id="{D630D9BC-9EF7-4B87-84D9-CB8AF7818C62}"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C8F1D0DC-818F-487B-A71C-DAF40FE83DCE}" type="datetimeFigureOut">
              <a:rPr lang="en-US" smtClean="0"/>
              <a:t>6/27/2012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D630D9BC-9EF7-4B87-84D9-CB8AF7818C6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8F1D0DC-818F-487B-A71C-DAF40FE83DCE}" type="datetimeFigureOut">
              <a:rPr lang="en-US" smtClean="0"/>
              <a:t>6/27/2012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30D9BC-9EF7-4B87-84D9-CB8AF7818C62}"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C8F1D0DC-818F-487B-A71C-DAF40FE83DCE}" type="datetimeFigureOut">
              <a:rPr lang="en-US" smtClean="0"/>
              <a:t>6/27/2012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30D9BC-9EF7-4B87-84D9-CB8AF7818C62}"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C8F1D0DC-818F-487B-A71C-DAF40FE83DCE}" type="datetimeFigureOut">
              <a:rPr lang="en-US" smtClean="0"/>
              <a:t>6/27/2012</a:t>
            </a:fld>
            <a:endParaRPr lang="en-US"/>
          </a:p>
        </p:txBody>
      </p:sp>
      <p:sp>
        <p:nvSpPr>
          <p:cNvPr id="7" name="Slide Number Placeholder 6"/>
          <p:cNvSpPr>
            <a:spLocks noGrp="1"/>
          </p:cNvSpPr>
          <p:nvPr>
            <p:ph type="sldNum" sz="quarter" idx="11"/>
          </p:nvPr>
        </p:nvSpPr>
        <p:spPr/>
        <p:txBody>
          <a:bodyPr rtlCol="0"/>
          <a:lstStyle/>
          <a:p>
            <a:fld id="{D630D9BC-9EF7-4B87-84D9-CB8AF7818C62}"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F1D0DC-818F-487B-A71C-DAF40FE83DCE}" type="datetimeFigureOut">
              <a:rPr lang="en-US" smtClean="0"/>
              <a:t>6/27/2012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30D9BC-9EF7-4B87-84D9-CB8AF7818C62}"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C8F1D0DC-818F-487B-A71C-DAF40FE83DCE}" type="datetimeFigureOut">
              <a:rPr lang="en-US" smtClean="0"/>
              <a:t>6/27/2012</a:t>
            </a:fld>
            <a:endParaRPr lang="en-US"/>
          </a:p>
        </p:txBody>
      </p:sp>
      <p:sp>
        <p:nvSpPr>
          <p:cNvPr id="22" name="Slide Number Placeholder 21"/>
          <p:cNvSpPr>
            <a:spLocks noGrp="1"/>
          </p:cNvSpPr>
          <p:nvPr>
            <p:ph type="sldNum" sz="quarter" idx="15"/>
          </p:nvPr>
        </p:nvSpPr>
        <p:spPr/>
        <p:txBody>
          <a:bodyPr rtlCol="0"/>
          <a:lstStyle/>
          <a:p>
            <a:fld id="{D630D9BC-9EF7-4B87-84D9-CB8AF7818C62}"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C8F1D0DC-818F-487B-A71C-DAF40FE83DCE}" type="datetimeFigureOut">
              <a:rPr lang="en-US" smtClean="0"/>
              <a:t>6/27/2012</a:t>
            </a:fld>
            <a:endParaRPr lang="en-US"/>
          </a:p>
        </p:txBody>
      </p:sp>
      <p:sp>
        <p:nvSpPr>
          <p:cNvPr id="18" name="Slide Number Placeholder 17"/>
          <p:cNvSpPr>
            <a:spLocks noGrp="1"/>
          </p:cNvSpPr>
          <p:nvPr>
            <p:ph type="sldNum" sz="quarter" idx="11"/>
          </p:nvPr>
        </p:nvSpPr>
        <p:spPr/>
        <p:txBody>
          <a:bodyPr rtlCol="0"/>
          <a:lstStyle/>
          <a:p>
            <a:fld id="{D630D9BC-9EF7-4B87-84D9-CB8AF7818C62}"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8F1D0DC-818F-487B-A71C-DAF40FE83DCE}" type="datetimeFigureOut">
              <a:rPr lang="en-US" smtClean="0"/>
              <a:t>6/27/2012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D630D9BC-9EF7-4B87-84D9-CB8AF7818C6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hyperlink" Target="http://nursingplanet.com/health_pro"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nursingplanet.com/health_promotion_model.htm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905000"/>
            <a:ext cx="8229600" cy="838200"/>
          </a:xfrm>
        </p:spPr>
        <p:txBody>
          <a:bodyPr>
            <a:noAutofit/>
          </a:bodyPr>
          <a:lstStyle/>
          <a:p>
            <a:r>
              <a:rPr lang="en-US" sz="6000" dirty="0" smtClean="0">
                <a:solidFill>
                  <a:srgbClr val="92D050"/>
                </a:solidFill>
                <a:latin typeface="Bookman Old Style" pitchFamily="18" charset="0"/>
              </a:rPr>
              <a:t>Nola Pender</a:t>
            </a:r>
            <a:endParaRPr lang="en-US" sz="6000" dirty="0">
              <a:solidFill>
                <a:srgbClr val="92D050"/>
              </a:solidFill>
              <a:latin typeface="Bookman Old Style" pitchFamily="18" charset="0"/>
            </a:endParaRPr>
          </a:p>
        </p:txBody>
      </p:sp>
      <p:sp>
        <p:nvSpPr>
          <p:cNvPr id="3" name="Subtitle 2"/>
          <p:cNvSpPr>
            <a:spLocks noGrp="1"/>
          </p:cNvSpPr>
          <p:nvPr>
            <p:ph type="subTitle" idx="1"/>
          </p:nvPr>
        </p:nvSpPr>
        <p:spPr/>
        <p:txBody>
          <a:bodyPr>
            <a:normAutofit fontScale="77500" lnSpcReduction="20000"/>
          </a:bodyPr>
          <a:lstStyle/>
          <a:p>
            <a:r>
              <a:rPr lang="en-US" sz="3900" dirty="0" smtClean="0">
                <a:solidFill>
                  <a:srgbClr val="92D050"/>
                </a:solidFill>
                <a:latin typeface="Bookman Old Style" pitchFamily="18" charset="0"/>
              </a:rPr>
              <a:t>HEALTH PROMOTION MODEL</a:t>
            </a:r>
          </a:p>
          <a:p>
            <a:endParaRPr lang="en-US" dirty="0"/>
          </a:p>
          <a:p>
            <a:endParaRPr lang="en-US" dirty="0" smtClean="0"/>
          </a:p>
          <a:p>
            <a:r>
              <a:rPr lang="en-US" sz="1300" dirty="0" smtClean="0">
                <a:latin typeface="Bookman Old Style" pitchFamily="18" charset="0"/>
              </a:rPr>
              <a:t>Elizabeth Alexander, Erin </a:t>
            </a:r>
            <a:r>
              <a:rPr lang="en-US" sz="1300" dirty="0" err="1" smtClean="0">
                <a:latin typeface="Bookman Old Style" pitchFamily="18" charset="0"/>
              </a:rPr>
              <a:t>Considine</a:t>
            </a:r>
            <a:r>
              <a:rPr lang="en-US" sz="1300" dirty="0" smtClean="0">
                <a:latin typeface="Bookman Old Style" pitchFamily="18" charset="0"/>
              </a:rPr>
              <a:t>, </a:t>
            </a:r>
            <a:r>
              <a:rPr lang="en-US" sz="1300" dirty="0" err="1" smtClean="0">
                <a:latin typeface="Bookman Old Style" pitchFamily="18" charset="0"/>
              </a:rPr>
              <a:t>Ema</a:t>
            </a:r>
            <a:r>
              <a:rPr lang="en-US" sz="1300" dirty="0" smtClean="0">
                <a:latin typeface="Bookman Old Style" pitchFamily="18" charset="0"/>
              </a:rPr>
              <a:t> Nicholls, Erin </a:t>
            </a:r>
            <a:r>
              <a:rPr lang="en-US" sz="1300" dirty="0" err="1" smtClean="0">
                <a:latin typeface="Bookman Old Style" pitchFamily="18" charset="0"/>
              </a:rPr>
              <a:t>Siuts</a:t>
            </a:r>
            <a:r>
              <a:rPr lang="en-US" sz="1300" dirty="0" smtClean="0">
                <a:latin typeface="Bookman Old Style" pitchFamily="18" charset="0"/>
              </a:rPr>
              <a:t>, and Erika Workman</a:t>
            </a:r>
            <a:endParaRPr lang="en-US" sz="1300" dirty="0">
              <a:latin typeface="Bookman Old Style" pitchFamily="18" charset="0"/>
            </a:endParaRPr>
          </a:p>
        </p:txBody>
      </p:sp>
    </p:spTree>
    <p:extLst>
      <p:ext uri="{BB962C8B-B14F-4D97-AF65-F5344CB8AC3E}">
        <p14:creationId xmlns:p14="http://schemas.microsoft.com/office/powerpoint/2010/main" val="1314212111"/>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b="1" dirty="0" smtClean="0">
                <a:solidFill>
                  <a:srgbClr val="92D050"/>
                </a:solidFill>
                <a:latin typeface="Bookman Old Style" pitchFamily="18" charset="0"/>
              </a:rPr>
              <a:t>Behavioral-Specific cognitions and affect</a:t>
            </a:r>
            <a:endParaRPr lang="en-US" sz="3600" b="1" dirty="0">
              <a:solidFill>
                <a:srgbClr val="92D050"/>
              </a:solidFill>
              <a:latin typeface="Bookman Old Style" pitchFamily="18" charset="0"/>
            </a:endParaRPr>
          </a:p>
        </p:txBody>
      </p:sp>
      <p:sp>
        <p:nvSpPr>
          <p:cNvPr id="7" name="Content Placeholder 6"/>
          <p:cNvSpPr>
            <a:spLocks noGrp="1"/>
          </p:cNvSpPr>
          <p:nvPr>
            <p:ph sz="quarter" idx="2"/>
          </p:nvPr>
        </p:nvSpPr>
        <p:spPr>
          <a:xfrm>
            <a:off x="457200" y="2590800"/>
            <a:ext cx="3657600" cy="3657600"/>
          </a:xfrm>
        </p:spPr>
        <p:txBody>
          <a:bodyPr/>
          <a:lstStyle/>
          <a:p>
            <a:pPr>
              <a:buFont typeface="Wingdings" pitchFamily="2" charset="2"/>
              <a:buChar char="v"/>
            </a:pPr>
            <a:r>
              <a:rPr lang="en-US" dirty="0" smtClean="0"/>
              <a:t>Family</a:t>
            </a:r>
          </a:p>
          <a:p>
            <a:pPr>
              <a:buFont typeface="Wingdings" pitchFamily="2" charset="2"/>
              <a:buChar char="v"/>
            </a:pPr>
            <a:r>
              <a:rPr lang="en-US" dirty="0" smtClean="0"/>
              <a:t>Peers</a:t>
            </a:r>
          </a:p>
          <a:p>
            <a:pPr>
              <a:buFont typeface="Wingdings" pitchFamily="2" charset="2"/>
              <a:buChar char="v"/>
            </a:pPr>
            <a:r>
              <a:rPr lang="en-US" dirty="0" smtClean="0"/>
              <a:t>Providers</a:t>
            </a:r>
          </a:p>
          <a:p>
            <a:pPr>
              <a:buFont typeface="Wingdings" pitchFamily="2" charset="2"/>
              <a:buChar char="v"/>
            </a:pPr>
            <a:r>
              <a:rPr lang="en-US" dirty="0" smtClean="0"/>
              <a:t>Norms</a:t>
            </a:r>
          </a:p>
          <a:p>
            <a:pPr>
              <a:buFont typeface="Wingdings" pitchFamily="2" charset="2"/>
              <a:buChar char="v"/>
            </a:pPr>
            <a:r>
              <a:rPr lang="en-US" dirty="0" smtClean="0"/>
              <a:t>Support</a:t>
            </a:r>
          </a:p>
          <a:p>
            <a:pPr>
              <a:buFont typeface="Wingdings" pitchFamily="2" charset="2"/>
              <a:buChar char="v"/>
            </a:pPr>
            <a:r>
              <a:rPr lang="en-US" dirty="0" smtClean="0"/>
              <a:t>Models</a:t>
            </a:r>
            <a:endParaRPr lang="en-US" dirty="0"/>
          </a:p>
        </p:txBody>
      </p:sp>
      <p:sp>
        <p:nvSpPr>
          <p:cNvPr id="9" name="Content Placeholder 8"/>
          <p:cNvSpPr>
            <a:spLocks noGrp="1"/>
          </p:cNvSpPr>
          <p:nvPr>
            <p:ph sz="quarter" idx="4"/>
          </p:nvPr>
        </p:nvSpPr>
        <p:spPr>
          <a:xfrm>
            <a:off x="4371975" y="2667000"/>
            <a:ext cx="3657600" cy="3581400"/>
          </a:xfrm>
        </p:spPr>
        <p:txBody>
          <a:bodyPr/>
          <a:lstStyle/>
          <a:p>
            <a:pPr>
              <a:buFont typeface="Wingdings" pitchFamily="2" charset="2"/>
              <a:buChar char="v"/>
            </a:pPr>
            <a:r>
              <a:rPr lang="en-US" dirty="0" smtClean="0"/>
              <a:t>Options</a:t>
            </a:r>
          </a:p>
          <a:p>
            <a:pPr>
              <a:buFont typeface="Wingdings" pitchFamily="2" charset="2"/>
              <a:buChar char="v"/>
            </a:pPr>
            <a:r>
              <a:rPr lang="en-US" dirty="0" smtClean="0"/>
              <a:t>Demand Characteristics</a:t>
            </a:r>
          </a:p>
          <a:p>
            <a:pPr>
              <a:buFont typeface="Wingdings" pitchFamily="2" charset="2"/>
              <a:buChar char="v"/>
            </a:pPr>
            <a:r>
              <a:rPr lang="en-US" dirty="0" smtClean="0"/>
              <a:t>Aesthetics</a:t>
            </a:r>
          </a:p>
          <a:p>
            <a:endParaRPr lang="en-US" dirty="0"/>
          </a:p>
        </p:txBody>
      </p:sp>
      <p:sp>
        <p:nvSpPr>
          <p:cNvPr id="6" name="Text Placeholder 5"/>
          <p:cNvSpPr>
            <a:spLocks noGrp="1"/>
          </p:cNvSpPr>
          <p:nvPr>
            <p:ph type="body" sz="quarter" idx="1"/>
          </p:nvPr>
        </p:nvSpPr>
        <p:spPr>
          <a:xfrm>
            <a:off x="457200" y="1752600"/>
            <a:ext cx="3657600" cy="792480"/>
          </a:xfrm>
        </p:spPr>
        <p:txBody>
          <a:bodyPr/>
          <a:lstStyle/>
          <a:p>
            <a:r>
              <a:rPr lang="en-US" sz="2400" dirty="0" smtClean="0"/>
              <a:t>Interpersonal Influences</a:t>
            </a:r>
            <a:endParaRPr lang="en-US" sz="2400" dirty="0"/>
          </a:p>
        </p:txBody>
      </p:sp>
      <p:sp>
        <p:nvSpPr>
          <p:cNvPr id="8" name="Text Placeholder 7"/>
          <p:cNvSpPr>
            <a:spLocks noGrp="1"/>
          </p:cNvSpPr>
          <p:nvPr>
            <p:ph type="body" sz="quarter" idx="3"/>
          </p:nvPr>
        </p:nvSpPr>
        <p:spPr>
          <a:xfrm>
            <a:off x="4343400" y="1828800"/>
            <a:ext cx="3657600" cy="792480"/>
          </a:xfrm>
        </p:spPr>
        <p:txBody>
          <a:bodyPr/>
          <a:lstStyle/>
          <a:p>
            <a:r>
              <a:rPr lang="en-US" sz="2400" dirty="0" smtClean="0"/>
              <a:t>Situational Influences</a:t>
            </a:r>
            <a:endParaRPr lang="en-US" sz="2400" dirty="0"/>
          </a:p>
        </p:txBody>
      </p:sp>
    </p:spTree>
    <p:extLst>
      <p:ext uri="{BB962C8B-B14F-4D97-AF65-F5344CB8AC3E}">
        <p14:creationId xmlns:p14="http://schemas.microsoft.com/office/powerpoint/2010/main" val="1916182971"/>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3200" b="1" dirty="0" smtClean="0">
                <a:solidFill>
                  <a:srgbClr val="92D050"/>
                </a:solidFill>
                <a:latin typeface="Bookman Old Style" pitchFamily="18" charset="0"/>
              </a:rPr>
              <a:t>How does the theory impact direct patient care?</a:t>
            </a:r>
            <a:endParaRPr lang="en-US" sz="3200" b="1" dirty="0">
              <a:solidFill>
                <a:srgbClr val="92D050"/>
              </a:solidFill>
              <a:latin typeface="Bookman Old Style" pitchFamily="18" charset="0"/>
            </a:endParaRPr>
          </a:p>
        </p:txBody>
      </p:sp>
      <p:sp>
        <p:nvSpPr>
          <p:cNvPr id="8" name="Content Placeholder 7"/>
          <p:cNvSpPr>
            <a:spLocks noGrp="1"/>
          </p:cNvSpPr>
          <p:nvPr>
            <p:ph type="subTitle" idx="4294967295"/>
          </p:nvPr>
        </p:nvSpPr>
        <p:spPr>
          <a:xfrm>
            <a:off x="457200" y="1905000"/>
            <a:ext cx="7467600" cy="4726858"/>
          </a:xfrm>
        </p:spPr>
        <p:txBody>
          <a:bodyPr>
            <a:normAutofit/>
          </a:bodyPr>
          <a:lstStyle/>
          <a:p>
            <a:pPr>
              <a:buFont typeface="Wingdings" pitchFamily="2" charset="2"/>
              <a:buChar char="v"/>
            </a:pPr>
            <a:r>
              <a:rPr lang="en-US" dirty="0" smtClean="0"/>
              <a:t>Erin Suits  This is your part – I have not gotten anything from you.</a:t>
            </a:r>
          </a:p>
          <a:p>
            <a:pPr>
              <a:buFont typeface="Wingdings" pitchFamily="2" charset="2"/>
              <a:buChar char="v"/>
            </a:pPr>
            <a:r>
              <a:rPr lang="en-US" dirty="0" smtClean="0"/>
              <a:t> Please put info on discussion board so I can put in power point. </a:t>
            </a:r>
          </a:p>
          <a:p>
            <a:pPr>
              <a:buFont typeface="Wingdings" pitchFamily="2" charset="2"/>
              <a:buChar char="v"/>
            </a:pPr>
            <a:r>
              <a:rPr lang="en-US" dirty="0" smtClean="0"/>
              <a:t>Use bullets and write out what you want in the notes section. </a:t>
            </a:r>
          </a:p>
          <a:p>
            <a:pPr>
              <a:buFont typeface="Wingdings" pitchFamily="2" charset="2"/>
              <a:buChar char="v"/>
            </a:pPr>
            <a:r>
              <a:rPr lang="en-US" dirty="0" smtClean="0"/>
              <a:t>Also cite your references</a:t>
            </a:r>
            <a:endParaRPr lang="en-US" b="0" dirty="0"/>
          </a:p>
        </p:txBody>
      </p:sp>
    </p:spTree>
    <p:extLst>
      <p:ext uri="{BB962C8B-B14F-4D97-AF65-F5344CB8AC3E}">
        <p14:creationId xmlns:p14="http://schemas.microsoft.com/office/powerpoint/2010/main" val="3400309850"/>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92D050"/>
                </a:solidFill>
                <a:latin typeface="Bookman Old Style" pitchFamily="18" charset="0"/>
              </a:rPr>
              <a:t>What does the theory mean for nursing?</a:t>
            </a:r>
            <a:endParaRPr lang="en-US" sz="3200" b="1" dirty="0">
              <a:solidFill>
                <a:srgbClr val="92D050"/>
              </a:solidFill>
              <a:latin typeface="Bookman Old Style" pitchFamily="18" charset="0"/>
            </a:endParaRPr>
          </a:p>
        </p:txBody>
      </p:sp>
      <p:sp>
        <p:nvSpPr>
          <p:cNvPr id="3" name="Content Placeholder 2"/>
          <p:cNvSpPr>
            <a:spLocks noGrp="1"/>
          </p:cNvSpPr>
          <p:nvPr>
            <p:ph sz="quarter" idx="1"/>
          </p:nvPr>
        </p:nvSpPr>
        <p:spPr/>
        <p:txBody>
          <a:bodyPr/>
          <a:lstStyle/>
          <a:p>
            <a:pPr>
              <a:buFont typeface="Wingdings" pitchFamily="2" charset="2"/>
              <a:buChar char="v"/>
            </a:pPr>
            <a:r>
              <a:rPr lang="en-US" dirty="0" smtClean="0"/>
              <a:t>Erin C -  please complete the way you want this done. Insert bullets and notes at bottom.</a:t>
            </a:r>
          </a:p>
          <a:p>
            <a:pPr>
              <a:buFont typeface="Wingdings" pitchFamily="2" charset="2"/>
              <a:buChar char="v"/>
            </a:pPr>
            <a:r>
              <a:rPr lang="en-US" dirty="0" smtClean="0"/>
              <a:t>Thanks for all your great info!!!!!!!!!!!</a:t>
            </a:r>
            <a:endParaRPr lang="en-US" dirty="0"/>
          </a:p>
        </p:txBody>
      </p:sp>
    </p:spTree>
    <p:extLst>
      <p:ext uri="{BB962C8B-B14F-4D97-AF65-F5344CB8AC3E}">
        <p14:creationId xmlns:p14="http://schemas.microsoft.com/office/powerpoint/2010/main" val="337834157"/>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5" name="Picture Placeholder 4"/>
          <p:cNvPicPr>
            <a:picLocks noGrp="1" noChangeAspect="1"/>
          </p:cNvPicPr>
          <p:nvPr>
            <p:ph type="pic" idx="1"/>
          </p:nvPr>
        </p:nvPicPr>
        <p:blipFill>
          <a:blip r:embed="rId2">
            <a:extLst>
              <a:ext uri="{28A0092B-C50C-407E-A947-70E740481C1C}">
                <a14:useLocalDpi xmlns:a14="http://schemas.microsoft.com/office/drawing/2010/main" val="0"/>
              </a:ext>
            </a:extLst>
          </a:blip>
          <a:srcRect t="11076" b="11076"/>
          <a:stretch>
            <a:fillRect/>
          </a:stretch>
        </p:blipFill>
        <p:spPr>
          <a:xfrm>
            <a:off x="1143000" y="1270000"/>
            <a:ext cx="3657600" cy="4064000"/>
          </a:xfrm>
        </p:spPr>
      </p:pic>
      <p:sp>
        <p:nvSpPr>
          <p:cNvPr id="4" name="Text Placeholder 3"/>
          <p:cNvSpPr>
            <a:spLocks noGrp="1"/>
          </p:cNvSpPr>
          <p:nvPr>
            <p:ph type="body" sz="half" idx="2"/>
          </p:nvPr>
        </p:nvSpPr>
        <p:spPr/>
        <p:txBody>
          <a:bodyPr/>
          <a:lstStyle/>
          <a:p>
            <a:endParaRPr lang="en-US" dirty="0"/>
          </a:p>
        </p:txBody>
      </p:sp>
    </p:spTree>
    <p:extLst>
      <p:ext uri="{BB962C8B-B14F-4D97-AF65-F5344CB8AC3E}">
        <p14:creationId xmlns:p14="http://schemas.microsoft.com/office/powerpoint/2010/main" val="64644365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lgn="ctr"/>
            <a:r>
              <a:rPr lang="en-US" sz="3600" dirty="0" smtClean="0">
                <a:latin typeface="Bookman Old Style" pitchFamily="18" charset="0"/>
              </a:rPr>
              <a:t>References</a:t>
            </a:r>
            <a:endParaRPr lang="en-US" sz="3600" dirty="0">
              <a:latin typeface="Bookman Old Style" pitchFamily="18" charset="0"/>
            </a:endParaRPr>
          </a:p>
        </p:txBody>
      </p:sp>
      <p:sp>
        <p:nvSpPr>
          <p:cNvPr id="9" name="Content Placeholder 8"/>
          <p:cNvSpPr>
            <a:spLocks noGrp="1"/>
          </p:cNvSpPr>
          <p:nvPr>
            <p:ph sz="quarter" idx="1"/>
          </p:nvPr>
        </p:nvSpPr>
        <p:spPr/>
        <p:txBody>
          <a:bodyPr/>
          <a:lstStyle/>
          <a:p>
            <a:r>
              <a:rPr lang="en-US" sz="1200" dirty="0">
                <a:latin typeface="Times New Roman" pitchFamily="18" charset="0"/>
                <a:cs typeface="Times New Roman" pitchFamily="18" charset="0"/>
              </a:rPr>
              <a:t>Masters, K. (2012). The Health Promotion Model: Nola J. Pender. In </a:t>
            </a:r>
            <a:r>
              <a:rPr lang="en-US" sz="1200" i="1" dirty="0">
                <a:latin typeface="Times New Roman" pitchFamily="18" charset="0"/>
                <a:cs typeface="Times New Roman" pitchFamily="18" charset="0"/>
              </a:rPr>
              <a:t>Nursing Theories: A framework for professional practice </a:t>
            </a:r>
            <a:r>
              <a:rPr lang="en-US" sz="1200" dirty="0">
                <a:latin typeface="Times New Roman" pitchFamily="18" charset="0"/>
                <a:cs typeface="Times New Roman" pitchFamily="18" charset="0"/>
              </a:rPr>
              <a:t>(pp. 251-261). Sudbury, MA: Jones and Bartlett Learning</a:t>
            </a:r>
            <a:r>
              <a:rPr lang="en-US" sz="1200" dirty="0" smtClean="0">
                <a:latin typeface="Times New Roman" pitchFamily="18" charset="0"/>
                <a:cs typeface="Times New Roman" pitchFamily="18" charset="0"/>
              </a:rPr>
              <a:t>.</a:t>
            </a:r>
          </a:p>
          <a:p>
            <a:r>
              <a:rPr lang="en-US" sz="1200" i="1" dirty="0">
                <a:latin typeface="Times New Roman" pitchFamily="18" charset="0"/>
                <a:cs typeface="Times New Roman" pitchFamily="18" charset="0"/>
              </a:rPr>
              <a:t>Health promotion model. </a:t>
            </a:r>
            <a:r>
              <a:rPr lang="en-US" sz="1200" dirty="0">
                <a:latin typeface="Times New Roman" pitchFamily="18" charset="0"/>
                <a:cs typeface="Times New Roman" pitchFamily="18" charset="0"/>
              </a:rPr>
              <a:t>(2012). Retrieved June, 26, 2012, from </a:t>
            </a:r>
            <a:r>
              <a:rPr lang="en-US" sz="1200" u="sng" dirty="0">
                <a:latin typeface="Times New Roman" pitchFamily="18" charset="0"/>
                <a:cs typeface="Times New Roman" pitchFamily="18" charset="0"/>
                <a:hlinkClick r:id="rId3"/>
              </a:rPr>
              <a:t>http://</a:t>
            </a:r>
            <a:r>
              <a:rPr lang="en-US" sz="1200" u="sng" dirty="0" smtClean="0">
                <a:latin typeface="Times New Roman" pitchFamily="18" charset="0"/>
                <a:cs typeface="Times New Roman" pitchFamily="18" charset="0"/>
                <a:hlinkClick r:id="rId3"/>
              </a:rPr>
              <a:t>nursingplanet.com/health_pro</a:t>
            </a:r>
            <a:r>
              <a:rPr lang="en-US" sz="1200" u="sng" dirty="0" smtClean="0">
                <a:latin typeface="Times New Roman" pitchFamily="18" charset="0"/>
                <a:cs typeface="Times New Roman" pitchFamily="18" charset="0"/>
                <a:hlinkClick r:id="rId4"/>
              </a:rPr>
              <a:t>motion_model.html</a:t>
            </a:r>
            <a:r>
              <a:rPr lang="en-US" sz="1200" dirty="0" smtClean="0">
                <a:latin typeface="Times New Roman" pitchFamily="18" charset="0"/>
                <a:cs typeface="Times New Roman" pitchFamily="18" charset="0"/>
                <a:hlinkClick r:id="rId4"/>
              </a:rPr>
              <a:t> </a:t>
            </a:r>
            <a:r>
              <a:rPr lang="en-US" sz="1200" dirty="0" smtClean="0">
                <a:latin typeface="Times New Roman" pitchFamily="18" charset="0"/>
                <a:cs typeface="Times New Roman" pitchFamily="18" charset="0"/>
              </a:rPr>
              <a:t> </a:t>
            </a:r>
          </a:p>
          <a:p>
            <a:endParaRPr lang="en-US" sz="1200" dirty="0" smtClean="0">
              <a:latin typeface="Times New Roman" pitchFamily="18" charset="0"/>
              <a:cs typeface="Times New Roman" pitchFamily="18" charset="0"/>
            </a:endParaRPr>
          </a:p>
          <a:p>
            <a:r>
              <a:rPr lang="en-US" sz="1200" i="1" dirty="0"/>
              <a:t>Nursing theory. </a:t>
            </a:r>
            <a:r>
              <a:rPr lang="en-US" sz="1200" dirty="0"/>
              <a:t>(2011). Retrieved June 25, 2012, from http://nursing-theory.org/nursing-theorists/Nola-Pender.php. </a:t>
            </a:r>
            <a:endParaRPr lang="en-US" sz="1200" dirty="0" smtClean="0"/>
          </a:p>
          <a:p>
            <a:r>
              <a:rPr lang="en-US" sz="1200" dirty="0" err="1"/>
              <a:t>Tomey</a:t>
            </a:r>
            <a:r>
              <a:rPr lang="en-US" sz="1200" dirty="0"/>
              <a:t>, A.M. &amp; </a:t>
            </a:r>
            <a:r>
              <a:rPr lang="en-US" sz="1200" dirty="0" err="1"/>
              <a:t>Alligood</a:t>
            </a:r>
            <a:r>
              <a:rPr lang="en-US" sz="1200" dirty="0"/>
              <a:t>, M.R. (2006). </a:t>
            </a:r>
            <a:r>
              <a:rPr lang="en-US" sz="1200" i="1" dirty="0"/>
              <a:t>Nursing theorists and their work</a:t>
            </a:r>
            <a:r>
              <a:rPr lang="en-US" sz="1200" dirty="0"/>
              <a:t> (6th Ed.). St. Louis, MO: Mosby Elsevier Inc.</a:t>
            </a:r>
            <a:endParaRPr lang="en-US" sz="1200" dirty="0">
              <a:latin typeface="Times New Roman" pitchFamily="18" charset="0"/>
              <a:cs typeface="Times New Roman" pitchFamily="18" charset="0"/>
            </a:endParaRPr>
          </a:p>
        </p:txBody>
      </p:sp>
    </p:spTree>
    <p:extLst>
      <p:ext uri="{BB962C8B-B14F-4D97-AF65-F5344CB8AC3E}">
        <p14:creationId xmlns:p14="http://schemas.microsoft.com/office/powerpoint/2010/main" val="177519461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467600" cy="1143000"/>
          </a:xfrm>
          <a:noFill/>
          <a:ln>
            <a:solidFill>
              <a:srgbClr val="92D050"/>
            </a:solidFill>
          </a:ln>
        </p:spPr>
        <p:txBody>
          <a:bodyPr>
            <a:normAutofit/>
          </a:bodyPr>
          <a:lstStyle/>
          <a:p>
            <a:r>
              <a:rPr lang="en-US" sz="4000" b="1" dirty="0" smtClean="0">
                <a:solidFill>
                  <a:srgbClr val="92D050"/>
                </a:solidFill>
                <a:latin typeface="Bookman Old Style" pitchFamily="18" charset="0"/>
              </a:rPr>
              <a:t>Life of Nola Pender</a:t>
            </a:r>
            <a:endParaRPr lang="en-US" sz="4000" b="1" dirty="0">
              <a:solidFill>
                <a:srgbClr val="92D050"/>
              </a:solidFill>
              <a:latin typeface="Bookman Old Style" pitchFamily="18" charset="0"/>
            </a:endParaRPr>
          </a:p>
        </p:txBody>
      </p:sp>
      <p:sp>
        <p:nvSpPr>
          <p:cNvPr id="3" name="Content Placeholder 2"/>
          <p:cNvSpPr>
            <a:spLocks noGrp="1"/>
          </p:cNvSpPr>
          <p:nvPr>
            <p:ph type="subTitle" idx="4294967295"/>
          </p:nvPr>
        </p:nvSpPr>
        <p:spPr>
          <a:xfrm>
            <a:off x="457200" y="1752600"/>
            <a:ext cx="7467600" cy="4470400"/>
          </a:xfrm>
        </p:spPr>
        <p:txBody>
          <a:bodyPr>
            <a:normAutofit/>
          </a:bodyPr>
          <a:lstStyle/>
          <a:p>
            <a:pPr>
              <a:buFont typeface="Wingdings" pitchFamily="2" charset="2"/>
              <a:buChar char="v"/>
            </a:pPr>
            <a:r>
              <a:rPr lang="en-US" sz="2000" dirty="0" smtClean="0">
                <a:latin typeface="Bookman Old Style" pitchFamily="18" charset="0"/>
              </a:rPr>
              <a:t>1941 She </a:t>
            </a:r>
            <a:r>
              <a:rPr lang="en-US" sz="2000" dirty="0" smtClean="0">
                <a:latin typeface="Bookman Old Style" pitchFamily="18" charset="0"/>
              </a:rPr>
              <a:t>was born </a:t>
            </a:r>
            <a:r>
              <a:rPr lang="en-US" sz="2000" dirty="0" smtClean="0">
                <a:latin typeface="Bookman Old Style" pitchFamily="18" charset="0"/>
              </a:rPr>
              <a:t>in </a:t>
            </a:r>
            <a:r>
              <a:rPr lang="en-US" sz="2000" dirty="0" smtClean="0">
                <a:latin typeface="Bookman Old Style" pitchFamily="18" charset="0"/>
              </a:rPr>
              <a:t>Lansing, </a:t>
            </a:r>
            <a:r>
              <a:rPr lang="en-US" sz="2000" dirty="0" smtClean="0">
                <a:latin typeface="Bookman Old Style" pitchFamily="18" charset="0"/>
              </a:rPr>
              <a:t>MI</a:t>
            </a:r>
            <a:endParaRPr lang="en-US" sz="2000" dirty="0" smtClean="0">
              <a:latin typeface="Bookman Old Style" pitchFamily="18" charset="0"/>
            </a:endParaRPr>
          </a:p>
          <a:p>
            <a:pPr>
              <a:buFont typeface="Wingdings" pitchFamily="2" charset="2"/>
              <a:buChar char="v"/>
            </a:pPr>
            <a:r>
              <a:rPr lang="en-US" sz="2000" dirty="0" smtClean="0">
                <a:latin typeface="Bookman Old Style" pitchFamily="18" charset="0"/>
              </a:rPr>
              <a:t>1962 Graduated from School of Nursing at West Suburban Hospital in Oak Park, IL with her </a:t>
            </a:r>
            <a:r>
              <a:rPr lang="en-US" sz="2000" dirty="0" smtClean="0">
                <a:latin typeface="Bookman Old Style" pitchFamily="18" charset="0"/>
              </a:rPr>
              <a:t>nursing </a:t>
            </a:r>
            <a:r>
              <a:rPr lang="en-US" sz="2000" dirty="0" smtClean="0">
                <a:latin typeface="Bookman Old Style" pitchFamily="18" charset="0"/>
              </a:rPr>
              <a:t>diploma</a:t>
            </a:r>
          </a:p>
          <a:p>
            <a:pPr>
              <a:buFont typeface="Wingdings" pitchFamily="2" charset="2"/>
              <a:buChar char="v"/>
            </a:pPr>
            <a:r>
              <a:rPr lang="en-US" sz="2000" dirty="0" smtClean="0">
                <a:latin typeface="Bookman Old Style" pitchFamily="18" charset="0"/>
              </a:rPr>
              <a:t>1964 </a:t>
            </a:r>
            <a:r>
              <a:rPr lang="en-US" sz="2000" dirty="0" smtClean="0">
                <a:latin typeface="Bookman Old Style" pitchFamily="18" charset="0"/>
              </a:rPr>
              <a:t>Master’s Degree </a:t>
            </a:r>
            <a:r>
              <a:rPr lang="en-US" sz="2000" dirty="0" smtClean="0">
                <a:latin typeface="Bookman Old Style" pitchFamily="18" charset="0"/>
              </a:rPr>
              <a:t>in human growth and development at Michigan </a:t>
            </a:r>
            <a:r>
              <a:rPr lang="en-US" sz="2000" dirty="0" smtClean="0">
                <a:latin typeface="Bookman Old Style" pitchFamily="18" charset="0"/>
              </a:rPr>
              <a:t>State </a:t>
            </a:r>
            <a:r>
              <a:rPr lang="en-US" sz="2000" dirty="0" smtClean="0">
                <a:latin typeface="Bookman Old Style" pitchFamily="18" charset="0"/>
              </a:rPr>
              <a:t>University</a:t>
            </a:r>
          </a:p>
          <a:p>
            <a:pPr>
              <a:buFont typeface="Wingdings" pitchFamily="2" charset="2"/>
              <a:buChar char="v"/>
            </a:pPr>
            <a:r>
              <a:rPr lang="en-US" sz="2000" dirty="0" smtClean="0">
                <a:latin typeface="Bookman Old Style" pitchFamily="18" charset="0"/>
              </a:rPr>
              <a:t>1969 Ph.D., in psychology and education at Northwestern University in Evanston, IL</a:t>
            </a:r>
            <a:endParaRPr lang="en-US" sz="2000" dirty="0" smtClean="0">
              <a:latin typeface="Bookman Old Style" pitchFamily="18" charset="0"/>
            </a:endParaRPr>
          </a:p>
          <a:p>
            <a:pPr>
              <a:buFont typeface="Wingdings" pitchFamily="2" charset="2"/>
              <a:buChar char="v"/>
            </a:pPr>
            <a:r>
              <a:rPr lang="en-US" sz="2000" dirty="0" smtClean="0">
                <a:latin typeface="Bookman Old Style" pitchFamily="18" charset="0"/>
              </a:rPr>
              <a:t>1975 Published</a:t>
            </a:r>
          </a:p>
          <a:p>
            <a:endParaRPr lang="en-US" dirty="0"/>
          </a:p>
        </p:txBody>
      </p:sp>
    </p:spTree>
    <p:extLst>
      <p:ext uri="{BB962C8B-B14F-4D97-AF65-F5344CB8AC3E}">
        <p14:creationId xmlns:p14="http://schemas.microsoft.com/office/powerpoint/2010/main" val="272351192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solidFill>
                  <a:srgbClr val="92D050"/>
                </a:solidFill>
                <a:latin typeface="Bookman Old Style" pitchFamily="18" charset="0"/>
              </a:rPr>
              <a:t>Nola Pender Education </a:t>
            </a:r>
            <a:br>
              <a:rPr lang="en-US" sz="3600" b="1" dirty="0" smtClean="0">
                <a:solidFill>
                  <a:srgbClr val="92D050"/>
                </a:solidFill>
                <a:latin typeface="Bookman Old Style" pitchFamily="18" charset="0"/>
              </a:rPr>
            </a:br>
            <a:r>
              <a:rPr lang="en-US" sz="3600" b="1" dirty="0" smtClean="0">
                <a:solidFill>
                  <a:srgbClr val="92D050"/>
                </a:solidFill>
                <a:latin typeface="Bookman Old Style" pitchFamily="18" charset="0"/>
              </a:rPr>
              <a:t>and accomplishments</a:t>
            </a:r>
            <a:endParaRPr lang="en-US" sz="3600" b="1" dirty="0">
              <a:solidFill>
                <a:srgbClr val="92D050"/>
              </a:solidFill>
              <a:latin typeface="Bookman Old Style" pitchFamily="18" charset="0"/>
            </a:endParaRPr>
          </a:p>
        </p:txBody>
      </p:sp>
      <p:sp>
        <p:nvSpPr>
          <p:cNvPr id="3" name="Content Placeholder 2"/>
          <p:cNvSpPr>
            <a:spLocks noGrp="1"/>
          </p:cNvSpPr>
          <p:nvPr>
            <p:ph sz="quarter" idx="1"/>
          </p:nvPr>
        </p:nvSpPr>
        <p:spPr/>
        <p:txBody>
          <a:bodyPr/>
          <a:lstStyle/>
          <a:p>
            <a:pPr>
              <a:buFont typeface="Wingdings" pitchFamily="2" charset="2"/>
              <a:buChar char="v"/>
            </a:pPr>
            <a:r>
              <a:rPr lang="en-US" dirty="0" smtClean="0"/>
              <a:t>EMA TO COMPLETE!!!!!!!!!!!!!!</a:t>
            </a:r>
            <a:endParaRPr lang="en-US" dirty="0"/>
          </a:p>
        </p:txBody>
      </p:sp>
    </p:spTree>
    <p:extLst>
      <p:ext uri="{BB962C8B-B14F-4D97-AF65-F5344CB8AC3E}">
        <p14:creationId xmlns:p14="http://schemas.microsoft.com/office/powerpoint/2010/main" val="3333878001"/>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solidFill>
                  <a:srgbClr val="92D050"/>
                </a:solidFill>
                <a:latin typeface="Bookman Old Style" pitchFamily="18" charset="0"/>
              </a:rPr>
              <a:t>How she came to develop the theory?</a:t>
            </a:r>
            <a:endParaRPr lang="en-US" sz="3200" b="1" dirty="0">
              <a:solidFill>
                <a:srgbClr val="92D050"/>
              </a:solidFill>
              <a:latin typeface="Bookman Old Style" pitchFamily="18" charset="0"/>
            </a:endParaRPr>
          </a:p>
        </p:txBody>
      </p:sp>
      <p:sp>
        <p:nvSpPr>
          <p:cNvPr id="3" name="Content Placeholder 2"/>
          <p:cNvSpPr>
            <a:spLocks noGrp="1"/>
          </p:cNvSpPr>
          <p:nvPr>
            <p:ph sz="quarter" idx="1"/>
          </p:nvPr>
        </p:nvSpPr>
        <p:spPr/>
        <p:txBody>
          <a:bodyPr>
            <a:normAutofit lnSpcReduction="10000"/>
          </a:bodyPr>
          <a:lstStyle/>
          <a:p>
            <a:pPr>
              <a:buFont typeface="Wingdings" pitchFamily="2" charset="2"/>
              <a:buChar char="v"/>
            </a:pPr>
            <a:r>
              <a:rPr lang="en-US" dirty="0" smtClean="0">
                <a:latin typeface="Bookman Old Style" pitchFamily="18" charset="0"/>
              </a:rPr>
              <a:t>Intervention only occurred after patients developed acute or chronic health problems (Nursing Theory, 2011)</a:t>
            </a:r>
          </a:p>
          <a:p>
            <a:pPr>
              <a:buFont typeface="Wingdings" pitchFamily="2" charset="2"/>
              <a:buChar char="v"/>
            </a:pPr>
            <a:r>
              <a:rPr lang="en-US" dirty="0" smtClean="0">
                <a:latin typeface="Bookman Old Style" pitchFamily="18" charset="0"/>
              </a:rPr>
              <a:t>Believed in prevention of disease</a:t>
            </a:r>
          </a:p>
          <a:p>
            <a:pPr>
              <a:buFont typeface="Wingdings" pitchFamily="2" charset="2"/>
              <a:buChar char="v"/>
            </a:pPr>
            <a:r>
              <a:rPr lang="en-US" dirty="0" smtClean="0">
                <a:latin typeface="Bookman Old Style" pitchFamily="18" charset="0"/>
              </a:rPr>
              <a:t>Reduce health care cost</a:t>
            </a:r>
          </a:p>
          <a:p>
            <a:pPr>
              <a:buFont typeface="Wingdings" pitchFamily="2" charset="2"/>
              <a:buChar char="v"/>
            </a:pPr>
            <a:r>
              <a:rPr lang="en-US" dirty="0" smtClean="0">
                <a:latin typeface="Bookman Old Style" pitchFamily="18" charset="0"/>
              </a:rPr>
              <a:t>Focus on positive motivation</a:t>
            </a:r>
          </a:p>
          <a:p>
            <a:pPr>
              <a:buFont typeface="Wingdings" pitchFamily="2" charset="2"/>
              <a:buChar char="v"/>
            </a:pPr>
            <a:endParaRPr lang="en-US" dirty="0">
              <a:latin typeface="Bookman Old Style" pitchFamily="18" charset="0"/>
            </a:endParaRPr>
          </a:p>
          <a:p>
            <a:pPr>
              <a:buFont typeface="Wingdings" pitchFamily="2" charset="2"/>
              <a:buChar char="v"/>
            </a:pPr>
            <a:r>
              <a:rPr lang="en-US" u="sng" dirty="0" smtClean="0">
                <a:latin typeface="Bookman Old Style" pitchFamily="18" charset="0"/>
              </a:rPr>
              <a:t>Elizabeth A</a:t>
            </a:r>
            <a:r>
              <a:rPr lang="en-US" dirty="0" smtClean="0">
                <a:latin typeface="Bookman Old Style" pitchFamily="18" charset="0"/>
              </a:rPr>
              <a:t>. -  I wasn’t for sure how you wanted your info bulleted – let me know of any changes to this slide and if you need another slide created. </a:t>
            </a:r>
          </a:p>
          <a:p>
            <a:pPr>
              <a:buFont typeface="Wingdings" pitchFamily="2" charset="2"/>
              <a:buChar char="v"/>
            </a:pPr>
            <a:r>
              <a:rPr lang="en-US" dirty="0" smtClean="0">
                <a:latin typeface="Bookman Old Style" pitchFamily="18" charset="0"/>
              </a:rPr>
              <a:t>Also complete the notes below in APA format and cite your references.</a:t>
            </a:r>
          </a:p>
          <a:p>
            <a:endParaRPr lang="en-US" dirty="0" smtClean="0"/>
          </a:p>
          <a:p>
            <a:endParaRPr lang="en-US" dirty="0"/>
          </a:p>
        </p:txBody>
      </p:sp>
    </p:spTree>
    <p:extLst>
      <p:ext uri="{BB962C8B-B14F-4D97-AF65-F5344CB8AC3E}">
        <p14:creationId xmlns:p14="http://schemas.microsoft.com/office/powerpoint/2010/main" val="71821518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a:noFill/>
          <a:ln>
            <a:solidFill>
              <a:srgbClr val="92D050"/>
            </a:solidFill>
          </a:ln>
        </p:spPr>
        <p:txBody>
          <a:bodyPr>
            <a:normAutofit fontScale="90000"/>
          </a:bodyPr>
          <a:lstStyle/>
          <a:p>
            <a:r>
              <a:rPr lang="en-US" sz="3600" b="1" dirty="0" smtClean="0">
                <a:solidFill>
                  <a:srgbClr val="92D050"/>
                </a:solidFill>
                <a:latin typeface="Bookman Old Style" pitchFamily="18" charset="0"/>
              </a:rPr>
              <a:t>The Health Promotion </a:t>
            </a:r>
            <a:r>
              <a:rPr lang="en-US" sz="3600" b="1" dirty="0" smtClean="0">
                <a:solidFill>
                  <a:srgbClr val="92D050"/>
                </a:solidFill>
                <a:latin typeface="Bookman Old Style" pitchFamily="18" charset="0"/>
              </a:rPr>
              <a:t>Model Major </a:t>
            </a:r>
            <a:r>
              <a:rPr lang="en-US" sz="3600" b="1" dirty="0" smtClean="0">
                <a:solidFill>
                  <a:srgbClr val="92D050"/>
                </a:solidFill>
                <a:latin typeface="Bookman Old Style" pitchFamily="18" charset="0"/>
              </a:rPr>
              <a:t>Categories</a:t>
            </a:r>
            <a:endParaRPr lang="en-US" sz="3600" b="1" dirty="0">
              <a:solidFill>
                <a:srgbClr val="92D050"/>
              </a:solidFill>
              <a:latin typeface="Bookman Old Style" pitchFamily="18" charset="0"/>
            </a:endParaRPr>
          </a:p>
        </p:txBody>
      </p:sp>
      <p:sp>
        <p:nvSpPr>
          <p:cNvPr id="3" name="Content Placeholder 2"/>
          <p:cNvSpPr>
            <a:spLocks noGrp="1"/>
          </p:cNvSpPr>
          <p:nvPr>
            <p:ph type="subTitle" idx="4294967295"/>
          </p:nvPr>
        </p:nvSpPr>
        <p:spPr>
          <a:xfrm>
            <a:off x="609600" y="1828800"/>
            <a:ext cx="7315200" cy="4318000"/>
          </a:xfrm>
        </p:spPr>
        <p:txBody>
          <a:bodyPr>
            <a:normAutofit/>
          </a:bodyPr>
          <a:lstStyle/>
          <a:p>
            <a:pPr>
              <a:buFont typeface="Wingdings" pitchFamily="2" charset="2"/>
              <a:buChar char="v"/>
            </a:pPr>
            <a:r>
              <a:rPr lang="en-US" dirty="0" smtClean="0">
                <a:latin typeface="Bookman Old Style" pitchFamily="18" charset="0"/>
              </a:rPr>
              <a:t>Individual </a:t>
            </a:r>
            <a:r>
              <a:rPr lang="en-US" dirty="0" smtClean="0">
                <a:latin typeface="Bookman Old Style" pitchFamily="18" charset="0"/>
              </a:rPr>
              <a:t>Characteristics and Experiences</a:t>
            </a:r>
          </a:p>
          <a:p>
            <a:pPr>
              <a:buFont typeface="Wingdings" pitchFamily="2" charset="2"/>
              <a:buChar char="v"/>
            </a:pPr>
            <a:r>
              <a:rPr lang="en-US" dirty="0" smtClean="0">
                <a:latin typeface="Bookman Old Style" pitchFamily="18" charset="0"/>
              </a:rPr>
              <a:t>Behavior-Specific </a:t>
            </a:r>
            <a:r>
              <a:rPr lang="en-US" dirty="0" smtClean="0">
                <a:latin typeface="Bookman Old Style" pitchFamily="18" charset="0"/>
              </a:rPr>
              <a:t>Cognitions and Affect</a:t>
            </a:r>
          </a:p>
          <a:p>
            <a:pPr>
              <a:buFont typeface="Wingdings" pitchFamily="2" charset="2"/>
              <a:buChar char="v"/>
            </a:pPr>
            <a:r>
              <a:rPr lang="en-US" dirty="0" smtClean="0">
                <a:latin typeface="Bookman Old Style" pitchFamily="18" charset="0"/>
              </a:rPr>
              <a:t>Behavioral Outcome</a:t>
            </a:r>
          </a:p>
          <a:p>
            <a:pPr>
              <a:buFont typeface="Wingdings" pitchFamily="2" charset="2"/>
              <a:buChar char="v"/>
            </a:pPr>
            <a:endParaRPr lang="en-US" dirty="0">
              <a:latin typeface="Bookman Old Style" pitchFamily="18" charset="0"/>
            </a:endParaRPr>
          </a:p>
          <a:p>
            <a:pPr>
              <a:buFont typeface="Wingdings" pitchFamily="2" charset="2"/>
              <a:buChar char="v"/>
            </a:pPr>
            <a:endParaRPr lang="en-US" dirty="0" smtClean="0">
              <a:latin typeface="Bookman Old Style" pitchFamily="18" charset="0"/>
            </a:endParaRPr>
          </a:p>
          <a:p>
            <a:pPr>
              <a:buFont typeface="Wingdings" pitchFamily="2" charset="2"/>
              <a:buChar char="v"/>
            </a:pPr>
            <a:r>
              <a:rPr lang="en-US" sz="2000" u="sng" dirty="0" smtClean="0">
                <a:latin typeface="Bookman Old Style" pitchFamily="18" charset="0"/>
              </a:rPr>
              <a:t>Erika W</a:t>
            </a:r>
            <a:r>
              <a:rPr lang="en-US" sz="2000" dirty="0" smtClean="0">
                <a:latin typeface="Bookman Old Style" pitchFamily="18" charset="0"/>
              </a:rPr>
              <a:t>. - This is your section – I haven’t gotten any info from you so I used info rec’d from Erin C to complete the next </a:t>
            </a:r>
            <a:r>
              <a:rPr lang="en-US" sz="2000" smtClean="0">
                <a:latin typeface="Bookman Old Style" pitchFamily="18" charset="0"/>
              </a:rPr>
              <a:t>few slides.</a:t>
            </a:r>
            <a:endParaRPr lang="en-US" sz="2000" dirty="0" smtClean="0">
              <a:latin typeface="Bookman Old Style" pitchFamily="18" charset="0"/>
            </a:endParaRPr>
          </a:p>
          <a:p>
            <a:pPr>
              <a:buFont typeface="Wingdings" pitchFamily="2" charset="2"/>
              <a:buChar char="v"/>
            </a:pPr>
            <a:r>
              <a:rPr lang="en-US" sz="2000" dirty="0" smtClean="0">
                <a:latin typeface="Bookman Old Style" pitchFamily="18" charset="0"/>
              </a:rPr>
              <a:t>Please let me know of changes, Please complete notes section and cite references. </a:t>
            </a:r>
            <a:endParaRPr lang="en-US" sz="2000" dirty="0">
              <a:latin typeface="Bookman Old Style" pitchFamily="18" charset="0"/>
            </a:endParaRPr>
          </a:p>
        </p:txBody>
      </p:sp>
    </p:spTree>
    <p:extLst>
      <p:ext uri="{BB962C8B-B14F-4D97-AF65-F5344CB8AC3E}">
        <p14:creationId xmlns:p14="http://schemas.microsoft.com/office/powerpoint/2010/main" val="1683035815"/>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70188" y="1803306"/>
            <a:ext cx="1638300" cy="12125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bg1"/>
                </a:solidFill>
                <a:latin typeface="Bookman Old Style" pitchFamily="18" charset="0"/>
              </a:rPr>
              <a:t>Prior</a:t>
            </a:r>
          </a:p>
          <a:p>
            <a:pPr algn="ctr"/>
            <a:r>
              <a:rPr lang="en-US" sz="1400" dirty="0" smtClean="0">
                <a:solidFill>
                  <a:schemeClr val="bg1"/>
                </a:solidFill>
                <a:latin typeface="Bookman Old Style" pitchFamily="18" charset="0"/>
              </a:rPr>
              <a:t>Related</a:t>
            </a:r>
          </a:p>
          <a:p>
            <a:pPr algn="ctr"/>
            <a:r>
              <a:rPr lang="en-US" sz="1400" dirty="0" smtClean="0">
                <a:solidFill>
                  <a:schemeClr val="bg1"/>
                </a:solidFill>
                <a:latin typeface="Bookman Old Style" pitchFamily="18" charset="0"/>
              </a:rPr>
              <a:t>Behavior</a:t>
            </a:r>
            <a:endParaRPr lang="en-US" sz="1400" dirty="0">
              <a:solidFill>
                <a:schemeClr val="bg1"/>
              </a:solidFill>
              <a:latin typeface="Bookman Old Style" pitchFamily="18" charset="0"/>
            </a:endParaRPr>
          </a:p>
        </p:txBody>
      </p:sp>
      <p:sp>
        <p:nvSpPr>
          <p:cNvPr id="9" name="Rectangle 8"/>
          <p:cNvSpPr/>
          <p:nvPr/>
        </p:nvSpPr>
        <p:spPr>
          <a:xfrm>
            <a:off x="370188" y="3525797"/>
            <a:ext cx="17526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latin typeface="Bookman Old Style" pitchFamily="18" charset="0"/>
              </a:rPr>
              <a:t>Persona</a:t>
            </a:r>
            <a:r>
              <a:rPr lang="en-US" sz="1600" dirty="0">
                <a:latin typeface="Bookman Old Style" pitchFamily="18" charset="0"/>
              </a:rPr>
              <a:t>l</a:t>
            </a:r>
            <a:endParaRPr lang="en-US" sz="1600" dirty="0" smtClean="0">
              <a:latin typeface="Bookman Old Style" pitchFamily="18" charset="0"/>
            </a:endParaRPr>
          </a:p>
          <a:p>
            <a:pPr algn="ctr"/>
            <a:r>
              <a:rPr lang="en-US" sz="1600" dirty="0" smtClean="0">
                <a:latin typeface="Bookman Old Style" pitchFamily="18" charset="0"/>
              </a:rPr>
              <a:t>Factors</a:t>
            </a:r>
          </a:p>
          <a:p>
            <a:pPr algn="ctr"/>
            <a:r>
              <a:rPr lang="en-US" sz="1200" dirty="0" smtClean="0">
                <a:latin typeface="Bookman Old Style" pitchFamily="18" charset="0"/>
              </a:rPr>
              <a:t>Biological</a:t>
            </a:r>
          </a:p>
          <a:p>
            <a:pPr algn="ctr"/>
            <a:r>
              <a:rPr lang="en-US" sz="1200" dirty="0" smtClean="0">
                <a:latin typeface="Bookman Old Style" pitchFamily="18" charset="0"/>
              </a:rPr>
              <a:t>Psychological</a:t>
            </a:r>
          </a:p>
          <a:p>
            <a:pPr algn="ctr"/>
            <a:r>
              <a:rPr lang="en-US" sz="1200" dirty="0" smtClean="0">
                <a:latin typeface="Bookman Old Style" pitchFamily="18" charset="0"/>
              </a:rPr>
              <a:t>Socio-cultural</a:t>
            </a:r>
          </a:p>
          <a:p>
            <a:pPr algn="ctr"/>
            <a:endParaRPr lang="en-US" dirty="0"/>
          </a:p>
        </p:txBody>
      </p:sp>
      <p:sp>
        <p:nvSpPr>
          <p:cNvPr id="10" name="Rectangle 9"/>
          <p:cNvSpPr/>
          <p:nvPr/>
        </p:nvSpPr>
        <p:spPr>
          <a:xfrm>
            <a:off x="3052889" y="873249"/>
            <a:ext cx="1763667" cy="6704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Perceived</a:t>
            </a:r>
          </a:p>
          <a:p>
            <a:pPr algn="ctr"/>
            <a:r>
              <a:rPr lang="en-US" sz="1400" dirty="0" smtClean="0">
                <a:latin typeface="Bookman Old Style" pitchFamily="18" charset="0"/>
              </a:rPr>
              <a:t>Benefits</a:t>
            </a:r>
          </a:p>
          <a:p>
            <a:pPr algn="ctr"/>
            <a:r>
              <a:rPr lang="en-US" sz="1400" dirty="0" smtClean="0">
                <a:latin typeface="Bookman Old Style" pitchFamily="18" charset="0"/>
              </a:rPr>
              <a:t>Of Action</a:t>
            </a:r>
            <a:endParaRPr lang="en-US" sz="1400" dirty="0">
              <a:latin typeface="Bookman Old Style" pitchFamily="18" charset="0"/>
            </a:endParaRPr>
          </a:p>
        </p:txBody>
      </p:sp>
      <p:sp>
        <p:nvSpPr>
          <p:cNvPr id="11" name="Rectangle 10"/>
          <p:cNvSpPr/>
          <p:nvPr/>
        </p:nvSpPr>
        <p:spPr>
          <a:xfrm>
            <a:off x="3033584" y="1723762"/>
            <a:ext cx="1763667"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Perceived </a:t>
            </a:r>
          </a:p>
          <a:p>
            <a:pPr algn="ctr"/>
            <a:r>
              <a:rPr lang="en-US" sz="1400" dirty="0" smtClean="0">
                <a:latin typeface="Bookman Old Style" pitchFamily="18" charset="0"/>
              </a:rPr>
              <a:t>Barriers To Action</a:t>
            </a:r>
            <a:endParaRPr lang="en-US" sz="1400" dirty="0">
              <a:latin typeface="Bookman Old Style" pitchFamily="18" charset="0"/>
            </a:endParaRPr>
          </a:p>
        </p:txBody>
      </p:sp>
      <p:sp>
        <p:nvSpPr>
          <p:cNvPr id="12" name="Rectangle 11"/>
          <p:cNvSpPr/>
          <p:nvPr/>
        </p:nvSpPr>
        <p:spPr>
          <a:xfrm>
            <a:off x="3033584" y="2565062"/>
            <a:ext cx="1759033" cy="6909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Perceived </a:t>
            </a:r>
          </a:p>
          <a:p>
            <a:pPr algn="ctr"/>
            <a:r>
              <a:rPr lang="en-US" sz="1400" dirty="0" smtClean="0">
                <a:latin typeface="Bookman Old Style" pitchFamily="18" charset="0"/>
              </a:rPr>
              <a:t>Self-Efficacy</a:t>
            </a:r>
            <a:endParaRPr lang="en-US" sz="1400" dirty="0">
              <a:latin typeface="Bookman Old Style" pitchFamily="18" charset="0"/>
            </a:endParaRPr>
          </a:p>
        </p:txBody>
      </p:sp>
      <p:sp>
        <p:nvSpPr>
          <p:cNvPr id="13" name="Rectangle 12"/>
          <p:cNvSpPr/>
          <p:nvPr/>
        </p:nvSpPr>
        <p:spPr>
          <a:xfrm>
            <a:off x="3048000" y="3398114"/>
            <a:ext cx="1763667" cy="7722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Activity</a:t>
            </a:r>
          </a:p>
          <a:p>
            <a:pPr algn="ctr"/>
            <a:r>
              <a:rPr lang="en-US" sz="1400" dirty="0" smtClean="0">
                <a:latin typeface="Bookman Old Style" pitchFamily="18" charset="0"/>
              </a:rPr>
              <a:t>Related</a:t>
            </a:r>
          </a:p>
          <a:p>
            <a:pPr algn="ctr"/>
            <a:r>
              <a:rPr lang="en-US" sz="1400" dirty="0" smtClean="0">
                <a:latin typeface="Bookman Old Style" pitchFamily="18" charset="0"/>
              </a:rPr>
              <a:t>Affect</a:t>
            </a:r>
            <a:endParaRPr lang="en-US" sz="1400" dirty="0">
              <a:latin typeface="Bookman Old Style" pitchFamily="18" charset="0"/>
            </a:endParaRPr>
          </a:p>
        </p:txBody>
      </p:sp>
      <p:sp>
        <p:nvSpPr>
          <p:cNvPr id="16" name="TextBox 15"/>
          <p:cNvSpPr txBox="1"/>
          <p:nvPr/>
        </p:nvSpPr>
        <p:spPr>
          <a:xfrm>
            <a:off x="370188" y="38916"/>
            <a:ext cx="1649112" cy="1169551"/>
          </a:xfrm>
          <a:prstGeom prst="rect">
            <a:avLst/>
          </a:prstGeom>
          <a:noFill/>
        </p:spPr>
        <p:txBody>
          <a:bodyPr wrap="square" rtlCol="0">
            <a:spAutoFit/>
          </a:bodyPr>
          <a:lstStyle/>
          <a:p>
            <a:pPr algn="ctr"/>
            <a:r>
              <a:rPr lang="en-US" sz="1400" b="1" dirty="0" smtClean="0">
                <a:solidFill>
                  <a:srgbClr val="92D050"/>
                </a:solidFill>
                <a:latin typeface="Bookman Old Style" pitchFamily="18" charset="0"/>
              </a:rPr>
              <a:t>Individual</a:t>
            </a:r>
          </a:p>
          <a:p>
            <a:pPr algn="ctr"/>
            <a:r>
              <a:rPr lang="en-US" sz="1400" b="1" dirty="0" smtClean="0">
                <a:solidFill>
                  <a:srgbClr val="92D050"/>
                </a:solidFill>
                <a:latin typeface="Bookman Old Style" pitchFamily="18" charset="0"/>
              </a:rPr>
              <a:t>Characteristics and Experiences</a:t>
            </a:r>
          </a:p>
          <a:p>
            <a:endParaRPr lang="en-US" sz="1400" dirty="0">
              <a:latin typeface="Bookman Old Style" pitchFamily="18" charset="0"/>
            </a:endParaRPr>
          </a:p>
        </p:txBody>
      </p:sp>
      <p:sp>
        <p:nvSpPr>
          <p:cNvPr id="17" name="TextBox 16"/>
          <p:cNvSpPr txBox="1"/>
          <p:nvPr/>
        </p:nvSpPr>
        <p:spPr>
          <a:xfrm>
            <a:off x="2841922" y="38916"/>
            <a:ext cx="2133600" cy="900246"/>
          </a:xfrm>
          <a:prstGeom prst="rect">
            <a:avLst/>
          </a:prstGeom>
          <a:noFill/>
        </p:spPr>
        <p:txBody>
          <a:bodyPr wrap="square" rtlCol="0">
            <a:spAutoFit/>
          </a:bodyPr>
          <a:lstStyle/>
          <a:p>
            <a:pPr algn="ctr"/>
            <a:r>
              <a:rPr lang="en-US" sz="1400" b="1" dirty="0" smtClean="0">
                <a:solidFill>
                  <a:srgbClr val="92D050"/>
                </a:solidFill>
                <a:latin typeface="Bookman Old Style" pitchFamily="18" charset="0"/>
              </a:rPr>
              <a:t>Behavior Specific Cognitions and Effects</a:t>
            </a:r>
          </a:p>
          <a:p>
            <a:endParaRPr lang="en-US" sz="1050" dirty="0">
              <a:latin typeface="Bookman Old Style" pitchFamily="18" charset="0"/>
            </a:endParaRPr>
          </a:p>
        </p:txBody>
      </p:sp>
      <p:sp>
        <p:nvSpPr>
          <p:cNvPr id="18" name="Rectangle 17"/>
          <p:cNvSpPr/>
          <p:nvPr/>
        </p:nvSpPr>
        <p:spPr>
          <a:xfrm>
            <a:off x="6134094" y="1726971"/>
            <a:ext cx="2069757" cy="1465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Immediate Competing Demands (low control)</a:t>
            </a:r>
          </a:p>
          <a:p>
            <a:pPr algn="ctr"/>
            <a:r>
              <a:rPr lang="en-US" sz="1400" dirty="0" smtClean="0">
                <a:latin typeface="Bookman Old Style" pitchFamily="18" charset="0"/>
              </a:rPr>
              <a:t>And Preferences</a:t>
            </a:r>
          </a:p>
          <a:p>
            <a:pPr algn="ctr"/>
            <a:r>
              <a:rPr lang="en-US" sz="1400" dirty="0" smtClean="0">
                <a:latin typeface="Bookman Old Style" pitchFamily="18" charset="0"/>
              </a:rPr>
              <a:t>(high control)</a:t>
            </a:r>
            <a:endParaRPr lang="en-US" sz="1400" dirty="0">
              <a:latin typeface="Bookman Old Style" pitchFamily="18" charset="0"/>
            </a:endParaRPr>
          </a:p>
        </p:txBody>
      </p:sp>
      <p:sp>
        <p:nvSpPr>
          <p:cNvPr id="19" name="Rectangle 18"/>
          <p:cNvSpPr/>
          <p:nvPr/>
        </p:nvSpPr>
        <p:spPr>
          <a:xfrm>
            <a:off x="5486400" y="4173497"/>
            <a:ext cx="1447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i="1" dirty="0" smtClean="0">
                <a:latin typeface="Bookman Old Style" pitchFamily="18" charset="0"/>
              </a:rPr>
              <a:t>Commitment </a:t>
            </a:r>
          </a:p>
          <a:p>
            <a:pPr algn="ctr"/>
            <a:r>
              <a:rPr lang="en-US" sz="1400" i="1" dirty="0" smtClean="0">
                <a:latin typeface="Bookman Old Style" pitchFamily="18" charset="0"/>
              </a:rPr>
              <a:t>To A</a:t>
            </a:r>
          </a:p>
          <a:p>
            <a:pPr algn="ctr"/>
            <a:r>
              <a:rPr lang="en-US" sz="1400" dirty="0" smtClean="0">
                <a:latin typeface="Bookman Old Style" pitchFamily="18" charset="0"/>
              </a:rPr>
              <a:t>Plan Of Action</a:t>
            </a:r>
            <a:endParaRPr lang="en-US" sz="1400" dirty="0">
              <a:latin typeface="Bookman Old Style" pitchFamily="18" charset="0"/>
            </a:endParaRPr>
          </a:p>
        </p:txBody>
      </p:sp>
      <p:sp>
        <p:nvSpPr>
          <p:cNvPr id="20" name="Rectangle 19"/>
          <p:cNvSpPr/>
          <p:nvPr/>
        </p:nvSpPr>
        <p:spPr>
          <a:xfrm>
            <a:off x="7231789" y="4170410"/>
            <a:ext cx="1447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Health Promoting</a:t>
            </a:r>
          </a:p>
          <a:p>
            <a:pPr algn="ctr"/>
            <a:r>
              <a:rPr lang="en-US" sz="1400" dirty="0" smtClean="0">
                <a:latin typeface="Bookman Old Style" pitchFamily="18" charset="0"/>
              </a:rPr>
              <a:t>Behavior</a:t>
            </a:r>
            <a:endParaRPr lang="en-US" sz="1400" dirty="0">
              <a:latin typeface="Bookman Old Style" pitchFamily="18" charset="0"/>
            </a:endParaRPr>
          </a:p>
        </p:txBody>
      </p:sp>
      <p:sp>
        <p:nvSpPr>
          <p:cNvPr id="21" name="Rectangle 20"/>
          <p:cNvSpPr/>
          <p:nvPr/>
        </p:nvSpPr>
        <p:spPr>
          <a:xfrm>
            <a:off x="3028947" y="4327870"/>
            <a:ext cx="1763670" cy="10297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Interpersonal Influences</a:t>
            </a:r>
          </a:p>
          <a:p>
            <a:pPr algn="ctr"/>
            <a:r>
              <a:rPr lang="en-US" sz="1200" dirty="0" smtClean="0">
                <a:latin typeface="Bookman Old Style" pitchFamily="18" charset="0"/>
              </a:rPr>
              <a:t>(Family, Peers, Providers); Norms</a:t>
            </a:r>
          </a:p>
          <a:p>
            <a:pPr algn="ctr"/>
            <a:r>
              <a:rPr lang="en-US" sz="1200" dirty="0" smtClean="0">
                <a:latin typeface="Bookman Old Style" pitchFamily="18" charset="0"/>
              </a:rPr>
              <a:t>Support, Models</a:t>
            </a:r>
            <a:endParaRPr lang="en-US" sz="1200" dirty="0">
              <a:latin typeface="Bookman Old Style" pitchFamily="18" charset="0"/>
            </a:endParaRPr>
          </a:p>
        </p:txBody>
      </p:sp>
      <p:sp>
        <p:nvSpPr>
          <p:cNvPr id="22" name="Rectangle 21"/>
          <p:cNvSpPr/>
          <p:nvPr/>
        </p:nvSpPr>
        <p:spPr>
          <a:xfrm>
            <a:off x="3026888" y="5508889"/>
            <a:ext cx="1763669" cy="11205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latin typeface="Bookman Old Style" pitchFamily="18" charset="0"/>
              </a:rPr>
              <a:t>Situational</a:t>
            </a:r>
          </a:p>
          <a:p>
            <a:pPr algn="ctr"/>
            <a:r>
              <a:rPr lang="en-US" sz="1200" dirty="0" smtClean="0">
                <a:latin typeface="Bookman Old Style" pitchFamily="18" charset="0"/>
              </a:rPr>
              <a:t>Influences </a:t>
            </a:r>
          </a:p>
          <a:p>
            <a:pPr algn="ctr"/>
            <a:r>
              <a:rPr lang="en-US" sz="1200" dirty="0" smtClean="0">
                <a:latin typeface="Bookman Old Style" pitchFamily="18" charset="0"/>
              </a:rPr>
              <a:t>Options</a:t>
            </a:r>
          </a:p>
          <a:p>
            <a:pPr algn="ctr"/>
            <a:r>
              <a:rPr lang="en-US" sz="1050" dirty="0" smtClean="0">
                <a:latin typeface="Bookman Old Style" pitchFamily="18" charset="0"/>
              </a:rPr>
              <a:t>Demand Characteristics Aesthetics</a:t>
            </a:r>
          </a:p>
          <a:p>
            <a:pPr algn="ctr"/>
            <a:endParaRPr lang="en-US" sz="1200" dirty="0">
              <a:latin typeface="Bookman Old Style" pitchFamily="18" charset="0"/>
            </a:endParaRPr>
          </a:p>
        </p:txBody>
      </p:sp>
      <p:sp>
        <p:nvSpPr>
          <p:cNvPr id="23" name="TextBox 22"/>
          <p:cNvSpPr txBox="1"/>
          <p:nvPr/>
        </p:nvSpPr>
        <p:spPr>
          <a:xfrm>
            <a:off x="6610864" y="92894"/>
            <a:ext cx="1219199" cy="523220"/>
          </a:xfrm>
          <a:prstGeom prst="rect">
            <a:avLst/>
          </a:prstGeom>
          <a:noFill/>
        </p:spPr>
        <p:txBody>
          <a:bodyPr wrap="square" rtlCol="0">
            <a:spAutoFit/>
          </a:bodyPr>
          <a:lstStyle/>
          <a:p>
            <a:pPr algn="ctr"/>
            <a:r>
              <a:rPr lang="en-US" sz="1400" b="1" dirty="0" smtClean="0">
                <a:solidFill>
                  <a:srgbClr val="92D050"/>
                </a:solidFill>
                <a:latin typeface="Bookman Old Style" pitchFamily="18" charset="0"/>
              </a:rPr>
              <a:t>Behavioral Outcome</a:t>
            </a:r>
            <a:endParaRPr lang="en-US" sz="1400" b="1" dirty="0">
              <a:solidFill>
                <a:srgbClr val="92D050"/>
              </a:solidFill>
              <a:latin typeface="Bookman Old Style" pitchFamily="18" charset="0"/>
            </a:endParaRPr>
          </a:p>
        </p:txBody>
      </p:sp>
      <p:cxnSp>
        <p:nvCxnSpPr>
          <p:cNvPr id="5" name="Straight Connector 4"/>
          <p:cNvCxnSpPr/>
          <p:nvPr/>
        </p:nvCxnSpPr>
        <p:spPr>
          <a:xfrm>
            <a:off x="2362200" y="1723762"/>
            <a:ext cx="0" cy="50321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10" idx="3"/>
          </p:cNvCxnSpPr>
          <p:nvPr/>
        </p:nvCxnSpPr>
        <p:spPr>
          <a:xfrm>
            <a:off x="4816556" y="1208467"/>
            <a:ext cx="28884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a:stCxn id="11" idx="3"/>
          </p:cNvCxnSpPr>
          <p:nvPr/>
        </p:nvCxnSpPr>
        <p:spPr>
          <a:xfrm>
            <a:off x="4797251" y="2066662"/>
            <a:ext cx="30814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a:stCxn id="12" idx="3"/>
          </p:cNvCxnSpPr>
          <p:nvPr/>
        </p:nvCxnSpPr>
        <p:spPr>
          <a:xfrm>
            <a:off x="4792617" y="2910536"/>
            <a:ext cx="31278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a:stCxn id="13" idx="3"/>
          </p:cNvCxnSpPr>
          <p:nvPr/>
        </p:nvCxnSpPr>
        <p:spPr>
          <a:xfrm>
            <a:off x="4811667" y="3784262"/>
            <a:ext cx="29373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a:stCxn id="21" idx="3"/>
          </p:cNvCxnSpPr>
          <p:nvPr/>
        </p:nvCxnSpPr>
        <p:spPr>
          <a:xfrm flipV="1">
            <a:off x="4792617" y="4842738"/>
            <a:ext cx="312783"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a:stCxn id="22" idx="3"/>
          </p:cNvCxnSpPr>
          <p:nvPr/>
        </p:nvCxnSpPr>
        <p:spPr>
          <a:xfrm flipV="1">
            <a:off x="4790557" y="6069144"/>
            <a:ext cx="314843"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105400" y="1208467"/>
            <a:ext cx="0" cy="2575795"/>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5105400" y="4842739"/>
            <a:ext cx="0" cy="1226405"/>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10" idx="1"/>
          </p:cNvCxnSpPr>
          <p:nvPr/>
        </p:nvCxnSpPr>
        <p:spPr>
          <a:xfrm flipH="1">
            <a:off x="2781300" y="1208467"/>
            <a:ext cx="2715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11" idx="1"/>
          </p:cNvCxnSpPr>
          <p:nvPr/>
        </p:nvCxnSpPr>
        <p:spPr>
          <a:xfrm flipH="1">
            <a:off x="2770744" y="2066662"/>
            <a:ext cx="2628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12" idx="1"/>
          </p:cNvCxnSpPr>
          <p:nvPr/>
        </p:nvCxnSpPr>
        <p:spPr>
          <a:xfrm flipH="1">
            <a:off x="2770744" y="2910536"/>
            <a:ext cx="2628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13" idx="1"/>
          </p:cNvCxnSpPr>
          <p:nvPr/>
        </p:nvCxnSpPr>
        <p:spPr>
          <a:xfrm flipH="1">
            <a:off x="2781300" y="3784262"/>
            <a:ext cx="2667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p:cNvCxnSpPr>
            <a:stCxn id="21" idx="1"/>
          </p:cNvCxnSpPr>
          <p:nvPr/>
        </p:nvCxnSpPr>
        <p:spPr>
          <a:xfrm flipH="1">
            <a:off x="2770744" y="4842739"/>
            <a:ext cx="2582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a:stCxn id="22" idx="1"/>
          </p:cNvCxnSpPr>
          <p:nvPr/>
        </p:nvCxnSpPr>
        <p:spPr>
          <a:xfrm flipH="1" flipV="1">
            <a:off x="2770744" y="6069144"/>
            <a:ext cx="256144"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2770744" y="1208467"/>
            <a:ext cx="0" cy="2575795"/>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2770744" y="4842739"/>
            <a:ext cx="0" cy="1226406"/>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a:off x="2362200" y="1723762"/>
            <a:ext cx="40854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p:nvPr/>
        </p:nvCxnSpPr>
        <p:spPr>
          <a:xfrm flipV="1">
            <a:off x="2362200" y="5455941"/>
            <a:ext cx="408544"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a:stCxn id="7" idx="3"/>
          </p:cNvCxnSpPr>
          <p:nvPr/>
        </p:nvCxnSpPr>
        <p:spPr>
          <a:xfrm>
            <a:off x="2008488" y="2409562"/>
            <a:ext cx="35371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6" name="Straight Arrow Connector 85"/>
          <p:cNvCxnSpPr>
            <a:stCxn id="9" idx="3"/>
          </p:cNvCxnSpPr>
          <p:nvPr/>
        </p:nvCxnSpPr>
        <p:spPr>
          <a:xfrm>
            <a:off x="2122788" y="4173497"/>
            <a:ext cx="23941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2362200" y="6755886"/>
            <a:ext cx="55934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5105400" y="5508889"/>
            <a:ext cx="11049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5105400" y="5867400"/>
            <a:ext cx="2438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flipV="1">
            <a:off x="6210300" y="5084810"/>
            <a:ext cx="0" cy="4209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7" name="Straight Arrow Connector 96"/>
          <p:cNvCxnSpPr/>
          <p:nvPr/>
        </p:nvCxnSpPr>
        <p:spPr>
          <a:xfrm flipV="1">
            <a:off x="7543800" y="5084810"/>
            <a:ext cx="0" cy="7825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a:endCxn id="20" idx="2"/>
          </p:cNvCxnSpPr>
          <p:nvPr/>
        </p:nvCxnSpPr>
        <p:spPr>
          <a:xfrm flipV="1">
            <a:off x="7955689" y="5084810"/>
            <a:ext cx="0" cy="16710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a:stCxn id="19" idx="3"/>
            <a:endCxn id="20" idx="1"/>
          </p:cNvCxnSpPr>
          <p:nvPr/>
        </p:nvCxnSpPr>
        <p:spPr>
          <a:xfrm flipV="1">
            <a:off x="6934200" y="4627610"/>
            <a:ext cx="297589" cy="30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a:off x="5105400" y="3398114"/>
            <a:ext cx="11049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5" name="Straight Arrow Connector 104"/>
          <p:cNvCxnSpPr>
            <a:endCxn id="19" idx="0"/>
          </p:cNvCxnSpPr>
          <p:nvPr/>
        </p:nvCxnSpPr>
        <p:spPr>
          <a:xfrm>
            <a:off x="6210300" y="3398114"/>
            <a:ext cx="0" cy="77538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7" name="Straight Arrow Connector 106"/>
          <p:cNvCxnSpPr/>
          <p:nvPr/>
        </p:nvCxnSpPr>
        <p:spPr>
          <a:xfrm>
            <a:off x="7543800" y="3192536"/>
            <a:ext cx="0" cy="9809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a:off x="5105400" y="1543685"/>
            <a:ext cx="343723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 name="Straight Arrow Connector 116"/>
          <p:cNvCxnSpPr/>
          <p:nvPr/>
        </p:nvCxnSpPr>
        <p:spPr>
          <a:xfrm>
            <a:off x="8542637" y="1543685"/>
            <a:ext cx="0" cy="26298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639640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92D050"/>
                </a:solidFill>
                <a:latin typeface="Bookman Old Style" pitchFamily="18" charset="0"/>
              </a:rPr>
              <a:t>Individual Characteristics </a:t>
            </a:r>
            <a:br>
              <a:rPr lang="en-US" b="1" dirty="0" smtClean="0">
                <a:solidFill>
                  <a:srgbClr val="92D050"/>
                </a:solidFill>
                <a:latin typeface="Bookman Old Style" pitchFamily="18" charset="0"/>
              </a:rPr>
            </a:br>
            <a:r>
              <a:rPr lang="en-US" b="1" dirty="0" smtClean="0">
                <a:solidFill>
                  <a:srgbClr val="92D050"/>
                </a:solidFill>
                <a:latin typeface="Bookman Old Style" pitchFamily="18" charset="0"/>
              </a:rPr>
              <a:t>and Experiences</a:t>
            </a:r>
            <a:endParaRPr lang="en-US" b="1" dirty="0">
              <a:solidFill>
                <a:srgbClr val="92D050"/>
              </a:solidFill>
              <a:latin typeface="Bookman Old Style" pitchFamily="18" charset="0"/>
            </a:endParaRPr>
          </a:p>
        </p:txBody>
      </p:sp>
      <p:sp>
        <p:nvSpPr>
          <p:cNvPr id="5" name="Content Placeholder 4"/>
          <p:cNvSpPr>
            <a:spLocks noGrp="1"/>
          </p:cNvSpPr>
          <p:nvPr>
            <p:ph sz="quarter" idx="2"/>
          </p:nvPr>
        </p:nvSpPr>
        <p:spPr/>
        <p:txBody>
          <a:bodyPr>
            <a:normAutofit/>
          </a:bodyPr>
          <a:lstStyle/>
          <a:p>
            <a:pPr>
              <a:buFont typeface="Wingdings" pitchFamily="2" charset="2"/>
              <a:buChar char="v"/>
            </a:pPr>
            <a:r>
              <a:rPr lang="en-US" dirty="0" smtClean="0">
                <a:latin typeface="Bookman Old Style" pitchFamily="18" charset="0"/>
              </a:rPr>
              <a:t>Age</a:t>
            </a:r>
          </a:p>
          <a:p>
            <a:pPr>
              <a:buFont typeface="Wingdings" pitchFamily="2" charset="2"/>
              <a:buChar char="v"/>
            </a:pPr>
            <a:r>
              <a:rPr lang="en-US" dirty="0" smtClean="0">
                <a:latin typeface="Bookman Old Style" pitchFamily="18" charset="0"/>
              </a:rPr>
              <a:t>Body mass index</a:t>
            </a:r>
          </a:p>
          <a:p>
            <a:pPr>
              <a:buFont typeface="Wingdings" pitchFamily="2" charset="2"/>
              <a:buChar char="v"/>
            </a:pPr>
            <a:r>
              <a:rPr lang="en-US" dirty="0" smtClean="0">
                <a:latin typeface="Bookman Old Style" pitchFamily="18" charset="0"/>
              </a:rPr>
              <a:t>Pubertal status</a:t>
            </a:r>
          </a:p>
          <a:p>
            <a:pPr>
              <a:buFont typeface="Wingdings" pitchFamily="2" charset="2"/>
              <a:buChar char="v"/>
            </a:pPr>
            <a:r>
              <a:rPr lang="en-US" dirty="0" smtClean="0">
                <a:latin typeface="Bookman Old Style" pitchFamily="18" charset="0"/>
              </a:rPr>
              <a:t>Menopausal status</a:t>
            </a:r>
          </a:p>
          <a:p>
            <a:pPr>
              <a:buFont typeface="Wingdings" pitchFamily="2" charset="2"/>
              <a:buChar char="v"/>
            </a:pPr>
            <a:r>
              <a:rPr lang="en-US" dirty="0" smtClean="0">
                <a:latin typeface="Bookman Old Style" pitchFamily="18" charset="0"/>
              </a:rPr>
              <a:t>Aerobic capacity</a:t>
            </a:r>
          </a:p>
          <a:p>
            <a:pPr>
              <a:buFont typeface="Wingdings" pitchFamily="2" charset="2"/>
              <a:buChar char="v"/>
            </a:pPr>
            <a:r>
              <a:rPr lang="en-US" dirty="0" smtClean="0">
                <a:latin typeface="Bookman Old Style" pitchFamily="18" charset="0"/>
              </a:rPr>
              <a:t>Strength</a:t>
            </a:r>
          </a:p>
          <a:p>
            <a:pPr>
              <a:buFont typeface="Wingdings" pitchFamily="2" charset="2"/>
              <a:buChar char="v"/>
            </a:pPr>
            <a:r>
              <a:rPr lang="en-US" dirty="0" smtClean="0">
                <a:latin typeface="Bookman Old Style" pitchFamily="18" charset="0"/>
              </a:rPr>
              <a:t>Agility or balance</a:t>
            </a:r>
            <a:endParaRPr lang="en-US" dirty="0">
              <a:latin typeface="Bookman Old Style" pitchFamily="18" charset="0"/>
            </a:endParaRPr>
          </a:p>
        </p:txBody>
      </p:sp>
      <p:sp>
        <p:nvSpPr>
          <p:cNvPr id="6" name="Content Placeholder 5"/>
          <p:cNvSpPr>
            <a:spLocks noGrp="1"/>
          </p:cNvSpPr>
          <p:nvPr>
            <p:ph sz="quarter" idx="4"/>
          </p:nvPr>
        </p:nvSpPr>
        <p:spPr/>
        <p:txBody>
          <a:bodyPr>
            <a:normAutofit fontScale="92500"/>
          </a:bodyPr>
          <a:lstStyle/>
          <a:p>
            <a:pPr>
              <a:buFont typeface="Wingdings" pitchFamily="2" charset="2"/>
              <a:buChar char="v"/>
            </a:pPr>
            <a:r>
              <a:rPr lang="en-US" dirty="0" smtClean="0">
                <a:latin typeface="Bookman Old Style" pitchFamily="18" charset="0"/>
              </a:rPr>
              <a:t>Self-esteem</a:t>
            </a:r>
          </a:p>
          <a:p>
            <a:pPr>
              <a:buFont typeface="Wingdings" pitchFamily="2" charset="2"/>
              <a:buChar char="v"/>
            </a:pPr>
            <a:r>
              <a:rPr lang="en-US" dirty="0" smtClean="0">
                <a:latin typeface="Bookman Old Style" pitchFamily="18" charset="0"/>
              </a:rPr>
              <a:t>Self-motivation</a:t>
            </a:r>
          </a:p>
          <a:p>
            <a:pPr>
              <a:buFont typeface="Wingdings" pitchFamily="2" charset="2"/>
              <a:buChar char="v"/>
            </a:pPr>
            <a:r>
              <a:rPr lang="en-US" dirty="0" smtClean="0">
                <a:latin typeface="Bookman Old Style" pitchFamily="18" charset="0"/>
              </a:rPr>
              <a:t>Perceived health status</a:t>
            </a:r>
          </a:p>
          <a:p>
            <a:pPr>
              <a:buFont typeface="Wingdings" pitchFamily="2" charset="2"/>
              <a:buChar char="v"/>
            </a:pPr>
            <a:r>
              <a:rPr lang="en-US" dirty="0" smtClean="0">
                <a:latin typeface="Bookman Old Style" pitchFamily="18" charset="0"/>
              </a:rPr>
              <a:t>Personal socioeconomic factors: race, ethnicity, acculturation, education, and socioeconomic status </a:t>
            </a:r>
          </a:p>
          <a:p>
            <a:endParaRPr lang="en-US" dirty="0"/>
          </a:p>
        </p:txBody>
      </p:sp>
      <p:sp>
        <p:nvSpPr>
          <p:cNvPr id="3" name="Text Placeholder 2"/>
          <p:cNvSpPr>
            <a:spLocks noGrp="1"/>
          </p:cNvSpPr>
          <p:nvPr>
            <p:ph type="body" sz="quarter" idx="1"/>
          </p:nvPr>
        </p:nvSpPr>
        <p:spPr/>
        <p:txBody>
          <a:bodyPr>
            <a:noAutofit/>
          </a:bodyPr>
          <a:lstStyle/>
          <a:p>
            <a:r>
              <a:rPr lang="en-US" sz="1800" dirty="0" smtClean="0">
                <a:latin typeface="Bookman Old Style" pitchFamily="18" charset="0"/>
              </a:rPr>
              <a:t>Biological </a:t>
            </a:r>
          </a:p>
          <a:p>
            <a:r>
              <a:rPr lang="en-US" sz="1800" dirty="0" smtClean="0">
                <a:latin typeface="Bookman Old Style" pitchFamily="18" charset="0"/>
              </a:rPr>
              <a:t>Factors</a:t>
            </a:r>
            <a:endParaRPr lang="en-US" sz="1800" dirty="0">
              <a:latin typeface="Bookman Old Style" pitchFamily="18" charset="0"/>
            </a:endParaRPr>
          </a:p>
        </p:txBody>
      </p:sp>
      <p:sp>
        <p:nvSpPr>
          <p:cNvPr id="4" name="Text Placeholder 3"/>
          <p:cNvSpPr>
            <a:spLocks noGrp="1"/>
          </p:cNvSpPr>
          <p:nvPr>
            <p:ph type="body" sz="quarter" idx="3"/>
          </p:nvPr>
        </p:nvSpPr>
        <p:spPr/>
        <p:txBody>
          <a:bodyPr>
            <a:noAutofit/>
          </a:bodyPr>
          <a:lstStyle/>
          <a:p>
            <a:r>
              <a:rPr lang="en-US" sz="1800" dirty="0" smtClean="0">
                <a:latin typeface="Bookman Old Style" pitchFamily="18" charset="0"/>
              </a:rPr>
              <a:t>Psychological </a:t>
            </a:r>
          </a:p>
          <a:p>
            <a:r>
              <a:rPr lang="en-US" sz="1800" dirty="0">
                <a:latin typeface="Bookman Old Style" pitchFamily="18" charset="0"/>
              </a:rPr>
              <a:t>F</a:t>
            </a:r>
            <a:r>
              <a:rPr lang="en-US" sz="1800" dirty="0" smtClean="0">
                <a:latin typeface="Bookman Old Style" pitchFamily="18" charset="0"/>
              </a:rPr>
              <a:t>actors	</a:t>
            </a:r>
            <a:endParaRPr lang="en-US" sz="1800" dirty="0">
              <a:latin typeface="Bookman Old Style" pitchFamily="18" charset="0"/>
            </a:endParaRPr>
          </a:p>
        </p:txBody>
      </p:sp>
    </p:spTree>
    <p:extLst>
      <p:ext uri="{BB962C8B-B14F-4D97-AF65-F5344CB8AC3E}">
        <p14:creationId xmlns:p14="http://schemas.microsoft.com/office/powerpoint/2010/main" val="162576961"/>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smtClean="0">
                <a:solidFill>
                  <a:srgbClr val="92D050"/>
                </a:solidFill>
                <a:latin typeface="Bookman Old Style" pitchFamily="18" charset="0"/>
              </a:rPr>
              <a:t>Individual characteristics and experiences</a:t>
            </a:r>
            <a:endParaRPr lang="en-US" sz="3200" b="1" dirty="0">
              <a:solidFill>
                <a:srgbClr val="92D050"/>
              </a:solidFill>
              <a:latin typeface="Bookman Old Style" pitchFamily="18" charset="0"/>
            </a:endParaRPr>
          </a:p>
        </p:txBody>
      </p:sp>
      <p:sp>
        <p:nvSpPr>
          <p:cNvPr id="3" name="Content Placeholder 2"/>
          <p:cNvSpPr>
            <a:spLocks noGrp="1"/>
          </p:cNvSpPr>
          <p:nvPr>
            <p:ph sz="quarter" idx="2"/>
          </p:nvPr>
        </p:nvSpPr>
        <p:spPr/>
        <p:txBody>
          <a:bodyPr/>
          <a:lstStyle/>
          <a:p>
            <a:pPr>
              <a:buFont typeface="Wingdings" pitchFamily="2" charset="2"/>
              <a:buChar char="v"/>
            </a:pPr>
            <a:r>
              <a:rPr lang="en-US" dirty="0" smtClean="0"/>
              <a:t>The frequency of the same or similar behavior in the past is the best predictor of behavior</a:t>
            </a:r>
            <a:endParaRPr lang="en-US" dirty="0"/>
          </a:p>
        </p:txBody>
      </p:sp>
      <p:sp>
        <p:nvSpPr>
          <p:cNvPr id="4" name="Content Placeholder 3"/>
          <p:cNvSpPr>
            <a:spLocks noGrp="1"/>
          </p:cNvSpPr>
          <p:nvPr>
            <p:ph sz="quarter" idx="4"/>
          </p:nvPr>
        </p:nvSpPr>
        <p:spPr/>
        <p:txBody>
          <a:bodyPr/>
          <a:lstStyle/>
          <a:p>
            <a:pPr>
              <a:buFont typeface="Wingdings" pitchFamily="2" charset="2"/>
              <a:buChar char="v"/>
            </a:pPr>
            <a:r>
              <a:rPr lang="en-US" dirty="0" smtClean="0"/>
              <a:t>Biological</a:t>
            </a:r>
          </a:p>
          <a:p>
            <a:pPr>
              <a:buFont typeface="Wingdings" pitchFamily="2" charset="2"/>
              <a:buChar char="v"/>
            </a:pPr>
            <a:r>
              <a:rPr lang="en-US" dirty="0" smtClean="0"/>
              <a:t>Psychological</a:t>
            </a:r>
          </a:p>
          <a:p>
            <a:pPr>
              <a:buFont typeface="Wingdings" pitchFamily="2" charset="2"/>
              <a:buChar char="v"/>
            </a:pPr>
            <a:r>
              <a:rPr lang="en-US" dirty="0" smtClean="0"/>
              <a:t>Sociocultural</a:t>
            </a:r>
          </a:p>
          <a:p>
            <a:endParaRPr lang="en-US" dirty="0"/>
          </a:p>
          <a:p>
            <a:endParaRPr lang="en-US" dirty="0"/>
          </a:p>
        </p:txBody>
      </p:sp>
      <p:sp>
        <p:nvSpPr>
          <p:cNvPr id="5" name="Text Placeholder 4"/>
          <p:cNvSpPr>
            <a:spLocks noGrp="1"/>
          </p:cNvSpPr>
          <p:nvPr>
            <p:ph type="body" sz="quarter" idx="1"/>
          </p:nvPr>
        </p:nvSpPr>
        <p:spPr/>
        <p:txBody>
          <a:bodyPr/>
          <a:lstStyle/>
          <a:p>
            <a:r>
              <a:rPr lang="en-US" dirty="0" smtClean="0"/>
              <a:t>PRIOR RELATED BEHAVIOR	</a:t>
            </a:r>
            <a:endParaRPr lang="en-US" dirty="0"/>
          </a:p>
        </p:txBody>
      </p:sp>
      <p:sp>
        <p:nvSpPr>
          <p:cNvPr id="6" name="Text Placeholder 5"/>
          <p:cNvSpPr>
            <a:spLocks noGrp="1"/>
          </p:cNvSpPr>
          <p:nvPr>
            <p:ph type="body" sz="quarter" idx="3"/>
          </p:nvPr>
        </p:nvSpPr>
        <p:spPr/>
        <p:txBody>
          <a:bodyPr/>
          <a:lstStyle/>
          <a:p>
            <a:r>
              <a:rPr lang="en-US" dirty="0" smtClean="0"/>
              <a:t>PERSONAL FACTORS</a:t>
            </a:r>
          </a:p>
          <a:p>
            <a:endParaRPr lang="en-US" dirty="0"/>
          </a:p>
        </p:txBody>
      </p:sp>
    </p:spTree>
    <p:extLst>
      <p:ext uri="{BB962C8B-B14F-4D97-AF65-F5344CB8AC3E}">
        <p14:creationId xmlns:p14="http://schemas.microsoft.com/office/powerpoint/2010/main" val="6054478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Autofit/>
          </a:bodyPr>
          <a:lstStyle/>
          <a:p>
            <a:r>
              <a:rPr lang="en-US" sz="3600" b="1" dirty="0" smtClean="0">
                <a:solidFill>
                  <a:srgbClr val="92D050"/>
                </a:solidFill>
                <a:latin typeface="Bookman Old Style" pitchFamily="18" charset="0"/>
              </a:rPr>
              <a:t>Behavior-Specific </a:t>
            </a:r>
            <a:br>
              <a:rPr lang="en-US" sz="3600" b="1" dirty="0" smtClean="0">
                <a:solidFill>
                  <a:srgbClr val="92D050"/>
                </a:solidFill>
                <a:latin typeface="Bookman Old Style" pitchFamily="18" charset="0"/>
              </a:rPr>
            </a:br>
            <a:r>
              <a:rPr lang="en-US" sz="3600" b="1" dirty="0" smtClean="0">
                <a:solidFill>
                  <a:srgbClr val="92D050"/>
                </a:solidFill>
                <a:latin typeface="Bookman Old Style" pitchFamily="18" charset="0"/>
              </a:rPr>
              <a:t>Cognitions &amp; affects</a:t>
            </a:r>
            <a:endParaRPr lang="en-US" sz="3600" b="1" dirty="0">
              <a:solidFill>
                <a:srgbClr val="92D050"/>
              </a:solidFill>
              <a:latin typeface="Bookman Old Style" pitchFamily="18" charset="0"/>
            </a:endParaRPr>
          </a:p>
        </p:txBody>
      </p:sp>
      <p:sp>
        <p:nvSpPr>
          <p:cNvPr id="8" name="Subtitle 7"/>
          <p:cNvSpPr>
            <a:spLocks noGrp="1"/>
          </p:cNvSpPr>
          <p:nvPr>
            <p:ph sz="quarter" idx="1"/>
          </p:nvPr>
        </p:nvSpPr>
        <p:spPr/>
        <p:txBody>
          <a:bodyPr>
            <a:normAutofit/>
          </a:bodyPr>
          <a:lstStyle/>
          <a:p>
            <a:endParaRPr lang="en-US" dirty="0" smtClean="0"/>
          </a:p>
          <a:p>
            <a:pPr marL="285750" indent="-285750">
              <a:buFont typeface="Wingdings" pitchFamily="2" charset="2"/>
              <a:buChar char="v"/>
            </a:pPr>
            <a:r>
              <a:rPr lang="en-US" sz="2400" b="0" dirty="0" smtClean="0">
                <a:solidFill>
                  <a:schemeClr val="tx1"/>
                </a:solidFill>
                <a:latin typeface="Bookman Old Style" pitchFamily="18" charset="0"/>
              </a:rPr>
              <a:t>Perceived benefits of action</a:t>
            </a:r>
          </a:p>
          <a:p>
            <a:pPr marL="285750" indent="-285750">
              <a:buFont typeface="Wingdings" pitchFamily="2" charset="2"/>
              <a:buChar char="v"/>
            </a:pPr>
            <a:r>
              <a:rPr lang="en-US" sz="2400" b="0" dirty="0" smtClean="0">
                <a:solidFill>
                  <a:schemeClr val="tx1"/>
                </a:solidFill>
                <a:latin typeface="Bookman Old Style" pitchFamily="18" charset="0"/>
              </a:rPr>
              <a:t>Perceived </a:t>
            </a:r>
            <a:r>
              <a:rPr lang="en-US" sz="2400" b="0" dirty="0" smtClean="0">
                <a:solidFill>
                  <a:schemeClr val="tx1"/>
                </a:solidFill>
                <a:latin typeface="Bookman Old Style" pitchFamily="18" charset="0"/>
              </a:rPr>
              <a:t>barriers to action</a:t>
            </a:r>
          </a:p>
          <a:p>
            <a:pPr marL="285750" indent="-285750">
              <a:buFont typeface="Wingdings" pitchFamily="2" charset="2"/>
              <a:buChar char="v"/>
            </a:pPr>
            <a:r>
              <a:rPr lang="en-US" sz="2400" b="0" dirty="0" smtClean="0">
                <a:solidFill>
                  <a:schemeClr val="tx1"/>
                </a:solidFill>
                <a:latin typeface="Bookman Old Style" pitchFamily="18" charset="0"/>
              </a:rPr>
              <a:t>Perceived </a:t>
            </a:r>
            <a:r>
              <a:rPr lang="en-US" sz="2400" b="0" dirty="0" smtClean="0">
                <a:solidFill>
                  <a:schemeClr val="tx1"/>
                </a:solidFill>
                <a:latin typeface="Bookman Old Style" pitchFamily="18" charset="0"/>
              </a:rPr>
              <a:t>self-efficacy</a:t>
            </a:r>
          </a:p>
          <a:p>
            <a:pPr marL="285750" indent="-285750">
              <a:buFont typeface="Wingdings" pitchFamily="2" charset="2"/>
              <a:buChar char="v"/>
            </a:pPr>
            <a:r>
              <a:rPr lang="en-US" sz="2400" b="0" dirty="0" smtClean="0">
                <a:solidFill>
                  <a:schemeClr val="tx1"/>
                </a:solidFill>
                <a:latin typeface="Bookman Old Style" pitchFamily="18" charset="0"/>
              </a:rPr>
              <a:t>Activity </a:t>
            </a:r>
            <a:r>
              <a:rPr lang="en-US" sz="2400" b="0" dirty="0" smtClean="0">
                <a:solidFill>
                  <a:schemeClr val="tx1"/>
                </a:solidFill>
                <a:latin typeface="Bookman Old Style" pitchFamily="18" charset="0"/>
              </a:rPr>
              <a:t>related affect</a:t>
            </a:r>
            <a:endParaRPr lang="en-US" sz="2400" b="0" dirty="0">
              <a:solidFill>
                <a:schemeClr val="tx1"/>
              </a:solidFill>
              <a:latin typeface="Bookman Old Style" pitchFamily="18" charset="0"/>
            </a:endParaRPr>
          </a:p>
          <a:p>
            <a:pPr marL="285750" indent="-285750">
              <a:buFont typeface="Wingdings" pitchFamily="2" charset="2"/>
              <a:buChar char="v"/>
            </a:pPr>
            <a:endParaRPr lang="en-US" b="0" dirty="0" smtClean="0">
              <a:solidFill>
                <a:schemeClr val="tx1"/>
              </a:solidFill>
              <a:latin typeface="Bookman Old Style" pitchFamily="18" charset="0"/>
            </a:endParaRPr>
          </a:p>
          <a:p>
            <a:endParaRPr lang="en-US" dirty="0"/>
          </a:p>
        </p:txBody>
      </p:sp>
    </p:spTree>
    <p:extLst>
      <p:ext uri="{BB962C8B-B14F-4D97-AF65-F5344CB8AC3E}">
        <p14:creationId xmlns:p14="http://schemas.microsoft.com/office/powerpoint/2010/main" val="3942602895"/>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559</TotalTime>
  <Words>921</Words>
  <Application>Microsoft Office PowerPoint</Application>
  <PresentationFormat>On-screen Show (4:3)</PresentationFormat>
  <Paragraphs>147</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Oriel</vt:lpstr>
      <vt:lpstr>Nola Pender</vt:lpstr>
      <vt:lpstr>Life of Nola Pender</vt:lpstr>
      <vt:lpstr>Nola Pender Education  and accomplishments</vt:lpstr>
      <vt:lpstr>How she came to develop the theory?</vt:lpstr>
      <vt:lpstr>The Health Promotion Model Major Categories</vt:lpstr>
      <vt:lpstr>PowerPoint Presentation</vt:lpstr>
      <vt:lpstr>Individual Characteristics  and Experiences</vt:lpstr>
      <vt:lpstr>Individual characteristics and experiences</vt:lpstr>
      <vt:lpstr>Behavior-Specific  Cognitions &amp; affects</vt:lpstr>
      <vt:lpstr>Behavioral-Specific cognitions and affect</vt:lpstr>
      <vt:lpstr>How does the theory impact direct patient care?</vt:lpstr>
      <vt:lpstr>What does the theory mean for nursing?</vt:lpstr>
      <vt:lpstr>PowerPoint Presentation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Nola Pender</dc:title>
  <dc:creator>Ema</dc:creator>
  <cp:lastModifiedBy>Ema</cp:lastModifiedBy>
  <cp:revision>49</cp:revision>
  <dcterms:created xsi:type="dcterms:W3CDTF">2012-06-22T17:54:51Z</dcterms:created>
  <dcterms:modified xsi:type="dcterms:W3CDTF">2012-06-27T20:01:17Z</dcterms:modified>
</cp:coreProperties>
</file>