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56" r:id="rId2"/>
    <p:sldId id="257" r:id="rId3"/>
    <p:sldId id="265" r:id="rId4"/>
    <p:sldId id="266" r:id="rId5"/>
    <p:sldId id="258" r:id="rId6"/>
    <p:sldId id="262" r:id="rId7"/>
    <p:sldId id="259" r:id="rId8"/>
    <p:sldId id="263" r:id="rId9"/>
    <p:sldId id="260" r:id="rId10"/>
    <p:sldId id="261" r:id="rId11"/>
    <p:sldId id="267" r:id="rId12"/>
    <p:sldId id="268" r:id="rId13"/>
    <p:sldId id="269"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57"/>
            <p14:sldId id="265"/>
            <p14:sldId id="266"/>
            <p14:sldId id="258"/>
            <p14:sldId id="262"/>
            <p14:sldId id="259"/>
            <p14:sldId id="263"/>
            <p14:sldId id="260"/>
            <p14:sldId id="261"/>
            <p14:sldId id="267"/>
            <p14:sldId id="268"/>
            <p14:sldId id="269"/>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p:scale>
          <a:sx n="81" d="100"/>
          <a:sy n="81" d="100"/>
        </p:scale>
        <p:origin x="-84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6/27/2012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add notes here please!!!!!!!!!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Erin please add notes here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health promotion model is simple to understand, using language that is well understood by nurses.  The concept of health promotion is also a popular concept in nursing practice.  The relationships among the various factors are linked and relationships are identified and consistently defined.  Considering all of these factors, it is not difficult to see why Pender’s model is popular with practicing nurses and is frequently used as a tool in research.</a:t>
            </a:r>
          </a:p>
          <a:p>
            <a:r>
              <a:rPr lang="en-US" sz="1200" b="0" i="0" u="none" strike="noStrike" kern="1200" baseline="0" dirty="0" smtClean="0">
                <a:solidFill>
                  <a:schemeClr val="tx1"/>
                </a:solidFill>
                <a:latin typeface="+mn-lt"/>
                <a:ea typeface="+mn-ea"/>
                <a:cs typeface="+mn-cs"/>
              </a:rPr>
              <a:t>	The Health Promotion model is useful in practice when the focus of nursing care includes promoting behaviors to enhance health.  The role of the nurse in the health promotion model revolves around raising consciousness related to health promoting behaviors, promoting self-efficacy, enhancing the benefits of change, controlling the environment to support behavioral change, and managing the barriers to change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fix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2</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Health Promotion Model Flow Chart ??????????????????  Erin C. I really like this chart you sent me, but I am not sure what you want to say here - please expand and cite your reference.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a:t>
            </a:r>
            <a:r>
              <a:rPr lang="en-US" baseline="0" dirty="0" smtClean="0"/>
              <a:t> add notes to this section – don’t forget to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698998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complete notes –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add notes here and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768747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6/27/2012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6/27/2012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6/27/2012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6/27/2012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6/27/2012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6/27/2012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6/27/2012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6/27/2012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6/27/2012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p:txBody>
          <a:bodyPr>
            <a:normAutofit fontScale="77500" lnSpcReduction="20000"/>
          </a:bodyPr>
          <a:lstStyle/>
          <a:p>
            <a:r>
              <a:rPr lang="en-US" sz="3900" dirty="0" smtClean="0">
                <a:solidFill>
                  <a:srgbClr val="92D050"/>
                </a:solidFill>
                <a:latin typeface="Bookman Old Style" pitchFamily="18" charset="0"/>
              </a:rPr>
              <a:t>HEALTH PROMOTION MODEL</a:t>
            </a:r>
          </a:p>
          <a:p>
            <a:endParaRPr lang="en-US" dirty="0"/>
          </a:p>
          <a:p>
            <a:endParaRPr lang="en-US" dirty="0" smtClean="0"/>
          </a:p>
          <a:p>
            <a:r>
              <a:rPr lang="en-US" sz="1300" dirty="0" smtClean="0">
                <a:latin typeface="Bookman Old Style" pitchFamily="18" charset="0"/>
              </a:rPr>
              <a:t>Elizabeth Alexander, Erin </a:t>
            </a:r>
            <a:r>
              <a:rPr lang="en-US" sz="1300" dirty="0" err="1" smtClean="0">
                <a:latin typeface="Bookman Old Style" pitchFamily="18" charset="0"/>
              </a:rPr>
              <a:t>Considine</a:t>
            </a:r>
            <a:r>
              <a:rPr lang="en-US" sz="1300" dirty="0" smtClean="0">
                <a:latin typeface="Bookman Old Style" pitchFamily="18" charset="0"/>
              </a:rPr>
              <a:t>, </a:t>
            </a:r>
            <a:r>
              <a:rPr lang="en-US" sz="1300" dirty="0" err="1" smtClean="0">
                <a:latin typeface="Bookman Old Style" pitchFamily="18" charset="0"/>
              </a:rPr>
              <a:t>Ema</a:t>
            </a:r>
            <a:r>
              <a:rPr lang="en-US" sz="1300" dirty="0" smtClean="0">
                <a:latin typeface="Bookman Old Style" pitchFamily="18" charset="0"/>
              </a:rPr>
              <a:t> Nicholls, Erin </a:t>
            </a:r>
            <a:r>
              <a:rPr lang="en-US" sz="1300" dirty="0" err="1" smtClean="0">
                <a:latin typeface="Bookman Old Style" pitchFamily="18" charset="0"/>
              </a:rPr>
              <a:t>Siuts</a:t>
            </a:r>
            <a:r>
              <a:rPr lang="en-US" sz="1300" dirty="0" smtClean="0">
                <a:latin typeface="Bookman Old Style" pitchFamily="18" charset="0"/>
              </a:rPr>
              <a:t>, and Erika Workman</a:t>
            </a:r>
            <a:endParaRPr lang="en-US" sz="1300"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657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endParaRPr lang="en-US" dirty="0"/>
          </a:p>
        </p:txBody>
      </p:sp>
      <p:sp>
        <p:nvSpPr>
          <p:cNvPr id="9" name="Content Placeholder 8"/>
          <p:cNvSpPr>
            <a:spLocks noGrp="1"/>
          </p:cNvSpPr>
          <p:nvPr>
            <p:ph sz="quarter" idx="4"/>
          </p:nvPr>
        </p:nvSpPr>
        <p:spPr>
          <a:xfrm>
            <a:off x="4371975" y="2667000"/>
            <a:ext cx="3657600" cy="35814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b="1" dirty="0" smtClean="0">
                <a:solidFill>
                  <a:srgbClr val="92D050"/>
                </a:solidFill>
                <a:latin typeface="Bookman Old Style" pitchFamily="18" charset="0"/>
              </a:rPr>
              <a:t>How does the theory impact direct patient care?</a:t>
            </a:r>
            <a:endParaRPr lang="en-US" sz="32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905000"/>
            <a:ext cx="7467600" cy="4726858"/>
          </a:xfrm>
        </p:spPr>
        <p:txBody>
          <a:bodyPr>
            <a:normAutofit/>
          </a:bodyPr>
          <a:lstStyle/>
          <a:p>
            <a:pPr>
              <a:buFont typeface="Wingdings" pitchFamily="2" charset="2"/>
              <a:buChar char="v"/>
            </a:pPr>
            <a:r>
              <a:rPr lang="en-US" dirty="0" smtClean="0"/>
              <a:t>Erin Suits  This is your part – I have not gotten anything from you.</a:t>
            </a:r>
          </a:p>
          <a:p>
            <a:pPr>
              <a:buFont typeface="Wingdings" pitchFamily="2" charset="2"/>
              <a:buChar char="v"/>
            </a:pPr>
            <a:r>
              <a:rPr lang="en-US" dirty="0" smtClean="0"/>
              <a:t> Please put info on discussion board so I can put in power point. </a:t>
            </a:r>
          </a:p>
          <a:p>
            <a:pPr>
              <a:buFont typeface="Wingdings" pitchFamily="2" charset="2"/>
              <a:buChar char="v"/>
            </a:pPr>
            <a:r>
              <a:rPr lang="en-US" dirty="0" smtClean="0"/>
              <a:t>Use bullets and write out what you want in the notes section. </a:t>
            </a:r>
          </a:p>
          <a:p>
            <a:pPr>
              <a:buFont typeface="Wingdings" pitchFamily="2" charset="2"/>
              <a:buChar char="v"/>
            </a:pPr>
            <a:r>
              <a:rPr lang="en-US" dirty="0" smtClean="0"/>
              <a:t>Also cite your references</a:t>
            </a: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92D050"/>
                </a:solidFill>
                <a:latin typeface="Bookman Old Style" pitchFamily="18" charset="0"/>
              </a:rPr>
              <a:t>What does the theory mean for nursing?</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Erin C -  please complete the way you want this done. Insert bullets and notes at bottom.</a:t>
            </a:r>
          </a:p>
          <a:p>
            <a:pPr>
              <a:buFont typeface="Wingdings" pitchFamily="2" charset="2"/>
              <a:buChar char="v"/>
            </a:pPr>
            <a:r>
              <a:rPr lang="en-US" dirty="0" smtClean="0"/>
              <a:t>Thanks for all your great info!!!!!!!!!!!</a:t>
            </a:r>
            <a:endParaRPr lang="en-US" dirty="0"/>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1076" b="11076"/>
          <a:stretch>
            <a:fillRect/>
          </a:stretch>
        </p:blipFill>
        <p:spPr>
          <a:xfrm>
            <a:off x="1143000" y="1270000"/>
            <a:ext cx="3657600" cy="4064000"/>
          </a:xfrm>
        </p:spPr>
      </p:pic>
      <p:sp>
        <p:nvSpPr>
          <p:cNvPr id="4" name="Text Placeholder 3"/>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US" sz="3600" dirty="0" smtClean="0">
                <a:latin typeface="Bookman Old Style" pitchFamily="18" charset="0"/>
              </a:rPr>
              <a:t>References</a:t>
            </a:r>
            <a:endParaRPr lang="en-US" sz="3600" dirty="0">
              <a:latin typeface="Bookman Old Style" pitchFamily="18" charset="0"/>
            </a:endParaRPr>
          </a:p>
        </p:txBody>
      </p:sp>
      <p:sp>
        <p:nvSpPr>
          <p:cNvPr id="9" name="Content Placeholder 8"/>
          <p:cNvSpPr>
            <a:spLocks noGrp="1"/>
          </p:cNvSpPr>
          <p:nvPr>
            <p:ph sz="quarter" idx="1"/>
          </p:nvPr>
        </p:nvSpPr>
        <p:spPr/>
        <p:txBody>
          <a:bodyPr/>
          <a:lstStyle/>
          <a:p>
            <a:r>
              <a:rPr lang="en-US" sz="1200" dirty="0">
                <a:latin typeface="Times New Roman" pitchFamily="18" charset="0"/>
                <a:cs typeface="Times New Roman" pitchFamily="18" charset="0"/>
              </a:rPr>
              <a:t>Masters, K. (2012). The Health Promotion Model: Nola J. Pender. In </a:t>
            </a:r>
            <a:r>
              <a:rPr lang="en-US" sz="1200" i="1" dirty="0">
                <a:latin typeface="Times New Roman" pitchFamily="18" charset="0"/>
                <a:cs typeface="Times New Roman" pitchFamily="18" charset="0"/>
              </a:rPr>
              <a:t>Nursing Theories: A framework for professional practice </a:t>
            </a:r>
            <a:r>
              <a:rPr lang="en-US" sz="1200" dirty="0">
                <a:latin typeface="Times New Roman" pitchFamily="18" charset="0"/>
                <a:cs typeface="Times New Roman" pitchFamily="18" charset="0"/>
              </a:rPr>
              <a:t>(pp. 251-261). Sudbury, MA: Jones and Bartlett Learning</a:t>
            </a:r>
            <a:r>
              <a:rPr lang="en-US" sz="1200" dirty="0" smtClean="0">
                <a:latin typeface="Times New Roman" pitchFamily="18" charset="0"/>
                <a:cs typeface="Times New Roman" pitchFamily="18" charset="0"/>
              </a:rPr>
              <a:t>.</a:t>
            </a:r>
          </a:p>
          <a:p>
            <a:r>
              <a:rPr lang="en-US" sz="1200" i="1" dirty="0">
                <a:latin typeface="Times New Roman" pitchFamily="18" charset="0"/>
                <a:cs typeface="Times New Roman" pitchFamily="18" charset="0"/>
              </a:rPr>
              <a:t>Health promotion model. </a:t>
            </a:r>
            <a:r>
              <a:rPr lang="en-US" sz="1200" dirty="0">
                <a:latin typeface="Times New Roman" pitchFamily="18" charset="0"/>
                <a:cs typeface="Times New Roman" pitchFamily="18" charset="0"/>
              </a:rPr>
              <a:t>(2012). Retrieved June, 26, 2012, from </a:t>
            </a:r>
            <a:r>
              <a:rPr lang="en-US" sz="1200" u="sng" dirty="0">
                <a:latin typeface="Times New Roman" pitchFamily="18" charset="0"/>
                <a:cs typeface="Times New Roman" pitchFamily="18" charset="0"/>
                <a:hlinkClick r:id="rId3"/>
              </a:rPr>
              <a:t>http://</a:t>
            </a:r>
            <a:r>
              <a:rPr lang="en-US" sz="1200" u="sng" dirty="0" smtClean="0">
                <a:latin typeface="Times New Roman" pitchFamily="18" charset="0"/>
                <a:cs typeface="Times New Roman" pitchFamily="18" charset="0"/>
                <a:hlinkClick r:id="rId3"/>
              </a:rPr>
              <a:t>nursingplanet.com/health_pro</a:t>
            </a:r>
            <a:r>
              <a:rPr lang="en-US" sz="1200" u="sng" dirty="0" smtClean="0">
                <a:latin typeface="Times New Roman" pitchFamily="18" charset="0"/>
                <a:cs typeface="Times New Roman" pitchFamily="18" charset="0"/>
                <a:hlinkClick r:id="rId4"/>
              </a:rPr>
              <a:t>motion_model.html</a:t>
            </a:r>
            <a:r>
              <a:rPr lang="en-US" sz="1200" dirty="0" smtClean="0">
                <a:latin typeface="Times New Roman" pitchFamily="18" charset="0"/>
                <a:cs typeface="Times New Roman" pitchFamily="18" charset="0"/>
                <a:hlinkClick r:id="rId4"/>
              </a:rPr>
              <a:t> </a:t>
            </a:r>
            <a:r>
              <a:rPr lang="en-US" sz="1200" dirty="0" smtClean="0">
                <a:latin typeface="Times New Roman" pitchFamily="18" charset="0"/>
                <a:cs typeface="Times New Roman" pitchFamily="18" charset="0"/>
              </a:rPr>
              <a:t> </a:t>
            </a:r>
          </a:p>
          <a:p>
            <a:endParaRPr lang="en-US" sz="1200" dirty="0" smtClean="0">
              <a:latin typeface="Times New Roman" pitchFamily="18" charset="0"/>
              <a:cs typeface="Times New Roman" pitchFamily="18" charset="0"/>
            </a:endParaRPr>
          </a:p>
          <a:p>
            <a:r>
              <a:rPr lang="en-US" sz="1200" i="1" dirty="0"/>
              <a:t>Nursing theory. </a:t>
            </a:r>
            <a:r>
              <a:rPr lang="en-US" sz="1200" dirty="0"/>
              <a:t>(2011). Retrieved June 25, 2012, from http://nursing-theory.org/nursing-theorists/Nola-Pender.php. </a:t>
            </a:r>
            <a:endParaRPr lang="en-US" sz="1200" dirty="0" smtClean="0"/>
          </a:p>
          <a:p>
            <a:r>
              <a:rPr lang="en-US" sz="1200" dirty="0" err="1"/>
              <a:t>Tomey</a:t>
            </a:r>
            <a:r>
              <a:rPr lang="en-US" sz="1200" dirty="0"/>
              <a:t>, A.M. &amp; </a:t>
            </a:r>
            <a:r>
              <a:rPr lang="en-US" sz="1200" dirty="0" err="1"/>
              <a:t>Alligood</a:t>
            </a:r>
            <a:r>
              <a:rPr lang="en-US" sz="1200" dirty="0"/>
              <a:t>, M.R. (2006). </a:t>
            </a:r>
            <a:r>
              <a:rPr lang="en-US" sz="1200" i="1" dirty="0"/>
              <a:t>Nursing theorists and their work</a:t>
            </a:r>
            <a:r>
              <a:rPr lang="en-US" sz="1200" dirty="0"/>
              <a:t> (6th Ed.). St. Louis, MO: Mosby Elsevier Inc.</a:t>
            </a: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a:bodyPr>
          <a:lstStyle/>
          <a:p>
            <a:r>
              <a:rPr lang="en-US" sz="4000" b="1" dirty="0" smtClean="0">
                <a:solidFill>
                  <a:srgbClr val="92D050"/>
                </a:solidFill>
                <a:latin typeface="Bookman Old Style" pitchFamily="18" charset="0"/>
              </a:rPr>
              <a:t>Life of 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470400"/>
          </a:xfrm>
        </p:spPr>
        <p:txBody>
          <a:bodyPr>
            <a:normAutofit/>
          </a:bodyPr>
          <a:lstStyle/>
          <a:p>
            <a:pPr>
              <a:buFont typeface="Wingdings" pitchFamily="2" charset="2"/>
              <a:buChar char="v"/>
            </a:pPr>
            <a:r>
              <a:rPr lang="en-US" sz="2000" dirty="0" smtClean="0">
                <a:latin typeface="Bookman Old Style" pitchFamily="18" charset="0"/>
              </a:rPr>
              <a:t>1941 She was born in Lansing, MI</a:t>
            </a:r>
          </a:p>
          <a:p>
            <a:pPr>
              <a:buFont typeface="Wingdings" pitchFamily="2" charset="2"/>
              <a:buChar char="v"/>
            </a:pPr>
            <a:r>
              <a:rPr lang="en-US" sz="2000" dirty="0" smtClean="0">
                <a:latin typeface="Bookman Old Style" pitchFamily="18" charset="0"/>
              </a:rPr>
              <a:t>1962 Graduated from School of Nursing at West Suburban Hospital in Oak Park, IL with her nursing diploma</a:t>
            </a:r>
          </a:p>
          <a:p>
            <a:pPr>
              <a:buFont typeface="Wingdings" pitchFamily="2" charset="2"/>
              <a:buChar char="v"/>
            </a:pPr>
            <a:r>
              <a:rPr lang="en-US" sz="2000" dirty="0" smtClean="0">
                <a:latin typeface="Bookman Old Style" pitchFamily="18" charset="0"/>
              </a:rPr>
              <a:t>1964 Master’s Degree in human growth and development at Michigan State University</a:t>
            </a:r>
          </a:p>
          <a:p>
            <a:pPr>
              <a:buFont typeface="Wingdings" pitchFamily="2" charset="2"/>
              <a:buChar char="v"/>
            </a:pPr>
            <a:r>
              <a:rPr lang="en-US" sz="2000" dirty="0" smtClean="0">
                <a:latin typeface="Bookman Old Style" pitchFamily="18" charset="0"/>
              </a:rPr>
              <a:t>1969 Ph.D., in psychology and education at Northwestern University in Evanston, IL</a:t>
            </a:r>
          </a:p>
          <a:p>
            <a:pPr>
              <a:buFont typeface="Wingdings" pitchFamily="2" charset="2"/>
              <a:buChar char="v"/>
            </a:pPr>
            <a:r>
              <a:rPr lang="en-US" sz="2000" dirty="0" smtClean="0">
                <a:latin typeface="Bookman Old Style" pitchFamily="18" charset="0"/>
              </a:rPr>
              <a:t>1975 Published</a:t>
            </a:r>
          </a:p>
          <a:p>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92D050"/>
                </a:solidFill>
                <a:latin typeface="Bookman Old Style" pitchFamily="18" charset="0"/>
              </a:rPr>
              <a:t>Nola Pender Education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accomplishments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EMA TO COMPLETE!!!!!!!!!!!!!!</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92D050"/>
                </a:solidFill>
                <a:latin typeface="Bookman Old Style" pitchFamily="18" charset="0"/>
              </a:rPr>
              <a:t>How she came to develop the theory?</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US" dirty="0" smtClean="0">
                <a:latin typeface="Bookman Old Style" pitchFamily="18" charset="0"/>
              </a:rPr>
              <a:t>Pender noticed intervention </a:t>
            </a:r>
            <a:r>
              <a:rPr lang="en-US" dirty="0" smtClean="0">
                <a:latin typeface="Bookman Old Style" pitchFamily="18" charset="0"/>
              </a:rPr>
              <a:t>to incur a healthy lifestyle </a:t>
            </a:r>
            <a:r>
              <a:rPr lang="en-US" dirty="0" smtClean="0">
                <a:latin typeface="Bookman Old Style" pitchFamily="18" charset="0"/>
              </a:rPr>
              <a:t>only </a:t>
            </a:r>
            <a:r>
              <a:rPr lang="en-US" dirty="0" smtClean="0">
                <a:latin typeface="Bookman Old Style" pitchFamily="18" charset="0"/>
              </a:rPr>
              <a:t>occurred after patients developed acute or chronic health problems (Nursing Theory, 2011</a:t>
            </a:r>
            <a:r>
              <a:rPr lang="en-US" dirty="0" smtClean="0">
                <a:latin typeface="Bookman Old Style" pitchFamily="18" charset="0"/>
              </a:rPr>
              <a:t>).</a:t>
            </a:r>
            <a:endParaRPr lang="en-US" dirty="0" smtClean="0">
              <a:latin typeface="Bookman Old Style" pitchFamily="18" charset="0"/>
            </a:endParaRPr>
          </a:p>
          <a:p>
            <a:pPr>
              <a:buFont typeface="Wingdings" pitchFamily="2" charset="2"/>
              <a:buChar char="v"/>
            </a:pPr>
            <a:r>
              <a:rPr lang="en-US" dirty="0" smtClean="0">
                <a:latin typeface="Bookman Old Style" pitchFamily="18" charset="0"/>
              </a:rPr>
              <a:t>Believed in prevention of </a:t>
            </a:r>
            <a:r>
              <a:rPr lang="en-US" dirty="0" smtClean="0">
                <a:latin typeface="Bookman Old Style" pitchFamily="18" charset="0"/>
              </a:rPr>
              <a:t>disease &amp; creating habits to live a healthy lifestyle. </a:t>
            </a:r>
            <a:endParaRPr lang="en-US" dirty="0" smtClean="0">
              <a:latin typeface="Bookman Old Style" pitchFamily="18" charset="0"/>
            </a:endParaRPr>
          </a:p>
          <a:p>
            <a:pPr>
              <a:buFont typeface="Wingdings" pitchFamily="2" charset="2"/>
              <a:buChar char="v"/>
            </a:pPr>
            <a:r>
              <a:rPr lang="en-US" dirty="0" smtClean="0">
                <a:latin typeface="Bookman Old Style" pitchFamily="18" charset="0"/>
              </a:rPr>
              <a:t>Reduce health care </a:t>
            </a:r>
            <a:r>
              <a:rPr lang="en-US" dirty="0" smtClean="0">
                <a:latin typeface="Bookman Old Style" pitchFamily="18" charset="0"/>
              </a:rPr>
              <a:t>cost with a healthy lifestyle. </a:t>
            </a:r>
            <a:endParaRPr lang="en-US" dirty="0" smtClean="0">
              <a:latin typeface="Bookman Old Style" pitchFamily="18" charset="0"/>
            </a:endParaRPr>
          </a:p>
          <a:p>
            <a:pPr>
              <a:buFont typeface="Wingdings" pitchFamily="2" charset="2"/>
              <a:buChar char="v"/>
            </a:pPr>
            <a:r>
              <a:rPr lang="en-US" dirty="0" smtClean="0">
                <a:latin typeface="Bookman Old Style" pitchFamily="18" charset="0"/>
              </a:rPr>
              <a:t>Her main focus was on promoting </a:t>
            </a:r>
            <a:r>
              <a:rPr lang="en-US" dirty="0" smtClean="0">
                <a:latin typeface="Bookman Old Style" pitchFamily="18" charset="0"/>
              </a:rPr>
              <a:t>positive </a:t>
            </a:r>
            <a:r>
              <a:rPr lang="en-US" dirty="0" smtClean="0">
                <a:latin typeface="Bookman Old Style" pitchFamily="18" charset="0"/>
              </a:rPr>
              <a:t>motivation for the patient.</a:t>
            </a:r>
          </a:p>
          <a:p>
            <a:pPr>
              <a:buFont typeface="Wingdings" pitchFamily="2" charset="2"/>
              <a:buChar char="v"/>
            </a:pPr>
            <a:endParaRPr lang="en-US" dirty="0" smtClean="0">
              <a:latin typeface="Bookman Old Style" pitchFamily="18" charset="0"/>
            </a:endParaRPr>
          </a:p>
          <a:p>
            <a:endParaRPr lang="en-US" dirty="0" smtClean="0"/>
          </a:p>
          <a:p>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rmAutofit fontScale="90000"/>
          </a:bodyPr>
          <a:lstStyle/>
          <a:p>
            <a:r>
              <a:rPr lang="en-US" sz="3600" b="1" dirty="0" smtClean="0">
                <a:solidFill>
                  <a:srgbClr val="92D050"/>
                </a:solidFill>
                <a:latin typeface="Bookman Old Style" pitchFamily="18" charset="0"/>
              </a:rPr>
              <a:t>The Health Promotion Model Major 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a:bodyPr>
          <a:lstStyle/>
          <a:p>
            <a:pPr>
              <a:buFont typeface="Wingdings" pitchFamily="2" charset="2"/>
              <a:buChar char="v"/>
            </a:pPr>
            <a:r>
              <a:rPr lang="en-US" dirty="0" smtClean="0">
                <a:latin typeface="Bookman Old Style" pitchFamily="18" charset="0"/>
              </a:rPr>
              <a:t>Individual Characteristics and Experiences</a:t>
            </a:r>
          </a:p>
          <a:p>
            <a:pPr>
              <a:buFont typeface="Wingdings" pitchFamily="2" charset="2"/>
              <a:buChar char="v"/>
            </a:pPr>
            <a:r>
              <a:rPr lang="en-US" dirty="0" smtClean="0">
                <a:latin typeface="Bookman Old Style" pitchFamily="18" charset="0"/>
              </a:rPr>
              <a:t>Behavior-Specific Cognitions and Affect</a:t>
            </a:r>
          </a:p>
          <a:p>
            <a:pPr>
              <a:buFont typeface="Wingdings" pitchFamily="2" charset="2"/>
              <a:buChar char="v"/>
            </a:pPr>
            <a:r>
              <a:rPr lang="en-US" dirty="0" smtClean="0">
                <a:latin typeface="Bookman Old Style" pitchFamily="18" charset="0"/>
              </a:rPr>
              <a:t>Behavioral Outcome</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r>
              <a:rPr lang="en-US" sz="2000" u="sng" dirty="0" smtClean="0">
                <a:latin typeface="Bookman Old Style" pitchFamily="18" charset="0"/>
              </a:rPr>
              <a:t>Erika W</a:t>
            </a:r>
            <a:r>
              <a:rPr lang="en-US" sz="2000" dirty="0" smtClean="0">
                <a:latin typeface="Bookman Old Style" pitchFamily="18" charset="0"/>
              </a:rPr>
              <a:t>. - This is your section – I haven’t gotten any info from you so I used info rec’d from Erin C to complete the next </a:t>
            </a:r>
            <a:r>
              <a:rPr lang="en-US" sz="2000" smtClean="0">
                <a:latin typeface="Bookman Old Style" pitchFamily="18" charset="0"/>
              </a:rPr>
              <a:t>few slides.</a:t>
            </a:r>
            <a:endParaRPr lang="en-US" sz="2000" dirty="0" smtClean="0">
              <a:latin typeface="Bookman Old Style" pitchFamily="18" charset="0"/>
            </a:endParaRPr>
          </a:p>
          <a:p>
            <a:pPr>
              <a:buFont typeface="Wingdings" pitchFamily="2" charset="2"/>
              <a:buChar char="v"/>
            </a:pPr>
            <a:r>
              <a:rPr lang="en-US" sz="2000" dirty="0" smtClean="0">
                <a:latin typeface="Bookman Old Style" pitchFamily="18" charset="0"/>
              </a:rPr>
              <a:t>Please let me know of changes, Please complete notes section and cite references. </a:t>
            </a:r>
            <a:endParaRPr lang="en-US" sz="2000" dirty="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92D050"/>
                </a:solidFill>
                <a:latin typeface="Bookman Old Style" pitchFamily="18" charset="0"/>
              </a:rPr>
              <a:t>Individual Characteristics </a:t>
            </a:r>
            <a:br>
              <a:rPr lang="en-US" b="1" dirty="0" smtClean="0">
                <a:solidFill>
                  <a:srgbClr val="92D050"/>
                </a:solidFill>
                <a:latin typeface="Bookman Old Style" pitchFamily="18" charset="0"/>
              </a:rPr>
            </a:br>
            <a:r>
              <a:rPr lang="en-US" b="1" dirty="0" smtClean="0">
                <a:solidFill>
                  <a:srgbClr val="92D050"/>
                </a:solidFill>
                <a:latin typeface="Bookman Old Style" pitchFamily="18" charset="0"/>
              </a:rPr>
              <a:t>and Experiences</a:t>
            </a:r>
            <a:endParaRPr lang="en-US" b="1" dirty="0">
              <a:solidFill>
                <a:srgbClr val="92D050"/>
              </a:solidFill>
              <a:latin typeface="Bookman Old Style" pitchFamily="18" charset="0"/>
            </a:endParaRPr>
          </a:p>
        </p:txBody>
      </p:sp>
      <p:sp>
        <p:nvSpPr>
          <p:cNvPr id="5" name="Content Placeholder 4"/>
          <p:cNvSpPr>
            <a:spLocks noGrp="1"/>
          </p:cNvSpPr>
          <p:nvPr>
            <p:ph sz="quarter" idx="2"/>
          </p:nvPr>
        </p:nvSpPr>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92D050"/>
                </a:solidFill>
                <a:latin typeface="Bookman Old Style" pitchFamily="18" charset="0"/>
              </a:rPr>
              <a:t>Individual characteristics and experiences</a:t>
            </a:r>
            <a:endParaRPr lang="en-US" sz="3200" b="1" dirty="0">
              <a:solidFill>
                <a:srgbClr val="92D050"/>
              </a:solidFill>
              <a:latin typeface="Bookman Old Style" pitchFamily="18" charset="0"/>
            </a:endParaRPr>
          </a:p>
        </p:txBody>
      </p:sp>
      <p:sp>
        <p:nvSpPr>
          <p:cNvPr id="3" name="Content Placeholder 2"/>
          <p:cNvSpPr>
            <a:spLocks noGrp="1"/>
          </p:cNvSpPr>
          <p:nvPr>
            <p:ph sz="quarter" idx="2"/>
          </p:nvPr>
        </p:nvSpPr>
        <p:spPr/>
        <p:txBody>
          <a:bodyPr/>
          <a:lstStyle/>
          <a:p>
            <a:pPr>
              <a:buFont typeface="Wingdings" pitchFamily="2" charset="2"/>
              <a:buChar char="v"/>
            </a:pPr>
            <a:r>
              <a:rPr lang="en-US" dirty="0" smtClean="0"/>
              <a:t>The frequency of the same or similar behavior in the past is the best predictor of behavior</a:t>
            </a:r>
            <a:endParaRPr lang="en-US" dirty="0"/>
          </a:p>
        </p:txBody>
      </p:sp>
      <p:sp>
        <p:nvSpPr>
          <p:cNvPr id="4" name="Content Placeholder 3"/>
          <p:cNvSpPr>
            <a:spLocks noGrp="1"/>
          </p:cNvSpPr>
          <p:nvPr>
            <p:ph sz="quarter" idx="4"/>
          </p:nvPr>
        </p:nvSpPr>
        <p:spPr/>
        <p:txBody>
          <a:bodyPr/>
          <a:lstStyle/>
          <a:p>
            <a:pPr>
              <a:buFont typeface="Wingdings" pitchFamily="2" charset="2"/>
              <a:buChar char="v"/>
            </a:pPr>
            <a:r>
              <a:rPr lang="en-US" dirty="0" smtClean="0"/>
              <a:t>Biological</a:t>
            </a:r>
          </a:p>
          <a:p>
            <a:pPr>
              <a:buFont typeface="Wingdings" pitchFamily="2" charset="2"/>
              <a:buChar char="v"/>
            </a:pPr>
            <a:r>
              <a:rPr lang="en-US" dirty="0" smtClean="0"/>
              <a:t>Psychological</a:t>
            </a:r>
          </a:p>
          <a:p>
            <a:pPr>
              <a:buFont typeface="Wingdings" pitchFamily="2" charset="2"/>
              <a:buChar char="v"/>
            </a:pPr>
            <a:r>
              <a:rPr lang="en-US" dirty="0" smtClean="0"/>
              <a:t>Sociocultural</a:t>
            </a:r>
          </a:p>
          <a:p>
            <a:endParaRPr lang="en-US" dirty="0"/>
          </a:p>
          <a:p>
            <a:endParaRPr lang="en-US" dirty="0"/>
          </a:p>
        </p:txBody>
      </p:sp>
      <p:sp>
        <p:nvSpPr>
          <p:cNvPr id="5" name="Text Placeholder 4"/>
          <p:cNvSpPr>
            <a:spLocks noGrp="1"/>
          </p:cNvSpPr>
          <p:nvPr>
            <p:ph type="body" sz="quarter" idx="1"/>
          </p:nvPr>
        </p:nvSpPr>
        <p:spPr/>
        <p:txBody>
          <a:bodyPr/>
          <a:lstStyle/>
          <a:p>
            <a:r>
              <a:rPr lang="en-US" dirty="0" smtClean="0"/>
              <a:t>PRIOR RELATED BEHAVIOR	</a:t>
            </a:r>
            <a:endParaRPr lang="en-US" dirty="0"/>
          </a:p>
        </p:txBody>
      </p:sp>
      <p:sp>
        <p:nvSpPr>
          <p:cNvPr id="6" name="Text Placeholder 5"/>
          <p:cNvSpPr>
            <a:spLocks noGrp="1"/>
          </p:cNvSpPr>
          <p:nvPr>
            <p:ph type="body" sz="quarter" idx="3"/>
          </p:nvPr>
        </p:nvSpPr>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24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2400" b="0" dirty="0" smtClean="0">
                <a:solidFill>
                  <a:schemeClr val="tx1"/>
                </a:solidFill>
                <a:latin typeface="Bookman Old Style" pitchFamily="18" charset="0"/>
              </a:rPr>
              <a:t>Perceived barriers to action</a:t>
            </a:r>
          </a:p>
          <a:p>
            <a:pPr marL="285750" indent="-285750">
              <a:buFont typeface="Wingdings" pitchFamily="2" charset="2"/>
              <a:buChar char="v"/>
            </a:pPr>
            <a:r>
              <a:rPr lang="en-US" sz="2400" b="0" dirty="0" smtClean="0">
                <a:solidFill>
                  <a:schemeClr val="tx1"/>
                </a:solidFill>
                <a:latin typeface="Bookman Old Style" pitchFamily="18" charset="0"/>
              </a:rPr>
              <a:t>Perceived self-efficacy</a:t>
            </a:r>
          </a:p>
          <a:p>
            <a:pPr marL="285750" indent="-285750">
              <a:buFont typeface="Wingdings" pitchFamily="2" charset="2"/>
              <a:buChar char="v"/>
            </a:pPr>
            <a:r>
              <a:rPr lang="en-US" sz="2400" b="0" dirty="0" smtClean="0">
                <a:solidFill>
                  <a:schemeClr val="tx1"/>
                </a:solidFill>
                <a:latin typeface="Bookman Old Style" pitchFamily="18" charset="0"/>
              </a:rPr>
              <a:t>Activity related affect</a:t>
            </a:r>
            <a:endParaRPr lang="en-US" sz="24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566</TotalTime>
  <Words>905</Words>
  <Application>Microsoft Office PowerPoint</Application>
  <PresentationFormat>On-screen Show (4:3)</PresentationFormat>
  <Paragraphs>145</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Nola Pender</vt:lpstr>
      <vt:lpstr>Life of Nola Pender</vt:lpstr>
      <vt:lpstr>Nola Pender Education  and accomplishments</vt:lpstr>
      <vt:lpstr>How she came to develop the theory?</vt:lpstr>
      <vt:lpstr>The Health Promotion Model Major Categories</vt:lpstr>
      <vt:lpstr>PowerPoint Presentation</vt:lpstr>
      <vt:lpstr>Individual Characteristics  and Experiences</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Elizabeth</cp:lastModifiedBy>
  <cp:revision>50</cp:revision>
  <dcterms:created xsi:type="dcterms:W3CDTF">2012-06-22T17:54:51Z</dcterms:created>
  <dcterms:modified xsi:type="dcterms:W3CDTF">2012-06-28T01:28:00Z</dcterms:modified>
</cp:coreProperties>
</file>