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6"/>
  </p:notesMasterIdLst>
  <p:handoutMasterIdLst>
    <p:handoutMasterId r:id="rId47"/>
  </p:handoutMasterIdLst>
  <p:sldIdLst>
    <p:sldId id="374" r:id="rId2"/>
    <p:sldId id="375" r:id="rId3"/>
    <p:sldId id="376" r:id="rId4"/>
    <p:sldId id="379" r:id="rId5"/>
    <p:sldId id="380" r:id="rId6"/>
    <p:sldId id="381" r:id="rId7"/>
    <p:sldId id="384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6" r:id="rId18"/>
    <p:sldId id="397" r:id="rId19"/>
    <p:sldId id="398" r:id="rId20"/>
    <p:sldId id="399" r:id="rId21"/>
    <p:sldId id="400" r:id="rId22"/>
    <p:sldId id="402" r:id="rId23"/>
    <p:sldId id="403" r:id="rId24"/>
    <p:sldId id="404" r:id="rId25"/>
    <p:sldId id="405" r:id="rId26"/>
    <p:sldId id="406" r:id="rId27"/>
    <p:sldId id="407" r:id="rId28"/>
    <p:sldId id="408" r:id="rId29"/>
    <p:sldId id="409" r:id="rId30"/>
    <p:sldId id="410" r:id="rId31"/>
    <p:sldId id="411" r:id="rId32"/>
    <p:sldId id="412" r:id="rId33"/>
    <p:sldId id="413" r:id="rId34"/>
    <p:sldId id="414" r:id="rId35"/>
    <p:sldId id="415" r:id="rId36"/>
    <p:sldId id="416" r:id="rId37"/>
    <p:sldId id="417" r:id="rId38"/>
    <p:sldId id="418" r:id="rId39"/>
    <p:sldId id="419" r:id="rId40"/>
    <p:sldId id="420" r:id="rId41"/>
    <p:sldId id="421" r:id="rId42"/>
    <p:sldId id="422" r:id="rId43"/>
    <p:sldId id="423" r:id="rId44"/>
    <p:sldId id="424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5"/>
    <a:srgbClr val="99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1200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116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fld id="{CBA54C83-25F2-4E0E-A37F-0C42AD4888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822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i="1"/>
            </a:lvl1pPr>
          </a:lstStyle>
          <a:p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1"/>
            </a:lvl1pPr>
          </a:lstStyle>
          <a:p>
            <a:fld id="{66AD16EE-3403-4508-8500-F732B85025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0D3987-6C0D-4C62-B434-A71A60DD9BC4}" type="slidenum">
              <a:rPr lang="en-US"/>
              <a:pPr/>
              <a:t>1</a:t>
            </a:fld>
            <a:endParaRPr lang="en-US"/>
          </a:p>
        </p:txBody>
      </p:sp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EBBF72-5D23-4EA5-8303-DA0DDDC4BF2E}" type="slidenum">
              <a:rPr lang="en-US"/>
              <a:pPr/>
              <a:t>10</a:t>
            </a:fld>
            <a:endParaRPr lang="en-US"/>
          </a:p>
        </p:txBody>
      </p:sp>
      <p:sp>
        <p:nvSpPr>
          <p:cNvPr id="2498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BF8595-E3E6-4D67-9F42-350D76CCE67E}" type="slidenum">
              <a:rPr lang="en-US"/>
              <a:pPr/>
              <a:t>11</a:t>
            </a:fld>
            <a:endParaRPr lang="en-US"/>
          </a:p>
        </p:txBody>
      </p:sp>
      <p:sp>
        <p:nvSpPr>
          <p:cNvPr id="251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DEE5D8-B7D3-4F2D-A99A-7F5CA86E198C}" type="slidenum">
              <a:rPr lang="en-US"/>
              <a:pPr/>
              <a:t>12</a:t>
            </a:fld>
            <a:endParaRPr lang="en-US"/>
          </a:p>
        </p:txBody>
      </p:sp>
      <p:sp>
        <p:nvSpPr>
          <p:cNvPr id="253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A5379-19F0-4D20-A01A-A54AE03B487D}" type="slidenum">
              <a:rPr lang="en-US"/>
              <a:pPr/>
              <a:t>13</a:t>
            </a:fld>
            <a:endParaRPr lang="en-US"/>
          </a:p>
        </p:txBody>
      </p:sp>
      <p:sp>
        <p:nvSpPr>
          <p:cNvPr id="256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D06CD3-C6FA-42DE-B99F-BA5690E5D42E}" type="slidenum">
              <a:rPr lang="en-US"/>
              <a:pPr/>
              <a:t>14</a:t>
            </a:fld>
            <a:endParaRPr lang="en-US"/>
          </a:p>
        </p:txBody>
      </p:sp>
      <p:sp>
        <p:nvSpPr>
          <p:cNvPr id="258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6F57A8-8D6E-4371-8E06-A6570CC47FF8}" type="slidenum">
              <a:rPr lang="en-US"/>
              <a:pPr/>
              <a:t>15</a:t>
            </a:fld>
            <a:endParaRPr lang="en-US"/>
          </a:p>
        </p:txBody>
      </p:sp>
      <p:sp>
        <p:nvSpPr>
          <p:cNvPr id="260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70855-E2D2-446E-9879-3C7768F0EA82}" type="slidenum">
              <a:rPr lang="en-US"/>
              <a:pPr/>
              <a:t>16</a:t>
            </a:fld>
            <a:endParaRPr lang="en-US"/>
          </a:p>
        </p:txBody>
      </p:sp>
      <p:sp>
        <p:nvSpPr>
          <p:cNvPr id="262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FEFBCA-9A66-46C2-884A-7BB04D29EDF9}" type="slidenum">
              <a:rPr lang="en-US"/>
              <a:pPr/>
              <a:t>17</a:t>
            </a:fld>
            <a:endParaRPr lang="en-US"/>
          </a:p>
        </p:txBody>
      </p:sp>
      <p:sp>
        <p:nvSpPr>
          <p:cNvPr id="266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F967C7-4064-4060-B5B1-CC0B1C745C3B}" type="slidenum">
              <a:rPr lang="en-US"/>
              <a:pPr/>
              <a:t>18</a:t>
            </a:fld>
            <a:endParaRPr lang="en-US"/>
          </a:p>
        </p:txBody>
      </p:sp>
      <p:sp>
        <p:nvSpPr>
          <p:cNvPr id="268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802587-5C2A-41C2-ACE1-7D8FAE97CE65}" type="slidenum">
              <a:rPr lang="en-US"/>
              <a:pPr/>
              <a:t>19</a:t>
            </a:fld>
            <a:endParaRPr lang="en-US"/>
          </a:p>
        </p:txBody>
      </p:sp>
      <p:sp>
        <p:nvSpPr>
          <p:cNvPr id="2703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B139C-067E-4E7B-9D89-85DC9D1CF248}" type="slidenum">
              <a:rPr lang="en-US"/>
              <a:pPr/>
              <a:t>2</a:t>
            </a:fld>
            <a:endParaRPr lang="en-US"/>
          </a:p>
        </p:txBody>
      </p:sp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79C9A8-F9B2-40E6-BD56-27EB4DC8F715}" type="slidenum">
              <a:rPr lang="en-US"/>
              <a:pPr/>
              <a:t>20</a:t>
            </a:fld>
            <a:endParaRPr lang="en-US"/>
          </a:p>
        </p:txBody>
      </p:sp>
      <p:sp>
        <p:nvSpPr>
          <p:cNvPr id="272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F7856-8761-425C-A60C-D02A12059E3C}" type="slidenum">
              <a:rPr lang="en-US"/>
              <a:pPr/>
              <a:t>21</a:t>
            </a:fld>
            <a:endParaRPr lang="en-US"/>
          </a:p>
        </p:txBody>
      </p:sp>
      <p:sp>
        <p:nvSpPr>
          <p:cNvPr id="2744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C9269A-EB45-4BA4-BF25-986FF6EFAEE1}" type="slidenum">
              <a:rPr lang="en-US"/>
              <a:pPr/>
              <a:t>22</a:t>
            </a:fld>
            <a:endParaRPr lang="en-US"/>
          </a:p>
        </p:txBody>
      </p:sp>
      <p:sp>
        <p:nvSpPr>
          <p:cNvPr id="2785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D88F19-2743-4D5F-B842-139A274B959E}" type="slidenum">
              <a:rPr lang="en-US"/>
              <a:pPr/>
              <a:t>23</a:t>
            </a:fld>
            <a:endParaRPr lang="en-US"/>
          </a:p>
        </p:txBody>
      </p:sp>
      <p:sp>
        <p:nvSpPr>
          <p:cNvPr id="280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7C3FC-C3B3-4450-B957-799A90DF6DE4}" type="slidenum">
              <a:rPr lang="en-US"/>
              <a:pPr/>
              <a:t>24</a:t>
            </a:fld>
            <a:endParaRPr lang="en-US"/>
          </a:p>
        </p:txBody>
      </p:sp>
      <p:sp>
        <p:nvSpPr>
          <p:cNvPr id="282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A0B5D0-0A06-46B2-B84D-B148A8E5EBD5}" type="slidenum">
              <a:rPr lang="en-US"/>
              <a:pPr/>
              <a:t>25</a:t>
            </a:fld>
            <a:endParaRPr lang="en-US"/>
          </a:p>
        </p:txBody>
      </p:sp>
      <p:sp>
        <p:nvSpPr>
          <p:cNvPr id="284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85EFBD-570A-40C9-844D-5325162AFD6E}" type="slidenum">
              <a:rPr lang="en-US"/>
              <a:pPr/>
              <a:t>26</a:t>
            </a:fld>
            <a:endParaRPr lang="en-US"/>
          </a:p>
        </p:txBody>
      </p:sp>
      <p:sp>
        <p:nvSpPr>
          <p:cNvPr id="286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A87FB6-4B03-4EA4-918A-7552F386AE5B}" type="slidenum">
              <a:rPr lang="en-US"/>
              <a:pPr/>
              <a:t>27</a:t>
            </a:fld>
            <a:endParaRPr lang="en-US"/>
          </a:p>
        </p:txBody>
      </p:sp>
      <p:sp>
        <p:nvSpPr>
          <p:cNvPr id="288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57900-7208-457F-8357-87A2BA02E375}" type="slidenum">
              <a:rPr lang="en-US"/>
              <a:pPr/>
              <a:t>28</a:t>
            </a:fld>
            <a:endParaRPr lang="en-US"/>
          </a:p>
        </p:txBody>
      </p:sp>
      <p:sp>
        <p:nvSpPr>
          <p:cNvPr id="290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AE5408-9E48-47B0-9B64-0E91CB963241}" type="slidenum">
              <a:rPr lang="en-US"/>
              <a:pPr/>
              <a:t>29</a:t>
            </a:fld>
            <a:endParaRPr lang="en-US"/>
          </a:p>
        </p:txBody>
      </p:sp>
      <p:sp>
        <p:nvSpPr>
          <p:cNvPr id="292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0131D-1C23-42B0-A899-A98AB5FAD119}" type="slidenum">
              <a:rPr lang="en-US"/>
              <a:pPr/>
              <a:t>3</a:t>
            </a:fld>
            <a:endParaRPr lang="en-US"/>
          </a:p>
        </p:txBody>
      </p:sp>
      <p:sp>
        <p:nvSpPr>
          <p:cNvPr id="225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F11059-5A4C-4E5C-A544-1DFAF57B3CD4}" type="slidenum">
              <a:rPr lang="en-US"/>
              <a:pPr/>
              <a:t>30</a:t>
            </a:fld>
            <a:endParaRPr lang="en-US"/>
          </a:p>
        </p:txBody>
      </p:sp>
      <p:sp>
        <p:nvSpPr>
          <p:cNvPr id="294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CDF1BB-8C4D-4EF1-95C7-92F494965CDD}" type="slidenum">
              <a:rPr lang="en-US"/>
              <a:pPr/>
              <a:t>31</a:t>
            </a:fld>
            <a:endParaRPr lang="en-US"/>
          </a:p>
        </p:txBody>
      </p:sp>
      <p:sp>
        <p:nvSpPr>
          <p:cNvPr id="296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F0DEC0-DD2B-4ED8-832E-BAA019C71ECE}" type="slidenum">
              <a:rPr lang="en-US"/>
              <a:pPr/>
              <a:t>32</a:t>
            </a:fld>
            <a:endParaRPr lang="en-US"/>
          </a:p>
        </p:txBody>
      </p:sp>
      <p:sp>
        <p:nvSpPr>
          <p:cNvPr id="299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A3E098-4E5E-481B-92D6-1F35DD9C8518}" type="slidenum">
              <a:rPr lang="en-US"/>
              <a:pPr/>
              <a:t>33</a:t>
            </a:fld>
            <a:endParaRPr lang="en-US"/>
          </a:p>
        </p:txBody>
      </p:sp>
      <p:sp>
        <p:nvSpPr>
          <p:cNvPr id="3010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B214E4-5CB0-43C7-BD68-2E7EDD89AC49}" type="slidenum">
              <a:rPr lang="en-US"/>
              <a:pPr/>
              <a:t>34</a:t>
            </a:fld>
            <a:endParaRPr lang="en-US"/>
          </a:p>
        </p:txBody>
      </p:sp>
      <p:sp>
        <p:nvSpPr>
          <p:cNvPr id="303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C4D5D3-E98C-4DD5-88B3-A9B6DF6F5F65}" type="slidenum">
              <a:rPr lang="en-US"/>
              <a:pPr/>
              <a:t>35</a:t>
            </a:fld>
            <a:endParaRPr lang="en-US"/>
          </a:p>
        </p:txBody>
      </p:sp>
      <p:sp>
        <p:nvSpPr>
          <p:cNvPr id="3051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2D634-97BC-4277-884E-FBE540D240DA}" type="slidenum">
              <a:rPr lang="en-US"/>
              <a:pPr/>
              <a:t>36</a:t>
            </a:fld>
            <a:endParaRPr lang="en-US"/>
          </a:p>
        </p:txBody>
      </p:sp>
      <p:sp>
        <p:nvSpPr>
          <p:cNvPr id="3072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BC6CB2-7F32-4D92-BD54-B5A0661D71BD}" type="slidenum">
              <a:rPr lang="en-US"/>
              <a:pPr/>
              <a:t>37</a:t>
            </a:fld>
            <a:endParaRPr lang="en-US"/>
          </a:p>
        </p:txBody>
      </p:sp>
      <p:sp>
        <p:nvSpPr>
          <p:cNvPr id="3092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96337-328A-4A82-BCA6-FB153A66D31D}" type="slidenum">
              <a:rPr lang="en-US"/>
              <a:pPr/>
              <a:t>38</a:t>
            </a:fld>
            <a:endParaRPr lang="en-US"/>
          </a:p>
        </p:txBody>
      </p:sp>
      <p:sp>
        <p:nvSpPr>
          <p:cNvPr id="3112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660A34-C8F1-489C-96AA-82F67888DF17}" type="slidenum">
              <a:rPr lang="en-US"/>
              <a:pPr/>
              <a:t>39</a:t>
            </a:fld>
            <a:endParaRPr lang="en-US"/>
          </a:p>
        </p:txBody>
      </p:sp>
      <p:sp>
        <p:nvSpPr>
          <p:cNvPr id="3133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303972-0106-4A29-ACAB-350DD05FDB87}" type="slidenum">
              <a:rPr lang="en-US"/>
              <a:pPr/>
              <a:t>4</a:t>
            </a:fld>
            <a:endParaRPr lang="en-US"/>
          </a:p>
        </p:txBody>
      </p:sp>
      <p:sp>
        <p:nvSpPr>
          <p:cNvPr id="2314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F0EBC4-296E-422E-AC3A-85DBC0E1CC30}" type="slidenum">
              <a:rPr lang="en-US"/>
              <a:pPr/>
              <a:t>40</a:t>
            </a:fld>
            <a:endParaRPr lang="en-US"/>
          </a:p>
        </p:txBody>
      </p:sp>
      <p:sp>
        <p:nvSpPr>
          <p:cNvPr id="3153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2F403-EF4D-4F90-8813-B8249CB71532}" type="slidenum">
              <a:rPr lang="en-US"/>
              <a:pPr/>
              <a:t>41</a:t>
            </a:fld>
            <a:endParaRPr lang="en-US"/>
          </a:p>
        </p:txBody>
      </p:sp>
      <p:sp>
        <p:nvSpPr>
          <p:cNvPr id="3174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04EF2E-9FD5-4C65-B30A-164D521CD893}" type="slidenum">
              <a:rPr lang="en-US"/>
              <a:pPr/>
              <a:t>42</a:t>
            </a:fld>
            <a:endParaRPr lang="en-US"/>
          </a:p>
        </p:txBody>
      </p:sp>
      <p:sp>
        <p:nvSpPr>
          <p:cNvPr id="3194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ACBD72-E359-4D75-A103-A435E7F0E84C}" type="slidenum">
              <a:rPr lang="en-US"/>
              <a:pPr/>
              <a:t>43</a:t>
            </a:fld>
            <a:endParaRPr lang="en-US"/>
          </a:p>
        </p:txBody>
      </p:sp>
      <p:sp>
        <p:nvSpPr>
          <p:cNvPr id="3215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E94F33-3325-41A2-B0CE-B0BB4526AF8C}" type="slidenum">
              <a:rPr lang="en-US"/>
              <a:pPr/>
              <a:t>44</a:t>
            </a:fld>
            <a:endParaRPr lang="en-US"/>
          </a:p>
        </p:txBody>
      </p:sp>
      <p:sp>
        <p:nvSpPr>
          <p:cNvPr id="3235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4120BA-6129-4E8C-9700-08C9CEB60ACD}" type="slidenum">
              <a:rPr lang="en-US"/>
              <a:pPr/>
              <a:t>5</a:t>
            </a:fld>
            <a:endParaRPr lang="en-US"/>
          </a:p>
        </p:txBody>
      </p:sp>
      <p:sp>
        <p:nvSpPr>
          <p:cNvPr id="233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1FD9BE-593C-413D-90B6-374FF901C50D}" type="slidenum">
              <a:rPr lang="en-US"/>
              <a:pPr/>
              <a:t>6</a:t>
            </a:fld>
            <a:endParaRPr lang="en-US"/>
          </a:p>
        </p:txBody>
      </p:sp>
      <p:sp>
        <p:nvSpPr>
          <p:cNvPr id="235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C73E5A-2051-433F-85F5-B849B26C61CB}" type="slidenum">
              <a:rPr lang="en-US"/>
              <a:pPr/>
              <a:t>7</a:t>
            </a:fld>
            <a:endParaRPr lang="en-US"/>
          </a:p>
        </p:txBody>
      </p:sp>
      <p:sp>
        <p:nvSpPr>
          <p:cNvPr id="2416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C8B232-5825-42BF-8205-99CFEC0ABB5F}" type="slidenum">
              <a:rPr lang="en-US"/>
              <a:pPr/>
              <a:t>8</a:t>
            </a:fld>
            <a:endParaRPr lang="en-US"/>
          </a:p>
        </p:txBody>
      </p:sp>
      <p:sp>
        <p:nvSpPr>
          <p:cNvPr id="2457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3CDBC3-AA1A-4AA4-9B22-96704D7E1E06}" type="slidenum">
              <a:rPr lang="en-US"/>
              <a:pPr/>
              <a:t>9</a:t>
            </a:fld>
            <a:endParaRPr lang="en-US"/>
          </a:p>
        </p:txBody>
      </p:sp>
      <p:sp>
        <p:nvSpPr>
          <p:cNvPr id="2478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1346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44134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4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134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1350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44135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135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44135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135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135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4136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6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6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6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6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136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13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413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136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136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E536A12-96EB-4940-B5A1-106A6E44017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4137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41371" name="Text Box 27"/>
          <p:cNvSpPr txBox="1">
            <a:spLocks noChangeArrowheads="1"/>
          </p:cNvSpPr>
          <p:nvPr userDrawn="1"/>
        </p:nvSpPr>
        <p:spPr bwMode="auto">
          <a:xfrm>
            <a:off x="228600" y="6477000"/>
            <a:ext cx="3581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200">
                <a:solidFill>
                  <a:srgbClr val="CCFFFF"/>
                </a:solidFill>
                <a:latin typeface="Tahoma" pitchFamily="34" charset="0"/>
                <a:cs typeface="Times New Roman" pitchFamily="18" charset="0"/>
              </a:rPr>
              <a:t>Copyright (c) 2004  Elsevier Inc. All rights reserved.</a:t>
            </a:r>
            <a:r>
              <a:rPr lang="en-US" sz="1000">
                <a:solidFill>
                  <a:srgbClr val="CCFFFF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D6D48-6835-498E-A71B-1318018016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327DB6-E5BC-4726-A7F2-53E51446AE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D84E87-CD53-4479-9D20-AD2284AED7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9AE82-40A5-428F-BEC6-526C5F01DF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970A65-9AC7-461D-A1AF-AF41FF1EC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72AFE-1A2F-4723-9806-5FB82F4026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0D5B3-2C2B-4C8E-AF08-19A9989D3C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FD00F-9DE9-462A-B07E-BF2656BADC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E1EBD-7B4D-462A-8C93-9AD6B0DA9E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BBF9A-6CA5-489B-A76A-928FB05DA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403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2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0326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403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032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4032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3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3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3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33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03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33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4033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3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3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3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4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034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4034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403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403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403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EC77E77-78AD-4F2F-B4DF-4A5FBADDF0A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40347" name="Text Box 27"/>
          <p:cNvSpPr txBox="1">
            <a:spLocks noChangeArrowheads="1"/>
          </p:cNvSpPr>
          <p:nvPr userDrawn="1"/>
        </p:nvSpPr>
        <p:spPr bwMode="auto">
          <a:xfrm>
            <a:off x="228600" y="6477000"/>
            <a:ext cx="35814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1" hangingPunct="1"/>
            <a:r>
              <a:rPr lang="en-US" sz="1200">
                <a:solidFill>
                  <a:srgbClr val="CCFFFF"/>
                </a:solidFill>
                <a:latin typeface="Tahoma" pitchFamily="34" charset="0"/>
                <a:cs typeface="Times New Roman" pitchFamily="18" charset="0"/>
              </a:rPr>
              <a:t>Copyright (c) 2004  Elsevier Inc. All rights reserved.</a:t>
            </a:r>
            <a:r>
              <a:rPr lang="en-US" sz="1000">
                <a:solidFill>
                  <a:srgbClr val="CCFFFF"/>
                </a:solidFill>
                <a:latin typeface="Tahoma" pitchFamily="34" charset="0"/>
              </a:rPr>
              <a:t>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1063" y="1720850"/>
            <a:ext cx="4841875" cy="990600"/>
          </a:xfrm>
        </p:spPr>
        <p:txBody>
          <a:bodyPr/>
          <a:lstStyle/>
          <a:p>
            <a:r>
              <a:rPr lang="en-US" b="1"/>
              <a:t>Chapter 21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10000"/>
            <a:ext cx="6096000" cy="838200"/>
          </a:xfrm>
        </p:spPr>
        <p:txBody>
          <a:bodyPr/>
          <a:lstStyle/>
          <a:p>
            <a:r>
              <a:rPr lang="en-US" sz="4000"/>
              <a:t>Drugs for Parkinson’s Disease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81000"/>
            <a:ext cx="4876800" cy="1143000"/>
          </a:xfrm>
        </p:spPr>
        <p:txBody>
          <a:bodyPr/>
          <a:lstStyle/>
          <a:p>
            <a:r>
              <a:rPr lang="en-US" b="1"/>
              <a:t>Pathophysiology</a:t>
            </a:r>
            <a:endParaRPr lang="en-US" sz="4000" b="1"/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905000"/>
            <a:ext cx="6248400" cy="4267200"/>
          </a:xfrm>
        </p:spPr>
        <p:txBody>
          <a:bodyPr/>
          <a:lstStyle/>
          <a:p>
            <a:r>
              <a:rPr lang="en-US" sz="2400"/>
              <a:t>Degeneration of neurons</a:t>
            </a:r>
          </a:p>
          <a:p>
            <a:r>
              <a:rPr lang="en-US" sz="2400"/>
              <a:t>Reduced cholinergic transmission</a:t>
            </a:r>
          </a:p>
          <a:p>
            <a:r>
              <a:rPr lang="en-US" sz="2400"/>
              <a:t>Beta-amyloid and neuritic plaques</a:t>
            </a:r>
          </a:p>
          <a:p>
            <a:r>
              <a:rPr lang="en-US" sz="2400"/>
              <a:t>Neurofibrillary tangles and tau</a:t>
            </a:r>
          </a:p>
          <a:p>
            <a:r>
              <a:rPr lang="en-US" sz="2400"/>
              <a:t>Apolipoprotein E4 (apoE4)</a:t>
            </a:r>
          </a:p>
          <a:p>
            <a:r>
              <a:rPr lang="en-US" sz="2400"/>
              <a:t>Endoplasmic reticulum-associated binding protein</a:t>
            </a:r>
          </a:p>
          <a:p>
            <a:r>
              <a:rPr lang="en-US" sz="2400"/>
              <a:t>Homocysteine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0"/>
            <a:ext cx="7620000" cy="1447800"/>
          </a:xfrm>
        </p:spPr>
        <p:txBody>
          <a:bodyPr/>
          <a:lstStyle/>
          <a:p>
            <a:r>
              <a:rPr lang="en-US" sz="2000" b="1">
                <a:solidFill>
                  <a:srgbClr val="22BD5D"/>
                </a:solidFill>
              </a:rPr>
              <a:t/>
            </a:r>
            <a:br>
              <a:rPr lang="en-US" sz="2000" b="1">
                <a:solidFill>
                  <a:srgbClr val="22BD5D"/>
                </a:solidFill>
              </a:rPr>
            </a:br>
            <a:r>
              <a:rPr lang="en-US" sz="2200" b="1"/>
              <a:t/>
            </a:r>
            <a:br>
              <a:rPr lang="en-US" sz="2200" b="1"/>
            </a:br>
            <a:r>
              <a:rPr lang="en-US" sz="1400"/>
              <a:t/>
            </a:r>
            <a:br>
              <a:rPr lang="en-US" sz="1400"/>
            </a:br>
            <a:r>
              <a:rPr lang="en-US" sz="1400"/>
              <a:t>Figure 22-1A  Histologic changes in Alzheimer's disease.</a:t>
            </a:r>
            <a:endParaRPr lang="en-GB" sz="1400"/>
          </a:p>
        </p:txBody>
      </p:sp>
      <p:pic>
        <p:nvPicPr>
          <p:cNvPr id="250883" name="Picture 3" descr="22FF1A"/>
          <p:cNvPicPr>
            <a:picLocks noChangeAspect="1" noChangeArrowheads="1"/>
          </p:cNvPicPr>
          <p:nvPr/>
        </p:nvPicPr>
        <p:blipFill>
          <a:blip r:embed="rId3" cstate="print"/>
          <a:srcRect b="3944"/>
          <a:stretch>
            <a:fillRect/>
          </a:stretch>
        </p:blipFill>
        <p:spPr bwMode="auto">
          <a:xfrm>
            <a:off x="533400" y="1204913"/>
            <a:ext cx="7467600" cy="420528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0"/>
            <a:ext cx="7620000" cy="1447800"/>
          </a:xfrm>
        </p:spPr>
        <p:txBody>
          <a:bodyPr/>
          <a:lstStyle/>
          <a:p>
            <a:r>
              <a:rPr lang="en-US" sz="2000" b="1">
                <a:solidFill>
                  <a:srgbClr val="22BD5D"/>
                </a:solidFill>
              </a:rPr>
              <a:t/>
            </a:r>
            <a:br>
              <a:rPr lang="en-US" sz="2000" b="1">
                <a:solidFill>
                  <a:srgbClr val="22BD5D"/>
                </a:solidFill>
              </a:rPr>
            </a:br>
            <a:r>
              <a:rPr lang="en-US" sz="2200" b="1"/>
              <a:t/>
            </a:r>
            <a:br>
              <a:rPr lang="en-US" sz="2200" b="1"/>
            </a:br>
            <a:r>
              <a:rPr lang="en-US" sz="1400"/>
              <a:t/>
            </a:r>
            <a:br>
              <a:rPr lang="en-US" sz="1400"/>
            </a:br>
            <a:r>
              <a:rPr lang="en-US" sz="1400"/>
              <a:t>Figure 22-1B  Histologic changes in Alzheimer's disease.</a:t>
            </a:r>
            <a:endParaRPr lang="en-GB" sz="1400"/>
          </a:p>
        </p:txBody>
      </p:sp>
      <p:pic>
        <p:nvPicPr>
          <p:cNvPr id="252931" name="Picture 3" descr="22FF1B"/>
          <p:cNvPicPr>
            <a:picLocks noChangeAspect="1" noChangeArrowheads="1"/>
          </p:cNvPicPr>
          <p:nvPr/>
        </p:nvPicPr>
        <p:blipFill>
          <a:blip r:embed="rId3" cstate="print"/>
          <a:srcRect b="2736"/>
          <a:stretch>
            <a:fillRect/>
          </a:stretch>
        </p:blipFill>
        <p:spPr bwMode="auto">
          <a:xfrm>
            <a:off x="533400" y="1285875"/>
            <a:ext cx="7467600" cy="4149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Risk Factors</a:t>
            </a:r>
            <a:endParaRPr lang="en-GB" sz="4000" b="1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Major risk factors</a:t>
            </a:r>
          </a:p>
          <a:p>
            <a:pPr lvl="1"/>
            <a:r>
              <a:rPr lang="en-US" sz="2500"/>
              <a:t>Advancing age</a:t>
            </a:r>
          </a:p>
          <a:p>
            <a:pPr lvl="1"/>
            <a:r>
              <a:rPr lang="en-US" sz="2500"/>
              <a:t>Family history</a:t>
            </a:r>
          </a:p>
        </p:txBody>
      </p:sp>
      <p:sp>
        <p:nvSpPr>
          <p:cNvPr id="2549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Possible risk factors</a:t>
            </a:r>
          </a:p>
          <a:p>
            <a:pPr lvl="1"/>
            <a:r>
              <a:rPr lang="en-US" sz="2500"/>
              <a:t>Female</a:t>
            </a:r>
          </a:p>
          <a:p>
            <a:pPr lvl="1"/>
            <a:r>
              <a:rPr lang="en-US" sz="2500"/>
              <a:t>Head injury</a:t>
            </a:r>
          </a:p>
          <a:p>
            <a:pPr lvl="1"/>
            <a:r>
              <a:rPr lang="en-US" sz="2500"/>
              <a:t>Low educational level</a:t>
            </a:r>
          </a:p>
          <a:p>
            <a:pPr lvl="1"/>
            <a:r>
              <a:rPr lang="en-US" sz="2500"/>
              <a:t>Production of apoE4</a:t>
            </a:r>
          </a:p>
          <a:p>
            <a:pPr lvl="1"/>
            <a:r>
              <a:rPr lang="en-US" sz="2500"/>
              <a:t>High levels of homocysteine</a:t>
            </a:r>
          </a:p>
          <a:p>
            <a:pPr lvl="1"/>
            <a:r>
              <a:rPr lang="en-US" sz="2500"/>
              <a:t>Nicotine in cigarette smoke</a:t>
            </a:r>
            <a:endParaRPr lang="en-GB" sz="28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096000" cy="1143000"/>
          </a:xfrm>
        </p:spPr>
        <p:txBody>
          <a:bodyPr/>
          <a:lstStyle/>
          <a:p>
            <a:r>
              <a:rPr lang="en-US" b="1"/>
              <a:t>Symptoms</a:t>
            </a:r>
            <a:endParaRPr lang="en-GB" b="1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828800"/>
            <a:ext cx="6324600" cy="4724400"/>
          </a:xfrm>
        </p:spPr>
        <p:txBody>
          <a:bodyPr/>
          <a:lstStyle/>
          <a:p>
            <a:r>
              <a:rPr lang="en-US" sz="2400"/>
              <a:t>Memory loss</a:t>
            </a:r>
          </a:p>
          <a:p>
            <a:r>
              <a:rPr lang="en-US" sz="2400"/>
              <a:t>Confusion</a:t>
            </a:r>
          </a:p>
          <a:p>
            <a:r>
              <a:rPr lang="en-US" sz="2400"/>
              <a:t>Disoriented</a:t>
            </a:r>
          </a:p>
          <a:p>
            <a:r>
              <a:rPr lang="en-US" sz="2400"/>
              <a:t>Impaired judgment</a:t>
            </a:r>
          </a:p>
          <a:p>
            <a:r>
              <a:rPr lang="en-US" sz="2400"/>
              <a:t>Personality changes</a:t>
            </a:r>
          </a:p>
          <a:p>
            <a:r>
              <a:rPr lang="en-US" sz="2400"/>
              <a:t>Difficulty with self-care</a:t>
            </a:r>
          </a:p>
          <a:p>
            <a:r>
              <a:rPr lang="en-US" sz="2400"/>
              <a:t>Behavior problems (wandering, pacing, agitation, screaming)</a:t>
            </a:r>
          </a:p>
          <a:p>
            <a:r>
              <a:rPr lang="en-US" sz="2400"/>
              <a:t>Inability to recognize family members</a:t>
            </a:r>
          </a:p>
          <a:p>
            <a:r>
              <a:rPr lang="en-US" sz="2400"/>
              <a:t>Inability to communicate</a:t>
            </a:r>
            <a:endParaRPr lang="en-GB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Drug Therapy 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900"/>
              <a:t>Cholinesterase inhibitors</a:t>
            </a:r>
          </a:p>
          <a:p>
            <a:pPr>
              <a:lnSpc>
                <a:spcPct val="80000"/>
              </a:lnSpc>
            </a:pPr>
            <a:endParaRPr lang="en-US" sz="2900"/>
          </a:p>
          <a:p>
            <a:pPr lvl="1">
              <a:lnSpc>
                <a:spcPct val="80000"/>
              </a:lnSpc>
            </a:pPr>
            <a:r>
              <a:rPr lang="en-US" sz="2000"/>
              <a:t>Indicated for mild to moderate Alzheimer’s disease (AD)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Prevent breakdown of ACh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Help to slow progression of disease</a:t>
            </a:r>
            <a:endParaRPr lang="en-US" sz="2800"/>
          </a:p>
        </p:txBody>
      </p:sp>
      <p:sp>
        <p:nvSpPr>
          <p:cNvPr id="25907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>
              <a:buFontTx/>
              <a:buNone/>
            </a:pPr>
            <a:endParaRPr lang="en-US" sz="2500"/>
          </a:p>
          <a:p>
            <a:pPr lvl="1">
              <a:buFontTx/>
              <a:buNone/>
            </a:pPr>
            <a:r>
              <a:rPr lang="en-US" sz="2500"/>
              <a:t>Adverse effects</a:t>
            </a:r>
          </a:p>
          <a:p>
            <a:pPr lvl="2"/>
            <a:r>
              <a:rPr lang="en-US" sz="2100"/>
              <a:t>Cholinergic side effects</a:t>
            </a:r>
          </a:p>
          <a:p>
            <a:pPr lvl="2"/>
            <a:r>
              <a:rPr lang="en-US" sz="2100"/>
              <a:t>GI</a:t>
            </a:r>
          </a:p>
          <a:p>
            <a:pPr lvl="2"/>
            <a:r>
              <a:rPr lang="en-US" sz="2100"/>
              <a:t>Dizziness</a:t>
            </a:r>
          </a:p>
          <a:p>
            <a:pPr lvl="2"/>
            <a:r>
              <a:rPr lang="en-US" sz="2100"/>
              <a:t>Headache</a:t>
            </a:r>
          </a:p>
          <a:p>
            <a:pPr lvl="2"/>
            <a:r>
              <a:rPr lang="en-US" sz="2100"/>
              <a:t>Bronchoconstriction</a:t>
            </a:r>
          </a:p>
          <a:p>
            <a:pPr lvl="2"/>
            <a:r>
              <a:rPr lang="en-US" sz="2100"/>
              <a:t>Liver injury (tacrine)</a:t>
            </a:r>
            <a:endParaRPr lang="en-US" sz="24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Drug Therapy (cont’d)</a:t>
            </a:r>
            <a:endParaRPr lang="en-GB" b="1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Memantine</a:t>
            </a:r>
          </a:p>
          <a:p>
            <a:pPr lvl="1"/>
            <a:r>
              <a:rPr lang="en-US" sz="2000"/>
              <a:t>First drug in a new class, the NMDA receptor antagonists</a:t>
            </a:r>
          </a:p>
          <a:p>
            <a:pPr lvl="1"/>
            <a:r>
              <a:rPr lang="en-US" sz="2000"/>
              <a:t>Indicated for moderate to severe AD</a:t>
            </a:r>
          </a:p>
          <a:p>
            <a:pPr lvl="1"/>
            <a:r>
              <a:rPr lang="en-US" sz="2000"/>
              <a:t>Better tolerated than cholinesterase inhibitors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>
              <a:buFontTx/>
              <a:buNone/>
            </a:pPr>
            <a:endParaRPr lang="en-US" sz="2500"/>
          </a:p>
          <a:p>
            <a:pPr lvl="1">
              <a:buFontTx/>
              <a:buNone/>
            </a:pPr>
            <a:r>
              <a:rPr lang="en-US" sz="2500"/>
              <a:t>Adverse Effects</a:t>
            </a:r>
          </a:p>
          <a:p>
            <a:pPr lvl="2"/>
            <a:r>
              <a:rPr lang="en-US" sz="2100"/>
              <a:t>Dizziness</a:t>
            </a:r>
          </a:p>
          <a:p>
            <a:pPr lvl="2"/>
            <a:r>
              <a:rPr lang="en-US" sz="2100"/>
              <a:t>Headache</a:t>
            </a:r>
          </a:p>
          <a:p>
            <a:pPr lvl="2"/>
            <a:r>
              <a:rPr lang="en-US" sz="2100"/>
              <a:t>Confusion</a:t>
            </a:r>
          </a:p>
          <a:p>
            <a:pPr lvl="2"/>
            <a:r>
              <a:rPr lang="en-US" sz="2100"/>
              <a:t>Constipation</a:t>
            </a:r>
            <a:endParaRPr lang="en-GB" sz="24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096000" cy="1143000"/>
          </a:xfrm>
        </p:spPr>
        <p:txBody>
          <a:bodyPr/>
          <a:lstStyle/>
          <a:p>
            <a:r>
              <a:rPr lang="en-US" b="1"/>
              <a:t>Other Treatments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676400"/>
            <a:ext cx="6764338" cy="3949700"/>
          </a:xfrm>
        </p:spPr>
        <p:txBody>
          <a:bodyPr/>
          <a:lstStyle/>
          <a:p>
            <a:r>
              <a:rPr lang="en-US" sz="3500"/>
              <a:t>Vitamin E</a:t>
            </a:r>
          </a:p>
          <a:p>
            <a:r>
              <a:rPr lang="en-US" sz="3500"/>
              <a:t>Selegiline</a:t>
            </a:r>
          </a:p>
          <a:p>
            <a:r>
              <a:rPr lang="en-US" sz="3500"/>
              <a:t>NSAIDs</a:t>
            </a:r>
          </a:p>
          <a:p>
            <a:r>
              <a:rPr lang="en-US" sz="3500"/>
              <a:t>Estrogen</a:t>
            </a:r>
          </a:p>
          <a:p>
            <a:r>
              <a:rPr lang="en-US" sz="3500"/>
              <a:t>Ginkgo biloba</a:t>
            </a:r>
          </a:p>
          <a:p>
            <a:r>
              <a:rPr lang="en-US" sz="3500"/>
              <a:t>Drugs for neuropsychiatric disorders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4613" y="1631950"/>
            <a:ext cx="6454775" cy="1169988"/>
          </a:xfrm>
        </p:spPr>
        <p:txBody>
          <a:bodyPr/>
          <a:lstStyle/>
          <a:p>
            <a:r>
              <a:rPr lang="en-US" b="1"/>
              <a:t>Chapter 23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733800"/>
            <a:ext cx="6096000" cy="685800"/>
          </a:xfrm>
        </p:spPr>
        <p:txBody>
          <a:bodyPr/>
          <a:lstStyle/>
          <a:p>
            <a:r>
              <a:rPr lang="en-US" sz="4000"/>
              <a:t>Drugs for Multiple Sclerosis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096000" cy="1143000"/>
          </a:xfrm>
        </p:spPr>
        <p:txBody>
          <a:bodyPr/>
          <a:lstStyle/>
          <a:p>
            <a:r>
              <a:rPr lang="en-US" b="1"/>
              <a:t>Multiple Sclerosis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6962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Multiple sclerosis (MS) is a chronic, inflammatory, autoimmune disorder that damages the myelin sheath of neurons in the CNS.</a:t>
            </a:r>
          </a:p>
          <a:p>
            <a:pPr>
              <a:lnSpc>
                <a:spcPct val="90000"/>
              </a:lnSpc>
            </a:pPr>
            <a:r>
              <a:rPr lang="en-US" sz="2400"/>
              <a:t>MS causes a wide variety of sensory and motor deficits.</a:t>
            </a:r>
          </a:p>
          <a:p>
            <a:pPr>
              <a:lnSpc>
                <a:spcPct val="90000"/>
              </a:lnSpc>
            </a:pPr>
            <a:r>
              <a:rPr lang="en-US" sz="2400"/>
              <a:t>Most patients experience periods of acute clinical exacerbations (relapses) alternating with periods or complete or partial recovery (remissions).</a:t>
            </a:r>
          </a:p>
          <a:p>
            <a:pPr>
              <a:lnSpc>
                <a:spcPct val="90000"/>
              </a:lnSpc>
            </a:pPr>
            <a:r>
              <a:rPr lang="en-US" sz="2400"/>
              <a:t>Over time, symptoms usually grow progressively worse.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4613" y="228600"/>
            <a:ext cx="6454775" cy="685800"/>
          </a:xfrm>
        </p:spPr>
        <p:txBody>
          <a:bodyPr/>
          <a:lstStyle/>
          <a:p>
            <a:r>
              <a:rPr lang="en-US" sz="4000" b="1"/>
              <a:t>Parkinson’s Disease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6962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Parkinson’s disease (PD)</a:t>
            </a:r>
            <a:r>
              <a:rPr lang="en-US" sz="2400">
                <a:solidFill>
                  <a:schemeClr val="accent1"/>
                </a:solidFill>
              </a:rPr>
              <a:t> </a:t>
            </a:r>
            <a:r>
              <a:rPr lang="en-US" sz="2400"/>
              <a:t>is a neurodegenerative disorder of the extrapyramidal system associated with disruption of neurotransmission within the striatum.</a:t>
            </a:r>
          </a:p>
          <a:p>
            <a:pPr>
              <a:lnSpc>
                <a:spcPct val="90000"/>
              </a:lnSpc>
            </a:pPr>
            <a:r>
              <a:rPr lang="en-US" sz="2400"/>
              <a:t>Parkinson’s disease is characterized by dyskinesias and akinesia.</a:t>
            </a:r>
          </a:p>
          <a:p>
            <a:pPr>
              <a:lnSpc>
                <a:spcPct val="90000"/>
              </a:lnSpc>
            </a:pPr>
            <a:r>
              <a:rPr lang="en-US" sz="2400"/>
              <a:t>Proper function of the striatum requires a balance between the neurotransmitters dopamine and acetylcholine (ACh).</a:t>
            </a:r>
          </a:p>
          <a:p>
            <a:pPr>
              <a:lnSpc>
                <a:spcPct val="90000"/>
              </a:lnSpc>
            </a:pPr>
            <a:r>
              <a:rPr lang="en-US" sz="2400"/>
              <a:t>Imbalance between dopamine and ACh results from degeneration of the neurons that supply dopamine to the striatum.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20000" cy="1066800"/>
          </a:xfrm>
        </p:spPr>
        <p:txBody>
          <a:bodyPr/>
          <a:lstStyle/>
          <a:p>
            <a:r>
              <a:rPr lang="en-US" b="1"/>
              <a:t>Signs and Symptoms of MS</a:t>
            </a:r>
            <a:endParaRPr lang="en-GB" b="1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90700"/>
            <a:ext cx="7315200" cy="4686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300"/>
              <a:t>Symptoms vary depending on where CNS demyelination occurs and the size of the region of demyelination</a:t>
            </a:r>
          </a:p>
          <a:p>
            <a:pPr>
              <a:lnSpc>
                <a:spcPct val="90000"/>
              </a:lnSpc>
            </a:pPr>
            <a:r>
              <a:rPr lang="en-US" sz="3300"/>
              <a:t>Paresthesias</a:t>
            </a:r>
          </a:p>
          <a:p>
            <a:pPr>
              <a:lnSpc>
                <a:spcPct val="90000"/>
              </a:lnSpc>
            </a:pPr>
            <a:r>
              <a:rPr lang="en-US" sz="3300"/>
              <a:t>Muscle or motor problems</a:t>
            </a:r>
          </a:p>
          <a:p>
            <a:pPr>
              <a:lnSpc>
                <a:spcPct val="90000"/>
              </a:lnSpc>
            </a:pPr>
            <a:r>
              <a:rPr lang="en-US" sz="3300"/>
              <a:t>Visual impairment</a:t>
            </a:r>
          </a:p>
          <a:p>
            <a:pPr>
              <a:lnSpc>
                <a:spcPct val="90000"/>
              </a:lnSpc>
            </a:pPr>
            <a:r>
              <a:rPr lang="en-US" sz="3300"/>
              <a:t>Bladder and bowel symptoms</a:t>
            </a:r>
          </a:p>
          <a:p>
            <a:pPr>
              <a:lnSpc>
                <a:spcPct val="90000"/>
              </a:lnSpc>
            </a:pPr>
            <a:r>
              <a:rPr lang="en-US" sz="3300"/>
              <a:t>Sexual dysfunction</a:t>
            </a:r>
          </a:p>
          <a:p>
            <a:pPr>
              <a:lnSpc>
                <a:spcPct val="90000"/>
              </a:lnSpc>
            </a:pPr>
            <a:r>
              <a:rPr lang="en-US" sz="3300"/>
              <a:t>Disabling fatigue</a:t>
            </a:r>
          </a:p>
          <a:p>
            <a:pPr>
              <a:lnSpc>
                <a:spcPct val="90000"/>
              </a:lnSpc>
            </a:pPr>
            <a:r>
              <a:rPr lang="en-US" sz="3300"/>
              <a:t>Emotional lability</a:t>
            </a:r>
          </a:p>
          <a:p>
            <a:pPr>
              <a:lnSpc>
                <a:spcPct val="90000"/>
              </a:lnSpc>
            </a:pPr>
            <a:r>
              <a:rPr lang="en-US" sz="3300"/>
              <a:t>Depression</a:t>
            </a:r>
            <a:endParaRPr lang="en-GB" sz="35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87363"/>
            <a:ext cx="6096000" cy="838200"/>
          </a:xfrm>
        </p:spPr>
        <p:txBody>
          <a:bodyPr/>
          <a:lstStyle/>
          <a:p>
            <a:r>
              <a:rPr lang="en-US" b="1"/>
              <a:t>Subtypes of MS</a:t>
            </a:r>
            <a:r>
              <a:rPr lang="en-US"/>
              <a:t> 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903413"/>
            <a:ext cx="5257800" cy="2270125"/>
          </a:xfrm>
        </p:spPr>
        <p:txBody>
          <a:bodyPr/>
          <a:lstStyle/>
          <a:p>
            <a:r>
              <a:rPr lang="en-US" sz="3500"/>
              <a:t>Relapsing-remitting MS</a:t>
            </a:r>
          </a:p>
          <a:p>
            <a:r>
              <a:rPr lang="en-US" sz="3500"/>
              <a:t>Secondary progressive MS</a:t>
            </a:r>
          </a:p>
          <a:p>
            <a:r>
              <a:rPr lang="en-US" sz="3500"/>
              <a:t>Primary progressive MS</a:t>
            </a:r>
          </a:p>
          <a:p>
            <a:r>
              <a:rPr lang="en-US" sz="3500"/>
              <a:t>Progressive-relapsing 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848600" cy="2209800"/>
          </a:xfrm>
        </p:spPr>
        <p:txBody>
          <a:bodyPr/>
          <a:lstStyle/>
          <a:p>
            <a:r>
              <a:rPr lang="en-US" b="1"/>
              <a:t>Drug Therapy for MS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667000"/>
            <a:ext cx="7086600" cy="3505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500"/>
              <a:t>Disease-modifying therapy</a:t>
            </a:r>
          </a:p>
          <a:p>
            <a:pPr>
              <a:lnSpc>
                <a:spcPct val="90000"/>
              </a:lnSpc>
            </a:pPr>
            <a:r>
              <a:rPr lang="en-US" sz="3500"/>
              <a:t>Treating an acute episode (relapse)</a:t>
            </a:r>
          </a:p>
          <a:p>
            <a:pPr>
              <a:lnSpc>
                <a:spcPct val="90000"/>
              </a:lnSpc>
            </a:pPr>
            <a:r>
              <a:rPr lang="en-US" sz="3500"/>
              <a:t>Drug therapy of symptoms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315200" cy="1143000"/>
          </a:xfrm>
        </p:spPr>
        <p:txBody>
          <a:bodyPr/>
          <a:lstStyle/>
          <a:p>
            <a:r>
              <a:rPr lang="en-US" b="1"/>
              <a:t>Disease Modifying Drugs I: Immunomodulators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067675" cy="3462338"/>
          </a:xfrm>
        </p:spPr>
        <p:txBody>
          <a:bodyPr/>
          <a:lstStyle/>
          <a:p>
            <a:r>
              <a:rPr lang="en-US" sz="2800"/>
              <a:t>Four immunomodulators currently available</a:t>
            </a:r>
          </a:p>
          <a:p>
            <a:r>
              <a:rPr lang="en-US" sz="2800"/>
              <a:t>Recommended for all patients with relapsing-remitting MS and with  secondary progressive MS experiencing acute exacerbations</a:t>
            </a:r>
          </a:p>
          <a:p>
            <a:r>
              <a:rPr lang="en-US" sz="2800"/>
              <a:t>Decrease relapse rate about 30%</a:t>
            </a:r>
          </a:p>
          <a:p>
            <a:r>
              <a:rPr lang="en-US" sz="2800"/>
              <a:t>Self-injected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Interferon Beta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Interferon is a naturally occurring glycoprotein with antiviral, antiproliferative, and immunodulatory actions. </a:t>
            </a:r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Therapeutic use: </a:t>
            </a:r>
          </a:p>
          <a:p>
            <a:pPr lvl="1"/>
            <a:r>
              <a:rPr lang="en-US" sz="2500"/>
              <a:t>Reduces the frequency and severity of attacks</a:t>
            </a:r>
          </a:p>
          <a:p>
            <a:pPr lvl="1"/>
            <a:r>
              <a:rPr lang="en-US" sz="2500"/>
              <a:t>Reduces the number and size of MRI detectable lesions </a:t>
            </a:r>
          </a:p>
          <a:p>
            <a:pPr lvl="1"/>
            <a:r>
              <a:rPr lang="en-US" sz="2500"/>
              <a:t>Delays progression of disability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/>
              <a:t>Interferon Beta (cont’d)</a:t>
            </a:r>
            <a:endParaRPr lang="en-GB" b="1"/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086225"/>
          </a:xfrm>
        </p:spPr>
        <p:txBody>
          <a:bodyPr/>
          <a:lstStyle/>
          <a:p>
            <a:r>
              <a:rPr lang="en-US" sz="3300"/>
              <a:t>Adverse effects and drug interactions</a:t>
            </a:r>
          </a:p>
          <a:p>
            <a:pPr lvl="1"/>
            <a:r>
              <a:rPr lang="en-US" sz="2000"/>
              <a:t>Flu-like reactions</a:t>
            </a:r>
          </a:p>
          <a:p>
            <a:pPr lvl="1"/>
            <a:r>
              <a:rPr lang="en-US" sz="2000"/>
              <a:t>Hepatotoxicity</a:t>
            </a:r>
          </a:p>
          <a:p>
            <a:pPr lvl="1"/>
            <a:r>
              <a:rPr lang="en-US" sz="2000"/>
              <a:t>Myelosuppression</a:t>
            </a:r>
          </a:p>
          <a:p>
            <a:pPr lvl="1"/>
            <a:r>
              <a:rPr lang="en-US" sz="2000"/>
              <a:t>Injection-site reactions</a:t>
            </a:r>
          </a:p>
          <a:p>
            <a:pPr lvl="1"/>
            <a:r>
              <a:rPr lang="en-US" sz="2000"/>
              <a:t>Depression</a:t>
            </a:r>
          </a:p>
          <a:p>
            <a:pPr lvl="1"/>
            <a:r>
              <a:rPr lang="en-US" sz="2000"/>
              <a:t>Drug interactions</a:t>
            </a:r>
          </a:p>
          <a:p>
            <a:r>
              <a:rPr lang="en-US" sz="3300"/>
              <a:t>Preparation, dosage, and administration</a:t>
            </a:r>
          </a:p>
          <a:p>
            <a:pPr lvl="1"/>
            <a:r>
              <a:rPr lang="en-US" sz="2000"/>
              <a:t>Dispensed as single-use syringes and vials</a:t>
            </a:r>
          </a:p>
          <a:p>
            <a:endParaRPr lang="en-GB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096000" cy="1066800"/>
          </a:xfrm>
        </p:spPr>
        <p:txBody>
          <a:bodyPr/>
          <a:lstStyle/>
          <a:p>
            <a:r>
              <a:rPr lang="en-US" b="1"/>
              <a:t>Glatiramer Acetate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239000" cy="3784600"/>
          </a:xfrm>
        </p:spPr>
        <p:txBody>
          <a:bodyPr/>
          <a:lstStyle/>
          <a:p>
            <a:pPr lvl="1">
              <a:buFont typeface="Times"/>
              <a:buChar char="•"/>
            </a:pPr>
            <a:r>
              <a:rPr lang="en-US" sz="2900"/>
              <a:t>Therapeutic use</a:t>
            </a:r>
          </a:p>
          <a:p>
            <a:pPr lvl="2">
              <a:buClr>
                <a:schemeClr val="tx1"/>
              </a:buClr>
              <a:buFont typeface="Times"/>
              <a:buChar char="•"/>
            </a:pPr>
            <a:r>
              <a:rPr lang="en-US" sz="2500"/>
              <a:t>For long-term therapy of relapsing-remitting MS</a:t>
            </a:r>
          </a:p>
          <a:p>
            <a:pPr lvl="1">
              <a:buFont typeface="Times"/>
              <a:buChar char="•"/>
            </a:pPr>
            <a:r>
              <a:rPr lang="en-US" sz="2900"/>
              <a:t>Description and mechanism</a:t>
            </a:r>
          </a:p>
          <a:p>
            <a:pPr lvl="2">
              <a:buClr>
                <a:schemeClr val="tx1"/>
              </a:buClr>
              <a:buFont typeface="Times"/>
              <a:buChar char="•"/>
            </a:pPr>
            <a:r>
              <a:rPr lang="en-US" sz="2500"/>
              <a:t>Protects myelin by inhibiting immune response to myelin basic protein</a:t>
            </a:r>
          </a:p>
          <a:p>
            <a:pPr lvl="1">
              <a:buFont typeface="Times"/>
              <a:buChar char="•"/>
            </a:pPr>
            <a:r>
              <a:rPr lang="en-US" sz="2900"/>
              <a:t>Adverse effects </a:t>
            </a:r>
          </a:p>
          <a:p>
            <a:pPr lvl="2">
              <a:buClr>
                <a:schemeClr val="tx1"/>
              </a:buClr>
              <a:buFont typeface="Times"/>
              <a:buChar char="•"/>
            </a:pPr>
            <a:r>
              <a:rPr lang="en-US" sz="2500"/>
              <a:t>Well tolerated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ChangeArrowheads="1"/>
          </p:cNvSpPr>
          <p:nvPr/>
        </p:nvSpPr>
        <p:spPr bwMode="auto">
          <a:xfrm>
            <a:off x="838200" y="6858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Disease Modifying Drugs II: Immunosuppressants</a:t>
            </a:r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762000" y="2438400"/>
            <a:ext cx="76200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3500"/>
              <a:t>Only one approved by the FDA</a:t>
            </a:r>
            <a:r>
              <a:rPr lang="en-US" sz="3500">
                <a:cs typeface="Arial" charset="0"/>
              </a:rPr>
              <a:t>—</a:t>
            </a:r>
            <a:r>
              <a:rPr lang="en-US" sz="3500"/>
              <a:t>mitoxantrone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3500"/>
              <a:t>More toxic than immunomodulators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3500"/>
              <a:t>Produces greater suppression of immune function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1524000" y="381000"/>
            <a:ext cx="586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685800" y="16002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endParaRPr lang="en-US" sz="3300"/>
          </a:p>
        </p:txBody>
      </p:sp>
      <p:sp>
        <p:nvSpPr>
          <p:cNvPr id="28980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Mitoxantrone</a:t>
            </a:r>
          </a:p>
        </p:txBody>
      </p:sp>
      <p:sp>
        <p:nvSpPr>
          <p:cNvPr id="289803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Therapeutic use</a:t>
            </a:r>
          </a:p>
          <a:p>
            <a:pPr lvl="1"/>
            <a:r>
              <a:rPr lang="en-US" sz="2500"/>
              <a:t>Decreases neurologic disability and clinical relapses </a:t>
            </a:r>
          </a:p>
          <a:p>
            <a:r>
              <a:rPr lang="en-US" sz="2900"/>
              <a:t>Mechanism of action</a:t>
            </a:r>
          </a:p>
          <a:p>
            <a:pPr lvl="1"/>
            <a:r>
              <a:rPr lang="en-US" sz="2500"/>
              <a:t>Binds with DNA and inhibits topoisomerase</a:t>
            </a:r>
          </a:p>
        </p:txBody>
      </p:sp>
      <p:sp>
        <p:nvSpPr>
          <p:cNvPr id="289804" name="Rectangle 12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Adverse effects and drug interactions</a:t>
            </a:r>
          </a:p>
          <a:p>
            <a:pPr lvl="1"/>
            <a:r>
              <a:rPr lang="en-US" sz="2500"/>
              <a:t>Myelosuppression</a:t>
            </a:r>
          </a:p>
          <a:p>
            <a:pPr lvl="1"/>
            <a:r>
              <a:rPr lang="en-US" sz="2500"/>
              <a:t>Cardiotoxicity</a:t>
            </a:r>
          </a:p>
          <a:p>
            <a:pPr lvl="1"/>
            <a:r>
              <a:rPr lang="en-US" sz="2500"/>
              <a:t>Fetal harm</a:t>
            </a:r>
          </a:p>
          <a:p>
            <a:endParaRPr lang="en-US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b="1"/>
              <a:t>Mitoxantrone</a:t>
            </a:r>
            <a:endParaRPr lang="en-GB" b="1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r>
              <a:rPr lang="en-US" sz="3300"/>
              <a:t>Monitoring summary</a:t>
            </a:r>
          </a:p>
          <a:p>
            <a:pPr lvl="1"/>
            <a:r>
              <a:rPr lang="en-US" sz="2000"/>
              <a:t>Perform complete blood counts at baseline and prior to each dose</a:t>
            </a:r>
          </a:p>
          <a:p>
            <a:pPr lvl="1"/>
            <a:r>
              <a:rPr lang="en-US" sz="2000"/>
              <a:t>Perform liver function tests at baseline and prior to each dose</a:t>
            </a:r>
          </a:p>
          <a:p>
            <a:pPr lvl="1"/>
            <a:r>
              <a:rPr lang="en-US" sz="2000"/>
              <a:t>Perform a pregnancy test prior to each dose</a:t>
            </a:r>
          </a:p>
          <a:p>
            <a:pPr lvl="1"/>
            <a:r>
              <a:rPr lang="en-US" sz="2000"/>
              <a:t>Determine LVEF:</a:t>
            </a:r>
          </a:p>
          <a:p>
            <a:pPr lvl="2"/>
            <a:r>
              <a:rPr lang="en-US" sz="2000"/>
              <a:t>Prior to the first dose</a:t>
            </a:r>
          </a:p>
          <a:p>
            <a:pPr lvl="2"/>
            <a:r>
              <a:rPr lang="en-US" sz="2000"/>
              <a:t>Prior to all doses once the cumulative dose has been reached</a:t>
            </a:r>
          </a:p>
          <a:p>
            <a:pPr lvl="2"/>
            <a:r>
              <a:rPr lang="en-US" sz="2000"/>
              <a:t>Whenever signs of CHF develop</a:t>
            </a:r>
          </a:p>
          <a:p>
            <a:pPr lvl="2"/>
            <a:endParaRPr lang="en-US" sz="2000"/>
          </a:p>
          <a:p>
            <a:endParaRPr lang="en-GB" sz="2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20000" cy="990600"/>
          </a:xfrm>
        </p:spPr>
        <p:txBody>
          <a:bodyPr/>
          <a:lstStyle/>
          <a:p>
            <a:r>
              <a:rPr lang="en-US" sz="4000" b="1"/>
              <a:t>Parkinson’s Disease (cont’d)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903413"/>
            <a:ext cx="5715000" cy="3027362"/>
          </a:xfrm>
        </p:spPr>
        <p:txBody>
          <a:bodyPr/>
          <a:lstStyle/>
          <a:p>
            <a:r>
              <a:rPr lang="en-US" sz="3500"/>
              <a:t>Dyskinesias of Parkinson’s disease are</a:t>
            </a:r>
          </a:p>
          <a:p>
            <a:pPr lvl="1"/>
            <a:r>
              <a:rPr lang="en-US" sz="3200"/>
              <a:t>Tremor at rest</a:t>
            </a:r>
          </a:p>
          <a:p>
            <a:pPr lvl="1"/>
            <a:r>
              <a:rPr lang="en-US" sz="3200"/>
              <a:t>Rigidity</a:t>
            </a:r>
          </a:p>
          <a:p>
            <a:pPr lvl="1"/>
            <a:r>
              <a:rPr lang="en-US" sz="3200"/>
              <a:t>Postural instability</a:t>
            </a:r>
          </a:p>
          <a:p>
            <a:pPr lvl="1"/>
            <a:r>
              <a:rPr lang="en-US" sz="3200"/>
              <a:t>Bradykinesia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ChangeArrowheads="1"/>
          </p:cNvSpPr>
          <p:nvPr/>
        </p:nvSpPr>
        <p:spPr bwMode="auto">
          <a:xfrm>
            <a:off x="914400" y="3810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/>
            <a:r>
              <a:rPr lang="en-US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Symptom Management</a:t>
            </a:r>
          </a:p>
        </p:txBody>
      </p:sp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1371600" y="1447800"/>
            <a:ext cx="7239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Bladder dysfunction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Bowel dysfunction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Fatigue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Depression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Spasticity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Sexual dysfunction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Neuropathic pain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Ataxia and tremor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Cognitive dysfunction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n-US" sz="2800"/>
              <a:t>Dizziness and vertigo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4613" y="1631950"/>
            <a:ext cx="6454775" cy="1169988"/>
          </a:xfrm>
        </p:spPr>
        <p:txBody>
          <a:bodyPr/>
          <a:lstStyle/>
          <a:p>
            <a:r>
              <a:rPr lang="en-US" b="1"/>
              <a:t>Chapter 24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733800"/>
            <a:ext cx="4572000" cy="685800"/>
          </a:xfrm>
        </p:spPr>
        <p:txBody>
          <a:bodyPr/>
          <a:lstStyle/>
          <a:p>
            <a:r>
              <a:rPr lang="en-US" sz="4000"/>
              <a:t>Drugs for Epilepsy</a:t>
            </a:r>
            <a:endParaRPr lang="en-US" sz="49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87363"/>
            <a:ext cx="6096000" cy="838200"/>
          </a:xfrm>
        </p:spPr>
        <p:txBody>
          <a:bodyPr/>
          <a:lstStyle/>
          <a:p>
            <a:r>
              <a:rPr lang="en-US" b="1"/>
              <a:t>Definition of Epilepsy</a:t>
            </a:r>
            <a:endParaRPr lang="en-GB" b="1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1600200"/>
            <a:ext cx="7342187" cy="1581150"/>
          </a:xfrm>
        </p:spPr>
        <p:txBody>
          <a:bodyPr/>
          <a:lstStyle/>
          <a:p>
            <a:r>
              <a:rPr lang="en-US" sz="3500"/>
              <a:t>Group of disorders characterized by</a:t>
            </a:r>
            <a:br>
              <a:rPr lang="en-US" sz="3500"/>
            </a:br>
            <a:r>
              <a:rPr lang="en-US" sz="3500"/>
              <a:t>excessive excitability of neurons in the CNS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Seizures: Types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Partial (focal) seizures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500"/>
              <a:t>– Simple partial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500"/>
              <a:t>– Complex partial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500"/>
              <a:t>– Secondarily generalized </a:t>
            </a:r>
          </a:p>
        </p:txBody>
      </p:sp>
      <p:sp>
        <p:nvSpPr>
          <p:cNvPr id="30003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Generalized seizures</a:t>
            </a:r>
          </a:p>
          <a:p>
            <a:pPr lvl="1"/>
            <a:r>
              <a:rPr lang="en-US" sz="2500"/>
              <a:t>Tonic-clonic (grand mal)</a:t>
            </a:r>
          </a:p>
          <a:p>
            <a:pPr lvl="1">
              <a:buFontTx/>
              <a:buNone/>
            </a:pPr>
            <a:r>
              <a:rPr lang="en-US" sz="2500"/>
              <a:t>– Absence (petit mal)</a:t>
            </a:r>
          </a:p>
          <a:p>
            <a:pPr lvl="1">
              <a:buFontTx/>
              <a:buNone/>
            </a:pPr>
            <a:r>
              <a:rPr lang="en-US" sz="2500"/>
              <a:t>– Atonic</a:t>
            </a:r>
          </a:p>
          <a:p>
            <a:pPr lvl="1">
              <a:buFontTx/>
              <a:buNone/>
            </a:pPr>
            <a:r>
              <a:rPr lang="en-US" sz="2500"/>
              <a:t>– Myoclonic</a:t>
            </a:r>
          </a:p>
          <a:p>
            <a:pPr lvl="1">
              <a:buFontTx/>
              <a:buNone/>
            </a:pPr>
            <a:r>
              <a:rPr lang="en-US" sz="2500"/>
              <a:t>– Status epilepticus (SE)</a:t>
            </a:r>
          </a:p>
          <a:p>
            <a:pPr lvl="1">
              <a:buFontTx/>
              <a:buNone/>
            </a:pPr>
            <a:r>
              <a:rPr lang="en-US" sz="2500"/>
              <a:t>– Febrile</a:t>
            </a:r>
            <a:endParaRPr lang="en-US" sz="28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Antiepileptic Drugs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Effects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Suppress discharge of neurons within a seizure focus 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Suppress propagation of seizure activity from the focus to other areas of the brain</a:t>
            </a:r>
          </a:p>
          <a:p>
            <a:pPr>
              <a:lnSpc>
                <a:spcPct val="90000"/>
              </a:lnSpc>
            </a:pPr>
            <a:endParaRPr lang="en-US" sz="2900"/>
          </a:p>
        </p:txBody>
      </p:sp>
      <p:sp>
        <p:nvSpPr>
          <p:cNvPr id="30208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Mechanisms of action:</a:t>
            </a:r>
          </a:p>
          <a:p>
            <a:pPr lvl="1"/>
            <a:r>
              <a:rPr lang="en-US" sz="2500"/>
              <a:t>Suppression of sodium influx</a:t>
            </a:r>
          </a:p>
          <a:p>
            <a:pPr lvl="1"/>
            <a:r>
              <a:rPr lang="en-US" sz="2500"/>
              <a:t>Suppression of calcium influx</a:t>
            </a:r>
          </a:p>
          <a:p>
            <a:pPr lvl="1"/>
            <a:r>
              <a:rPr lang="en-US" sz="2500"/>
              <a:t>Antagonism of glutamate</a:t>
            </a:r>
          </a:p>
          <a:p>
            <a:pPr lvl="1"/>
            <a:r>
              <a:rPr lang="en-US" sz="2500"/>
              <a:t>Potentiation of GABA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20000" cy="1524000"/>
          </a:xfrm>
        </p:spPr>
        <p:txBody>
          <a:bodyPr/>
          <a:lstStyle/>
          <a:p>
            <a:r>
              <a:rPr lang="en-US" b="1"/>
              <a:t>Epilepsy: Therapeutic Considerations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514600"/>
            <a:ext cx="5867400" cy="3810000"/>
          </a:xfrm>
        </p:spPr>
        <p:txBody>
          <a:bodyPr/>
          <a:lstStyle/>
          <a:p>
            <a:r>
              <a:rPr lang="en-US" sz="2800"/>
              <a:t>Treatment goal and treatment options</a:t>
            </a:r>
          </a:p>
          <a:p>
            <a:pPr lvl="1"/>
            <a:r>
              <a:rPr lang="en-US"/>
              <a:t>Neurosurgery (best success rate)</a:t>
            </a:r>
            <a:endParaRPr lang="en-US" i="1"/>
          </a:p>
          <a:p>
            <a:pPr lvl="1"/>
            <a:r>
              <a:rPr lang="en-US"/>
              <a:t>Vagal nerve stimulation</a:t>
            </a:r>
          </a:p>
          <a:p>
            <a:pPr lvl="1"/>
            <a:r>
              <a:rPr lang="en-US"/>
              <a:t>Ketogenic diet</a:t>
            </a:r>
          </a:p>
          <a:p>
            <a:r>
              <a:rPr lang="en-US" sz="2800"/>
              <a:t>Diagnosis and drug selection</a:t>
            </a:r>
          </a:p>
          <a:p>
            <a:r>
              <a:rPr lang="en-US" sz="2800"/>
              <a:t>Drug evaluation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096000" cy="1600200"/>
          </a:xfrm>
        </p:spPr>
        <p:txBody>
          <a:bodyPr/>
          <a:lstStyle/>
          <a:p>
            <a:r>
              <a:rPr lang="en-US" b="1"/>
              <a:t>Epilepsy: Therapeutic Considerations (cont’d)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47838" y="2182813"/>
            <a:ext cx="5808662" cy="1665287"/>
          </a:xfrm>
        </p:spPr>
        <p:txBody>
          <a:bodyPr/>
          <a:lstStyle/>
          <a:p>
            <a:r>
              <a:rPr lang="en-US" sz="3500"/>
              <a:t>Monitoring plasma drug levels</a:t>
            </a:r>
          </a:p>
          <a:p>
            <a:r>
              <a:rPr lang="en-US" sz="3500"/>
              <a:t>Promoting patient adherence</a:t>
            </a:r>
          </a:p>
          <a:p>
            <a:r>
              <a:rPr lang="en-US" sz="3500"/>
              <a:t>Withdrawing antiepileptic drugs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2286000"/>
          </a:xfrm>
        </p:spPr>
        <p:txBody>
          <a:bodyPr/>
          <a:lstStyle/>
          <a:p>
            <a:r>
              <a:rPr lang="en-US" b="1"/>
              <a:t>Classification of Antiepileptic Drugs</a:t>
            </a:r>
            <a:br>
              <a:rPr lang="en-US" b="1"/>
            </a:br>
            <a:r>
              <a:rPr lang="en-US" sz="4800"/>
              <a:t>Two major categories:</a:t>
            </a:r>
            <a:br>
              <a:rPr lang="en-US" sz="4800"/>
            </a:br>
            <a:endParaRPr lang="en-US" sz="4800"/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209800"/>
            <a:ext cx="4038600" cy="3886200"/>
          </a:xfrm>
        </p:spPr>
        <p:txBody>
          <a:bodyPr/>
          <a:lstStyle/>
          <a:p>
            <a:pPr marL="419100" indent="-419100">
              <a:lnSpc>
                <a:spcPct val="90000"/>
              </a:lnSpc>
            </a:pPr>
            <a:r>
              <a:rPr lang="en-US" sz="3100"/>
              <a:t>Traditional antiepileptic drugs (AEDs)</a:t>
            </a:r>
          </a:p>
          <a:p>
            <a:pPr marL="876300" lvl="1" indent="-419100">
              <a:lnSpc>
                <a:spcPct val="90000"/>
              </a:lnSpc>
            </a:pPr>
            <a:r>
              <a:rPr lang="en-US" sz="2800"/>
              <a:t>Phenytoin, carbamazepine, valproic acid, and others</a:t>
            </a:r>
          </a:p>
        </p:txBody>
      </p:sp>
      <p:sp>
        <p:nvSpPr>
          <p:cNvPr id="3082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2362200"/>
            <a:ext cx="4038600" cy="4495800"/>
          </a:xfrm>
        </p:spPr>
        <p:txBody>
          <a:bodyPr/>
          <a:lstStyle/>
          <a:p>
            <a:r>
              <a:rPr lang="en-US" sz="3100"/>
              <a:t>Newer AEDs</a:t>
            </a:r>
          </a:p>
          <a:p>
            <a:pPr lvl="1"/>
            <a:r>
              <a:rPr lang="en-US" sz="2800"/>
              <a:t>Oxcarbazepine </a:t>
            </a:r>
          </a:p>
          <a:p>
            <a:pPr lvl="1"/>
            <a:r>
              <a:rPr lang="en-US" sz="2800"/>
              <a:t>gabapentin</a:t>
            </a:r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096000" cy="1066800"/>
          </a:xfrm>
        </p:spPr>
        <p:txBody>
          <a:bodyPr/>
          <a:lstStyle/>
          <a:p>
            <a:r>
              <a:rPr lang="en-US" b="1"/>
              <a:t>Phenytoin [Dilantin]</a:t>
            </a:r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0425" y="1682750"/>
            <a:ext cx="7261225" cy="3163888"/>
          </a:xfrm>
        </p:spPr>
        <p:txBody>
          <a:bodyPr/>
          <a:lstStyle/>
          <a:p>
            <a:r>
              <a:rPr lang="en-US" sz="3500"/>
              <a:t>Partial and tonic-clonic seizures</a:t>
            </a:r>
          </a:p>
          <a:p>
            <a:r>
              <a:rPr lang="en-US" sz="3500"/>
              <a:t>Mechanism of action: selective inhibition of sodium channels</a:t>
            </a:r>
          </a:p>
          <a:p>
            <a:r>
              <a:rPr lang="en-US" sz="3500"/>
              <a:t>Varied oral absorption</a:t>
            </a:r>
          </a:p>
          <a:p>
            <a:r>
              <a:rPr lang="en-US" sz="3500"/>
              <a:t>Half-life: 8 to 60 hours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953000"/>
            <a:ext cx="7620000" cy="1371600"/>
          </a:xfrm>
        </p:spPr>
        <p:txBody>
          <a:bodyPr/>
          <a:lstStyle/>
          <a:p>
            <a:pPr algn="l"/>
            <a:r>
              <a:rPr lang="en-US" sz="2200" b="1"/>
              <a:t/>
            </a:r>
            <a:br>
              <a:rPr lang="en-US" sz="2200" b="1"/>
            </a:br>
            <a:r>
              <a:rPr lang="en-US" sz="1400"/>
              <a:t/>
            </a:r>
            <a:br>
              <a:rPr lang="en-US" sz="1400"/>
            </a:br>
            <a:r>
              <a:rPr lang="en-US" sz="1400"/>
              <a:t>Figure 24-1A  Relationship between dose and plasma level for phenytoin compared with most other drugs.</a:t>
            </a:r>
            <a:endParaRPr lang="en-GB" sz="1400"/>
          </a:p>
        </p:txBody>
      </p:sp>
      <p:pic>
        <p:nvPicPr>
          <p:cNvPr id="312323" name="Picture 3" descr="24FF1A"/>
          <p:cNvPicPr>
            <a:picLocks noChangeAspect="1" noChangeArrowheads="1"/>
          </p:cNvPicPr>
          <p:nvPr/>
        </p:nvPicPr>
        <p:blipFill>
          <a:blip r:embed="rId3" cstate="print"/>
          <a:srcRect b="2432"/>
          <a:stretch>
            <a:fillRect/>
          </a:stretch>
        </p:blipFill>
        <p:spPr bwMode="auto">
          <a:xfrm>
            <a:off x="609600" y="587375"/>
            <a:ext cx="7315200" cy="49514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20000" cy="1143000"/>
          </a:xfrm>
        </p:spPr>
        <p:txBody>
          <a:bodyPr/>
          <a:lstStyle/>
          <a:p>
            <a:r>
              <a:rPr lang="en-US" sz="4000" b="1"/>
              <a:t>Parkinson’s Disease (cont’d)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76400"/>
            <a:ext cx="6553200" cy="3708400"/>
          </a:xfrm>
        </p:spPr>
        <p:txBody>
          <a:bodyPr/>
          <a:lstStyle/>
          <a:p>
            <a:r>
              <a:rPr lang="en-US" sz="3500"/>
              <a:t>Therapeutic goals:</a:t>
            </a:r>
          </a:p>
          <a:p>
            <a:pPr lvl="1"/>
            <a:r>
              <a:rPr lang="en-US" sz="3200"/>
              <a:t>Improve patient’s ability to carry out activities of daily life</a:t>
            </a:r>
          </a:p>
          <a:p>
            <a:pPr lvl="1"/>
            <a:r>
              <a:rPr lang="en-US" sz="3200"/>
              <a:t>Drug selection and dosages are determined by extent to which PD interferes with work, dressing, eating, bathing, etc.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495800"/>
            <a:ext cx="7620000" cy="1371600"/>
          </a:xfrm>
        </p:spPr>
        <p:txBody>
          <a:bodyPr/>
          <a:lstStyle/>
          <a:p>
            <a:pPr algn="l"/>
            <a:r>
              <a:rPr lang="en-US" sz="2200" b="1"/>
              <a:t/>
            </a:r>
            <a:br>
              <a:rPr lang="en-US" sz="2200" b="1"/>
            </a:br>
            <a:r>
              <a:rPr lang="en-US" sz="1400"/>
              <a:t/>
            </a:r>
            <a:br>
              <a:rPr lang="en-US" sz="1400"/>
            </a:br>
            <a:r>
              <a:rPr lang="en-US" sz="1400"/>
              <a:t>Figure 24-1B  Relationship between dose and plasma level for phenytoin compared with most other drugs.</a:t>
            </a:r>
            <a:endParaRPr lang="en-GB" sz="1400"/>
          </a:p>
        </p:txBody>
      </p:sp>
      <p:pic>
        <p:nvPicPr>
          <p:cNvPr id="314371" name="Picture 3" descr="24FF1B"/>
          <p:cNvPicPr>
            <a:picLocks noChangeAspect="1" noChangeArrowheads="1"/>
          </p:cNvPicPr>
          <p:nvPr/>
        </p:nvPicPr>
        <p:blipFill>
          <a:blip r:embed="rId3" cstate="print"/>
          <a:srcRect b="5319"/>
          <a:stretch>
            <a:fillRect/>
          </a:stretch>
        </p:blipFill>
        <p:spPr bwMode="auto">
          <a:xfrm>
            <a:off x="457200" y="1676400"/>
            <a:ext cx="7620000" cy="33909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6096000" cy="1066800"/>
          </a:xfrm>
        </p:spPr>
        <p:txBody>
          <a:bodyPr/>
          <a:lstStyle/>
          <a:p>
            <a:r>
              <a:rPr lang="en-US" b="1"/>
              <a:t>Phenytoin (cont’d)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4600" y="1752600"/>
            <a:ext cx="45720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300"/>
              <a:t>Adverse effects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Nystagmus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Sedation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Ataxia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Diplopia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Cognitive impairment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Gingival hyperplasia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Skin rash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Effects in pregnancy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Cardiovascular effects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900"/>
          </a:p>
          <a:p>
            <a:pPr lvl="1">
              <a:lnSpc>
                <a:spcPct val="90000"/>
              </a:lnSpc>
            </a:pP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096000" cy="1143000"/>
          </a:xfrm>
        </p:spPr>
        <p:txBody>
          <a:bodyPr/>
          <a:lstStyle/>
          <a:p>
            <a:r>
              <a:rPr lang="en-US" b="1"/>
              <a:t>Phenytoin (cont’d)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903413"/>
            <a:ext cx="6477000" cy="3330575"/>
          </a:xfrm>
        </p:spPr>
        <p:txBody>
          <a:bodyPr/>
          <a:lstStyle/>
          <a:p>
            <a:r>
              <a:rPr lang="en-US" sz="3500"/>
              <a:t>Drug interactions</a:t>
            </a:r>
          </a:p>
          <a:p>
            <a:pPr lvl="1"/>
            <a:r>
              <a:rPr lang="en-US" sz="3200"/>
              <a:t>Decreases the effects of oral contraceptives, warfarin, and glucocorticoids</a:t>
            </a:r>
          </a:p>
          <a:p>
            <a:pPr lvl="1"/>
            <a:r>
              <a:rPr lang="en-US" sz="3200"/>
              <a:t>Increases levels of diazepam, isoniazid, cimetidine, alcohol, valproic acid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Carbamazepine [Tegretol]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Uses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Epilepsy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Bipolar</a:t>
            </a:r>
            <a:r>
              <a:rPr lang="en-US" sz="2500"/>
              <a:t> disorder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Trigeminal and glossopharyngeal neuralgias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900"/>
              <a:t>Adverse effects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Neurologic effects: nystagmus, ataxia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Hematologic effects: leukopenia, anemia, thrombocytopenia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500"/>
              <a:t>– Birth defects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Hypo-osmolarity</a:t>
            </a:r>
          </a:p>
          <a:p>
            <a:pPr lvl="1">
              <a:lnSpc>
                <a:spcPct val="90000"/>
              </a:lnSpc>
            </a:pPr>
            <a:r>
              <a:rPr lang="en-US" sz="2500"/>
              <a:t>Dermatologic effects: rash, photosensitivity reactions</a:t>
            </a:r>
            <a:endParaRPr lang="en-US" sz="2800"/>
          </a:p>
          <a:p>
            <a:pPr>
              <a:lnSpc>
                <a:spcPct val="90000"/>
              </a:lnSpc>
              <a:buFontTx/>
              <a:buNone/>
            </a:pPr>
            <a:endParaRPr lang="en-US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Valproic Acid [Depakene, Depakote, Depacon]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Uses</a:t>
            </a:r>
          </a:p>
          <a:p>
            <a:pPr lvl="1"/>
            <a:r>
              <a:rPr lang="en-US" sz="2500"/>
              <a:t>Seizure disorders</a:t>
            </a:r>
          </a:p>
          <a:p>
            <a:pPr lvl="1"/>
            <a:r>
              <a:rPr lang="en-US" sz="2500"/>
              <a:t>Bipolar disorder</a:t>
            </a:r>
          </a:p>
          <a:p>
            <a:pPr lvl="1"/>
            <a:r>
              <a:rPr lang="en-US" sz="2500"/>
              <a:t>Migraine</a:t>
            </a:r>
          </a:p>
          <a:p>
            <a:endParaRPr lang="en-US" sz="3200"/>
          </a:p>
        </p:txBody>
      </p:sp>
      <p:sp>
        <p:nvSpPr>
          <p:cNvPr id="3225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900"/>
              <a:t>Adverse effects</a:t>
            </a:r>
          </a:p>
          <a:p>
            <a:pPr lvl="1"/>
            <a:r>
              <a:rPr lang="en-US" sz="2500"/>
              <a:t>GI effects</a:t>
            </a:r>
          </a:p>
          <a:p>
            <a:pPr lvl="1"/>
            <a:r>
              <a:rPr lang="en-US" sz="2500"/>
              <a:t>Hepatotoxicity: liver failure</a:t>
            </a:r>
          </a:p>
          <a:p>
            <a:pPr lvl="1"/>
            <a:r>
              <a:rPr lang="en-US" sz="2500"/>
              <a:t>Pancreatitis</a:t>
            </a:r>
          </a:p>
          <a:p>
            <a:pPr lvl="1"/>
            <a:r>
              <a:rPr lang="en-US" sz="2500"/>
              <a:t>Teratogenic effects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Drug Therapy for Parkinson’s Disease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900"/>
              <a:t>Two major categories</a:t>
            </a:r>
          </a:p>
          <a:p>
            <a:pPr lvl="1"/>
            <a:r>
              <a:rPr lang="en-US" sz="2500"/>
              <a:t>Dopaminergic agents</a:t>
            </a:r>
          </a:p>
          <a:p>
            <a:pPr lvl="2"/>
            <a:r>
              <a:rPr lang="en-US" sz="2100"/>
              <a:t>By far the most commonly used for PD</a:t>
            </a:r>
          </a:p>
          <a:p>
            <a:pPr lvl="2"/>
            <a:r>
              <a:rPr lang="en-US" sz="2100"/>
              <a:t>Promote activation of dopamine receptors</a:t>
            </a:r>
          </a:p>
          <a:p>
            <a:pPr lvl="2"/>
            <a:r>
              <a:rPr lang="en-US" sz="2100"/>
              <a:t>Levodopa [Dopar]</a:t>
            </a:r>
          </a:p>
        </p:txBody>
      </p:sp>
      <p:sp>
        <p:nvSpPr>
          <p:cNvPr id="23245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/>
            <a:endParaRPr lang="en-US" sz="2500"/>
          </a:p>
          <a:p>
            <a:pPr lvl="1"/>
            <a:endParaRPr lang="en-US" sz="2500"/>
          </a:p>
          <a:p>
            <a:pPr lvl="1"/>
            <a:r>
              <a:rPr lang="en-US" sz="2500"/>
              <a:t>Anticholinergic agents</a:t>
            </a:r>
          </a:p>
          <a:p>
            <a:pPr lvl="2"/>
            <a:r>
              <a:rPr lang="en-US" sz="2100"/>
              <a:t>Prevent activation of cholinergic receptors</a:t>
            </a:r>
          </a:p>
          <a:p>
            <a:pPr lvl="2"/>
            <a:r>
              <a:rPr lang="en-US" sz="2100"/>
              <a:t>Benztropine [Cogentin]</a:t>
            </a:r>
          </a:p>
          <a:p>
            <a:pPr lvl="2"/>
            <a:endParaRPr lang="en-US" sz="2100"/>
          </a:p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096000" cy="1066800"/>
          </a:xfrm>
        </p:spPr>
        <p:txBody>
          <a:bodyPr/>
          <a:lstStyle/>
          <a:p>
            <a:r>
              <a:rPr lang="en-US" sz="4000" b="1"/>
              <a:t>Dopaminergic Agents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751013"/>
            <a:ext cx="6934200" cy="4314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300"/>
              <a:t>Mechanisms of action</a:t>
            </a:r>
          </a:p>
          <a:p>
            <a:pPr lvl="1">
              <a:lnSpc>
                <a:spcPct val="90000"/>
              </a:lnSpc>
            </a:pPr>
            <a:r>
              <a:rPr lang="en-US" sz="2900"/>
              <a:t>Levodopa: Promotes dopamine synthesis</a:t>
            </a:r>
          </a:p>
          <a:p>
            <a:pPr lvl="1">
              <a:lnSpc>
                <a:spcPct val="90000"/>
              </a:lnSpc>
            </a:pPr>
            <a:r>
              <a:rPr lang="en-US" sz="2900"/>
              <a:t>Dopamine agonists: Stimulate dopamine receptors directly</a:t>
            </a:r>
          </a:p>
          <a:p>
            <a:pPr lvl="1">
              <a:lnSpc>
                <a:spcPct val="90000"/>
              </a:lnSpc>
            </a:pPr>
            <a:r>
              <a:rPr lang="en-US" sz="2900"/>
              <a:t>Selegiline: Inhibits dopamine breakdown</a:t>
            </a:r>
          </a:p>
          <a:p>
            <a:pPr lvl="1">
              <a:lnSpc>
                <a:spcPct val="90000"/>
              </a:lnSpc>
            </a:pPr>
            <a:r>
              <a:rPr lang="en-US" sz="2900"/>
              <a:t>Amantadine: Promotes dopamine release</a:t>
            </a:r>
          </a:p>
          <a:p>
            <a:pPr lvl="1">
              <a:lnSpc>
                <a:spcPct val="90000"/>
              </a:lnSpc>
            </a:pPr>
            <a:r>
              <a:rPr lang="en-US" sz="2900"/>
              <a:t>COMT inhibitors: Enhance effects of levodopa by blocking its degradation</a:t>
            </a:r>
          </a:p>
          <a:p>
            <a:pPr lvl="1">
              <a:lnSpc>
                <a:spcPct val="90000"/>
              </a:lnSpc>
            </a:pPr>
            <a:endParaRPr lang="en-US" sz="29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6019800" cy="1143000"/>
          </a:xfrm>
        </p:spPr>
        <p:txBody>
          <a:bodyPr/>
          <a:lstStyle/>
          <a:p>
            <a:r>
              <a:rPr lang="en-US" sz="4000" b="1"/>
              <a:t>Anticholinergic Agents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2350" y="2100263"/>
            <a:ext cx="7261225" cy="1914525"/>
          </a:xfrm>
        </p:spPr>
        <p:txBody>
          <a:bodyPr/>
          <a:lstStyle/>
          <a:p>
            <a:r>
              <a:rPr lang="en-US" sz="3500"/>
              <a:t>Mechanism of action</a:t>
            </a:r>
          </a:p>
          <a:p>
            <a:pPr lvl="1"/>
            <a:r>
              <a:rPr lang="en-US" sz="3200"/>
              <a:t>Blockade of muscarinic receptors in the striatum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6096000" cy="1295400"/>
          </a:xfrm>
        </p:spPr>
        <p:txBody>
          <a:bodyPr/>
          <a:lstStyle/>
          <a:p>
            <a:r>
              <a:rPr lang="en-US" sz="4000" b="1"/>
              <a:t>Drug Therapy for </a:t>
            </a:r>
            <a:br>
              <a:rPr lang="en-US" sz="4000" b="1"/>
            </a:br>
            <a:r>
              <a:rPr lang="en-US" sz="4000" b="1"/>
              <a:t>Parkinson’s Disease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2362200"/>
            <a:ext cx="5715000" cy="4038600"/>
          </a:xfrm>
        </p:spPr>
        <p:txBody>
          <a:bodyPr/>
          <a:lstStyle/>
          <a:p>
            <a:r>
              <a:rPr lang="en-US" sz="3500"/>
              <a:t>Levodopa (drug holidays recommended)</a:t>
            </a:r>
            <a:endParaRPr lang="en-US" sz="3500" i="1"/>
          </a:p>
          <a:p>
            <a:r>
              <a:rPr lang="en-US" sz="3500"/>
              <a:t>Levodopa/carbidopa</a:t>
            </a:r>
          </a:p>
          <a:p>
            <a:r>
              <a:rPr lang="en-US" sz="3500"/>
              <a:t>Dopamine agonists:</a:t>
            </a:r>
          </a:p>
          <a:p>
            <a:pPr lvl="1"/>
            <a:r>
              <a:rPr lang="en-US" sz="2000"/>
              <a:t>Pramipexole [Mirapex]</a:t>
            </a:r>
          </a:p>
          <a:p>
            <a:pPr lvl="1"/>
            <a:r>
              <a:rPr lang="en-US" sz="2000"/>
              <a:t>Entacapone [Comtan]</a:t>
            </a:r>
          </a:p>
          <a:p>
            <a:pPr lvl="1"/>
            <a:r>
              <a:rPr lang="en-US" sz="2000"/>
              <a:t>Amantadine [Symmetrel]</a:t>
            </a:r>
          </a:p>
          <a:p>
            <a:pPr lvl="1"/>
            <a:r>
              <a:rPr lang="en-US" sz="2000"/>
              <a:t>Selegiline [Eldepryl, Carbex]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44613" y="1631950"/>
            <a:ext cx="6454775" cy="1169988"/>
          </a:xfrm>
        </p:spPr>
        <p:txBody>
          <a:bodyPr/>
          <a:lstStyle/>
          <a:p>
            <a:r>
              <a:rPr lang="en-US" b="1"/>
              <a:t>Chapter 22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733800"/>
            <a:ext cx="6096000" cy="685800"/>
          </a:xfrm>
        </p:spPr>
        <p:txBody>
          <a:bodyPr/>
          <a:lstStyle/>
          <a:p>
            <a:r>
              <a:rPr lang="en-US" sz="4000"/>
              <a:t>Alzheimer’s Disease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984</TotalTime>
  <Words>1175</Words>
  <Application>Microsoft Office PowerPoint</Application>
  <PresentationFormat>On-screen Show (4:3)</PresentationFormat>
  <Paragraphs>327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 Narrow</vt:lpstr>
      <vt:lpstr>Arial</vt:lpstr>
      <vt:lpstr>Wingdings</vt:lpstr>
      <vt:lpstr>Times New Roman</vt:lpstr>
      <vt:lpstr>Tahoma</vt:lpstr>
      <vt:lpstr>Times</vt:lpstr>
      <vt:lpstr>Mountain Top</vt:lpstr>
      <vt:lpstr>Chapter 21</vt:lpstr>
      <vt:lpstr>Parkinson’s Disease</vt:lpstr>
      <vt:lpstr>Parkinson’s Disease (cont’d)</vt:lpstr>
      <vt:lpstr>Parkinson’s Disease (cont’d)</vt:lpstr>
      <vt:lpstr>Drug Therapy for Parkinson’s Disease</vt:lpstr>
      <vt:lpstr>Dopaminergic Agents</vt:lpstr>
      <vt:lpstr>Anticholinergic Agents</vt:lpstr>
      <vt:lpstr>Drug Therapy for  Parkinson’s Disease</vt:lpstr>
      <vt:lpstr>Chapter 22</vt:lpstr>
      <vt:lpstr>Pathophysiology</vt:lpstr>
      <vt:lpstr>   Figure 22-1A  Histologic changes in Alzheimer's disease.</vt:lpstr>
      <vt:lpstr>   Figure 22-1B  Histologic changes in Alzheimer's disease.</vt:lpstr>
      <vt:lpstr>Risk Factors</vt:lpstr>
      <vt:lpstr>Symptoms</vt:lpstr>
      <vt:lpstr>Drug Therapy </vt:lpstr>
      <vt:lpstr>Drug Therapy (cont’d)</vt:lpstr>
      <vt:lpstr>Other Treatments</vt:lpstr>
      <vt:lpstr>Chapter 23</vt:lpstr>
      <vt:lpstr>Multiple Sclerosis</vt:lpstr>
      <vt:lpstr>Signs and Symptoms of MS</vt:lpstr>
      <vt:lpstr>Subtypes of MS </vt:lpstr>
      <vt:lpstr>Drug Therapy for MS</vt:lpstr>
      <vt:lpstr>Disease Modifying Drugs I: Immunomodulators</vt:lpstr>
      <vt:lpstr>Interferon Beta</vt:lpstr>
      <vt:lpstr>Interferon Beta (cont’d)</vt:lpstr>
      <vt:lpstr>Glatiramer Acetate</vt:lpstr>
      <vt:lpstr>Slide 27</vt:lpstr>
      <vt:lpstr>Mitoxantrone</vt:lpstr>
      <vt:lpstr>Mitoxantrone</vt:lpstr>
      <vt:lpstr>Slide 30</vt:lpstr>
      <vt:lpstr>Chapter 24</vt:lpstr>
      <vt:lpstr>Definition of Epilepsy</vt:lpstr>
      <vt:lpstr>Seizures: Types</vt:lpstr>
      <vt:lpstr>Antiepileptic Drugs</vt:lpstr>
      <vt:lpstr>Epilepsy: Therapeutic Considerations</vt:lpstr>
      <vt:lpstr>Epilepsy: Therapeutic Considerations (cont’d)</vt:lpstr>
      <vt:lpstr>Classification of Antiepileptic Drugs Two major categories: </vt:lpstr>
      <vt:lpstr>Phenytoin [Dilantin]</vt:lpstr>
      <vt:lpstr>  Figure 24-1A  Relationship between dose and plasma level for phenytoin compared with most other drugs.</vt:lpstr>
      <vt:lpstr>  Figure 24-1B  Relationship between dose and plasma level for phenytoin compared with most other drugs.</vt:lpstr>
      <vt:lpstr>Phenytoin (cont’d)</vt:lpstr>
      <vt:lpstr>Phenytoin (cont’d)</vt:lpstr>
      <vt:lpstr>Carbamazepine [Tegretol]</vt:lpstr>
      <vt:lpstr>Valproic Acid [Depakene, Depakote, Depacon]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16     Cholinesterase Inhibitors</dc:title>
  <dc:creator>Janet Czermak</dc:creator>
  <cp:lastModifiedBy>Daphne</cp:lastModifiedBy>
  <cp:revision>110</cp:revision>
  <cp:lastPrinted>2000-12-07T20:07:29Z</cp:lastPrinted>
  <dcterms:created xsi:type="dcterms:W3CDTF">2000-10-10T03:44:32Z</dcterms:created>
  <dcterms:modified xsi:type="dcterms:W3CDTF">2011-03-25T12:42:43Z</dcterms:modified>
</cp:coreProperties>
</file>