
<file path=[Content_Types].xml><?xml version="1.0" encoding="utf-8"?>
<Types xmlns="http://schemas.openxmlformats.org/package/2006/content-types">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96" r:id="rId1"/>
  </p:sldMasterIdLst>
  <p:notesMasterIdLst>
    <p:notesMasterId r:id="rId5"/>
  </p:notesMasterIdLst>
  <p:sldIdLst>
    <p:sldId id="259" r:id="rId2"/>
    <p:sldId id="257" r:id="rId3"/>
    <p:sldId id="258" r:id="rId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9667" autoAdjust="0"/>
  </p:normalViewPr>
  <p:slideViewPr>
    <p:cSldViewPr>
      <p:cViewPr varScale="1">
        <p:scale>
          <a:sx n="54" d="100"/>
          <a:sy n="54" d="100"/>
        </p:scale>
        <p:origin x="-1608" y="-84"/>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5"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0AC0384-3CD2-41B5-AAF9-F54792ED6526}" type="datetimeFigureOut">
              <a:rPr lang="en-US" smtClean="0"/>
              <a:t>2/20/2011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40261F-6D35-4C41-B94E-C77BBFB7480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The study</a:t>
            </a:r>
            <a:r>
              <a:rPr lang="en-US" baseline="0" dirty="0" smtClean="0"/>
              <a:t> proved to be modern in that it included school-aged children as counterparts in the research (</a:t>
            </a:r>
            <a:r>
              <a:rPr lang="en-US" baseline="0" dirty="0" err="1" smtClean="0"/>
              <a:t>Meninger</a:t>
            </a:r>
            <a:r>
              <a:rPr lang="en-US" baseline="0" dirty="0" smtClean="0"/>
              <a:t> et al., 2010).  In addition, strict methods for training were used and the use of experienced consultants in this participatory research method was accessible (</a:t>
            </a:r>
            <a:r>
              <a:rPr lang="en-US" baseline="0" dirty="0" err="1" smtClean="0"/>
              <a:t>Meninger</a:t>
            </a:r>
            <a:r>
              <a:rPr lang="en-US" baseline="0" dirty="0" smtClean="0"/>
              <a:t> et al., 2010). Furthermore, the participants involved were from a random selection of diverse children (</a:t>
            </a:r>
            <a:r>
              <a:rPr lang="en-US" baseline="0" dirty="0" err="1" smtClean="0"/>
              <a:t>Meninger</a:t>
            </a:r>
            <a:r>
              <a:rPr lang="en-US" baseline="0" dirty="0" smtClean="0"/>
              <a:t> et al., 2010). Finally, the designers of the study plan to use the results from this study and other sources of information to expand health promotion programs in the school district (</a:t>
            </a:r>
            <a:r>
              <a:rPr lang="en-US" baseline="0" dirty="0" err="1" smtClean="0"/>
              <a:t>Meninger</a:t>
            </a:r>
            <a:r>
              <a:rPr lang="en-US" baseline="0" dirty="0" smtClean="0"/>
              <a:t> et al., 2010).</a:t>
            </a:r>
            <a:endParaRPr lang="en-US" dirty="0" smtClean="0"/>
          </a:p>
          <a:p>
            <a:endParaRPr lang="en-US" dirty="0"/>
          </a:p>
        </p:txBody>
      </p:sp>
      <p:sp>
        <p:nvSpPr>
          <p:cNvPr id="4" name="Slide Number Placeholder 3"/>
          <p:cNvSpPr>
            <a:spLocks noGrp="1"/>
          </p:cNvSpPr>
          <p:nvPr>
            <p:ph type="sldNum" sz="quarter" idx="10"/>
          </p:nvPr>
        </p:nvSpPr>
        <p:spPr/>
        <p:txBody>
          <a:bodyPr/>
          <a:lstStyle/>
          <a:p>
            <a:fld id="{C440261F-6D35-4C41-B94E-C77BBFB74801}" type="slidenum">
              <a:rPr lang="en-US" smtClean="0"/>
              <a:t>1</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This study involved the results based on one</a:t>
            </a:r>
            <a:r>
              <a:rPr lang="en-US" baseline="0" dirty="0" smtClean="0"/>
              <a:t> school district, which presents the opportunity to generalize the results to other school districts (</a:t>
            </a:r>
            <a:r>
              <a:rPr lang="en-US" baseline="0" dirty="0" err="1" smtClean="0"/>
              <a:t>Meninger</a:t>
            </a:r>
            <a:r>
              <a:rPr lang="en-US" baseline="0" dirty="0" smtClean="0"/>
              <a:t> et al., 2010). In addition, the study was based on volunteers and could lead to a biased and insufficient sample size (</a:t>
            </a:r>
            <a:r>
              <a:rPr lang="en-US" baseline="0" dirty="0" err="1" smtClean="0"/>
              <a:t>Meninger</a:t>
            </a:r>
            <a:r>
              <a:rPr lang="en-US" baseline="0" dirty="0" smtClean="0"/>
              <a:t> et al., 2010). </a:t>
            </a:r>
            <a:r>
              <a:rPr lang="en-US" baseline="0" dirty="0" err="1" smtClean="0"/>
              <a:t>Meninger</a:t>
            </a:r>
            <a:r>
              <a:rPr lang="en-US" baseline="0" dirty="0" smtClean="0"/>
              <a:t> et al. (2010) highlighted the fact that the study did not include enough research to prove that the use of adult facilitators was greater or equal to the use of high school students. Finally, the study discerned certain factors, such as ethnic and racial group or body size differences (</a:t>
            </a:r>
            <a:r>
              <a:rPr lang="en-US" baseline="0" dirty="0" err="1" smtClean="0"/>
              <a:t>Meninger</a:t>
            </a:r>
            <a:r>
              <a:rPr lang="en-US" baseline="0" dirty="0" smtClean="0"/>
              <a:t> et al., 2010).</a:t>
            </a:r>
            <a:endParaRPr lang="en-US" dirty="0"/>
          </a:p>
        </p:txBody>
      </p:sp>
      <p:sp>
        <p:nvSpPr>
          <p:cNvPr id="4" name="Slide Number Placeholder 3"/>
          <p:cNvSpPr>
            <a:spLocks noGrp="1"/>
          </p:cNvSpPr>
          <p:nvPr>
            <p:ph type="sldNum" sz="quarter" idx="10"/>
          </p:nvPr>
        </p:nvSpPr>
        <p:spPr/>
        <p:txBody>
          <a:bodyPr/>
          <a:lstStyle/>
          <a:p>
            <a:fld id="{C440261F-6D35-4C41-B94E-C77BBFB74801}" type="slidenum">
              <a:rPr lang="en-US" smtClean="0"/>
              <a:t>2</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Burns and Grove (2010)</a:t>
            </a:r>
            <a:r>
              <a:rPr lang="en-US" baseline="0" dirty="0" smtClean="0"/>
              <a:t> highlighted that the goals of nursing are not scientific, but are moral and good. The use of science and research is used as a tool in the practice of nursing (Burns &amp; Grove, 2010). Studies similar to this include either direct nursing involvement or care, all of which often lead to an emphasis in moral and ethical involvement in research (Burns &amp; Grove, 2010). In addition, the use of nurses in research involves a protection of human rights because of a nurse’s understanding of a strong moral obligation to provide the utmost care to patients (Burns &amp; Grove, 2010).</a:t>
            </a:r>
          </a:p>
          <a:p>
            <a:endParaRPr lang="en-US" baseline="0" dirty="0" smtClean="0"/>
          </a:p>
          <a:p>
            <a:r>
              <a:rPr lang="en-US" baseline="0" dirty="0" smtClean="0"/>
              <a:t>The involvement of nurses in research helps the designers observe the participant’s behavior, thus helping with any alterations of the study and outcomes of the participants involved (Burns &amp; Grove, 2010). </a:t>
            </a:r>
          </a:p>
          <a:p>
            <a:endParaRPr lang="en-US" baseline="0" dirty="0" smtClean="0"/>
          </a:p>
          <a:p>
            <a:r>
              <a:rPr lang="en-US" baseline="0" dirty="0" smtClean="0"/>
              <a:t>On the other hand, an assumption of informed consent violates the  rights of the subject and conduct for ethical research, which could lead to the question of whether or not a nurse has the intent to do good above all while having the subjects best interest at heart (Burns &amp; Grove, 2010). In addition, a nurse is an active participant in conducting research, maintains the health of those involved in research, or is used as a witness of consent (Burns &amp; Grove, 2010). Burns and Grove (2010) point out that nurses often use their research findings to present and educate their peers at conferences and meetings, thus leading to an increase of nursing organizations and institutions that sponsor research conferences.  </a:t>
            </a:r>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C440261F-6D35-4C41-B94E-C77BBFB74801}" type="slidenum">
              <a:rPr lang="en-US" smtClean="0"/>
              <a:t>3</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EBB89C91-780A-42FB-806C-8DDCFF211FFE}" type="datetimeFigureOut">
              <a:rPr lang="en-US" smtClean="0"/>
              <a:t>2/20/2011</a:t>
            </a:fld>
            <a:endParaRPr lang="en-US"/>
          </a:p>
        </p:txBody>
      </p:sp>
      <p:sp>
        <p:nvSpPr>
          <p:cNvPr id="17" name="Footer Placeholder 16"/>
          <p:cNvSpPr>
            <a:spLocks noGrp="1"/>
          </p:cNvSpPr>
          <p:nvPr>
            <p:ph type="ftr" sz="quarter" idx="11"/>
          </p:nvPr>
        </p:nvSpPr>
        <p:spPr/>
        <p:txBody>
          <a:bodyPr/>
          <a:lstStyle/>
          <a:p>
            <a:endParaRPr lang="en-US"/>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71DF29A-24A3-48E5-BAD9-DDB5BE26FF4C}" type="slidenum">
              <a:rPr lang="en-US" smtClean="0"/>
              <a:t>‹#›</a:t>
            </a:fld>
            <a:endParaRPr lang="en-US"/>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B89C91-780A-42FB-806C-8DDCFF211FFE}" type="datetimeFigureOut">
              <a:rPr lang="en-US" smtClean="0"/>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71DF29A-24A3-48E5-BAD9-DDB5BE26FF4C}" type="slidenum">
              <a:rPr lang="en-US" smtClean="0"/>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171DF29A-24A3-48E5-BAD9-DDB5BE26FF4C}" type="slidenum">
              <a:rPr lang="en-US" smtClean="0"/>
              <a:t>‹#›</a:t>
            </a:fld>
            <a:endParaRPr lang="en-US"/>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EBB89C91-780A-42FB-806C-8DDCFF211FFE}" type="datetimeFigureOut">
              <a:rPr lang="en-US" smtClean="0"/>
              <a:t>2/20/2011</a:t>
            </a:fld>
            <a:endParaRPr lang="en-US"/>
          </a:p>
        </p:txBody>
      </p:sp>
      <p:sp>
        <p:nvSpPr>
          <p:cNvPr id="5" name="Footer Placeholder 4"/>
          <p:cNvSpPr>
            <a:spLocks noGrp="1"/>
          </p:cNvSpPr>
          <p:nvPr>
            <p:ph type="ftr" sz="quarter" idx="11"/>
          </p:nvPr>
        </p:nvSpPr>
        <p:spPr/>
        <p:txBody>
          <a:bodyPr/>
          <a:lstStyle/>
          <a:p>
            <a:endParaRPr lang="en-US"/>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EBB89C91-780A-42FB-806C-8DDCFF211FFE}" type="datetimeFigureOut">
              <a:rPr lang="en-US" smtClean="0"/>
              <a:t>2/20/2011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a:xfrm>
            <a:off x="4361688" y="1026372"/>
            <a:ext cx="457200" cy="441325"/>
          </a:xfrm>
        </p:spPr>
        <p:txBody>
          <a:bodyPr/>
          <a:lstStyle/>
          <a:p>
            <a:fld id="{171DF29A-24A3-48E5-BAD9-DDB5BE26FF4C}" type="slidenum">
              <a:rPr lang="en-US" smtClean="0"/>
              <a:t>‹#›</a:t>
            </a:fld>
            <a:endParaRPr lang="en-US"/>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a:p>
        </p:txBody>
      </p:sp>
      <p:sp>
        <p:nvSpPr>
          <p:cNvPr id="4" name="Date Placeholder 3"/>
          <p:cNvSpPr>
            <a:spLocks noGrp="1"/>
          </p:cNvSpPr>
          <p:nvPr>
            <p:ph type="dt" sz="half" idx="10"/>
          </p:nvPr>
        </p:nvSpPr>
        <p:spPr/>
        <p:txBody>
          <a:bodyPr/>
          <a:lstStyle/>
          <a:p>
            <a:fld id="{EBB89C91-780A-42FB-806C-8DDCFF211FFE}" type="datetimeFigureOut">
              <a:rPr lang="en-US" smtClean="0"/>
              <a:t>2/20/2011</a:t>
            </a:fld>
            <a:endParaRPr lang="en-US"/>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171DF29A-24A3-48E5-BAD9-DDB5BE26FF4C}" type="slidenum">
              <a:rPr lang="en-US" smtClean="0"/>
              <a:t>‹#›</a:t>
            </a:fld>
            <a:endParaRPr lang="en-US"/>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EBB89C91-780A-42FB-806C-8DDCFF211FFE}" type="datetimeFigureOut">
              <a:rPr lang="en-US" smtClean="0"/>
              <a:t>2/20/2011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71DF29A-24A3-48E5-BAD9-DDB5BE26FF4C}" type="slidenum">
              <a:rPr lang="en-US" smtClean="0"/>
              <a:t>‹#›</a:t>
            </a:fld>
            <a:endParaRPr lang="en-US"/>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EBB89C91-780A-42FB-806C-8DDCFF211FFE}" type="datetimeFigureOut">
              <a:rPr lang="en-US" smtClean="0"/>
              <a:t>2/20/2011</a:t>
            </a:fld>
            <a:endParaRPr lang="en-US"/>
          </a:p>
        </p:txBody>
      </p:sp>
      <p:sp>
        <p:nvSpPr>
          <p:cNvPr id="8" name="Footer Placeholder 7"/>
          <p:cNvSpPr>
            <a:spLocks noGrp="1"/>
          </p:cNvSpPr>
          <p:nvPr>
            <p:ph type="ftr" sz="quarter" idx="11"/>
          </p:nvPr>
        </p:nvSpPr>
        <p:spPr>
          <a:xfrm>
            <a:off x="304800" y="6409944"/>
            <a:ext cx="3581400" cy="365760"/>
          </a:xfrm>
        </p:spPr>
        <p:txBody>
          <a:bodyPr/>
          <a:lstStyle/>
          <a:p>
            <a:endParaRPr lang="en-US"/>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171DF29A-24A3-48E5-BAD9-DDB5BE26FF4C}" type="slidenum">
              <a:rPr lang="en-US" smtClean="0"/>
              <a:t>‹#›</a:t>
            </a:fld>
            <a:endParaRPr lang="en-US"/>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EBB89C91-780A-42FB-806C-8DDCFF211FFE}" type="datetimeFigureOut">
              <a:rPr lang="en-US" smtClean="0"/>
              <a:t>2/20/2011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4343400" y="1036020"/>
            <a:ext cx="457200" cy="441325"/>
          </a:xfrm>
        </p:spPr>
        <p:txBody>
          <a:bodyPr/>
          <a:lstStyle/>
          <a:p>
            <a:fld id="{171DF29A-24A3-48E5-BAD9-DDB5BE26FF4C}"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EBB89C91-780A-42FB-806C-8DDCFF211FFE}" type="datetimeFigureOut">
              <a:rPr lang="en-US" smtClean="0"/>
              <a:t>2/20/2011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171DF29A-24A3-48E5-BAD9-DDB5BE26FF4C}"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171DF29A-24A3-48E5-BAD9-DDB5BE26FF4C}" type="slidenum">
              <a:rPr lang="en-US" smtClean="0"/>
              <a:t>‹#›</a:t>
            </a:fld>
            <a:endParaRPr lang="en-US"/>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EBB89C91-780A-42FB-806C-8DDCFF211FFE}" type="datetimeFigureOut">
              <a:rPr lang="en-US" smtClean="0"/>
              <a:t>2/20/2011</a:t>
            </a:fld>
            <a:endParaRPr lang="en-US"/>
          </a:p>
        </p:txBody>
      </p:sp>
      <p:sp>
        <p:nvSpPr>
          <p:cNvPr id="6" name="Footer Placeholder 5"/>
          <p:cNvSpPr>
            <a:spLocks noGrp="1"/>
          </p:cNvSpPr>
          <p:nvPr>
            <p:ph type="ftr" sz="quarter" idx="11"/>
          </p:nvPr>
        </p:nvSpPr>
        <p:spPr>
          <a:xfrm>
            <a:off x="301752" y="6410848"/>
            <a:ext cx="3383280" cy="365760"/>
          </a:xfrm>
        </p:spPr>
        <p:txBody>
          <a:bodyPr/>
          <a:lstStyle/>
          <a:p>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171DF29A-24A3-48E5-BAD9-DDB5BE26FF4C}" type="slidenum">
              <a:rPr lang="en-US" smtClean="0"/>
              <a:t>‹#›</a:t>
            </a:fld>
            <a:endParaRPr lang="en-US"/>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EBB89C91-780A-42FB-806C-8DDCFF211FFE}" type="datetimeFigureOut">
              <a:rPr lang="en-US" smtClean="0"/>
              <a:t>2/20/2011</a:t>
            </a:fld>
            <a:endParaRPr lang="en-US"/>
          </a:p>
        </p:txBody>
      </p:sp>
      <p:sp>
        <p:nvSpPr>
          <p:cNvPr id="6" name="Footer Placeholder 5"/>
          <p:cNvSpPr>
            <a:spLocks noGrp="1"/>
          </p:cNvSpPr>
          <p:nvPr>
            <p:ph type="ftr" sz="quarter" idx="11"/>
          </p:nvPr>
        </p:nvSpPr>
        <p:spPr>
          <a:xfrm>
            <a:off x="301752" y="6410848"/>
            <a:ext cx="3584448" cy="365760"/>
          </a:xfrm>
        </p:spPr>
        <p:txBody>
          <a:bodyPr/>
          <a:lstStyle/>
          <a:p>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EBB89C91-780A-42FB-806C-8DDCFF211FFE}" type="datetimeFigureOut">
              <a:rPr lang="en-US" smtClean="0"/>
              <a:t>2/20/2011</a:t>
            </a:fld>
            <a:endParaRPr lang="en-US"/>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171DF29A-24A3-48E5-BAD9-DDB5BE26FF4C}" type="slidenum">
              <a:rPr lang="en-US" smtClean="0"/>
              <a:t>‹#›</a:t>
            </a:fld>
            <a:endParaRPr lang="en-US"/>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Strengths in Study</a:t>
            </a:r>
            <a:endParaRPr lang="en-US" dirty="0"/>
          </a:p>
        </p:txBody>
      </p:sp>
      <p:sp>
        <p:nvSpPr>
          <p:cNvPr id="3" name="Content Placeholder 2"/>
          <p:cNvSpPr>
            <a:spLocks noGrp="1"/>
          </p:cNvSpPr>
          <p:nvPr>
            <p:ph sz="quarter" idx="1"/>
          </p:nvPr>
        </p:nvSpPr>
        <p:spPr/>
        <p:txBody>
          <a:bodyPr/>
          <a:lstStyle/>
          <a:p>
            <a:pPr>
              <a:buFont typeface="Wingdings" pitchFamily="2" charset="2"/>
              <a:buChar char="v"/>
            </a:pPr>
            <a:r>
              <a:rPr lang="en-US" dirty="0" smtClean="0"/>
              <a:t>The study included:</a:t>
            </a:r>
          </a:p>
          <a:p>
            <a:endParaRPr lang="en-US" dirty="0" smtClean="0"/>
          </a:p>
          <a:p>
            <a:pPr>
              <a:buFont typeface="Arial" pitchFamily="34" charset="0"/>
              <a:buChar char="•"/>
            </a:pPr>
            <a:r>
              <a:rPr lang="en-US" dirty="0" smtClean="0"/>
              <a:t> School-aged children as counterparts </a:t>
            </a:r>
          </a:p>
          <a:p>
            <a:pPr>
              <a:buFont typeface="Arial" pitchFamily="34" charset="0"/>
              <a:buChar char="•"/>
            </a:pPr>
            <a:r>
              <a:rPr lang="en-US" dirty="0" smtClean="0"/>
              <a:t>Strict methods of training</a:t>
            </a:r>
          </a:p>
          <a:p>
            <a:pPr>
              <a:buFont typeface="Arial" pitchFamily="34" charset="0"/>
              <a:buChar char="•"/>
            </a:pPr>
            <a:r>
              <a:rPr lang="en-US" dirty="0" smtClean="0"/>
              <a:t>Experienced consultants </a:t>
            </a:r>
          </a:p>
          <a:p>
            <a:pPr>
              <a:buFont typeface="Arial" pitchFamily="34" charset="0"/>
              <a:buChar char="•"/>
            </a:pPr>
            <a:r>
              <a:rPr lang="en-US" dirty="0" smtClean="0"/>
              <a:t>Random selection of diverse children</a:t>
            </a:r>
          </a:p>
          <a:p>
            <a:pPr>
              <a:buFont typeface="Wingdings" pitchFamily="2" charset="2"/>
              <a:buChar char="v"/>
            </a:pPr>
            <a:endParaRPr lang="en-US" dirty="0" smtClean="0"/>
          </a:p>
          <a:p>
            <a:pPr>
              <a:buFont typeface="Wingdings" pitchFamily="2" charset="2"/>
              <a:buChar char="v"/>
            </a:pPr>
            <a:r>
              <a:rPr lang="en-US" dirty="0" smtClean="0"/>
              <a:t>Intent to expand health promotion programs </a:t>
            </a:r>
          </a:p>
          <a:p>
            <a:pPr>
              <a:buNone/>
            </a:pP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9762"/>
          </a:xfrm>
        </p:spPr>
        <p:txBody>
          <a:bodyPr/>
          <a:lstStyle/>
          <a:p>
            <a:r>
              <a:rPr lang="en-US" dirty="0" smtClean="0"/>
              <a:t>Limitations in Study</a:t>
            </a:r>
            <a:endParaRPr lang="en-US" dirty="0"/>
          </a:p>
        </p:txBody>
      </p:sp>
      <p:sp>
        <p:nvSpPr>
          <p:cNvPr id="3" name="Content Placeholder 2"/>
          <p:cNvSpPr>
            <a:spLocks noGrp="1"/>
          </p:cNvSpPr>
          <p:nvPr>
            <p:ph sz="quarter" idx="1"/>
          </p:nvPr>
        </p:nvSpPr>
        <p:spPr>
          <a:xfrm>
            <a:off x="457200" y="1828800"/>
            <a:ext cx="8229600" cy="5029200"/>
          </a:xfrm>
        </p:spPr>
        <p:txBody>
          <a:bodyPr/>
          <a:lstStyle/>
          <a:p>
            <a:r>
              <a:rPr lang="en-US" dirty="0" smtClean="0"/>
              <a:t>Study based on one school district only</a:t>
            </a:r>
          </a:p>
          <a:p>
            <a:r>
              <a:rPr lang="en-US" dirty="0" smtClean="0"/>
              <a:t>Involved volunteers </a:t>
            </a:r>
          </a:p>
          <a:p>
            <a:r>
              <a:rPr lang="en-US" dirty="0" smtClean="0"/>
              <a:t>Lack of research to prove adult facilitators was sufficient </a:t>
            </a:r>
          </a:p>
          <a:p>
            <a:r>
              <a:rPr lang="en-US" dirty="0" smtClean="0"/>
              <a:t>Ethnic/racial group and body size discerned</a:t>
            </a:r>
          </a:p>
          <a:p>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US" dirty="0" smtClean="0"/>
              <a:t>Nursing Impact </a:t>
            </a:r>
            <a:endParaRPr lang="en-US" dirty="0"/>
          </a:p>
        </p:txBody>
      </p:sp>
      <p:sp>
        <p:nvSpPr>
          <p:cNvPr id="3" name="Content Placeholder 2"/>
          <p:cNvSpPr>
            <a:spLocks noGrp="1"/>
          </p:cNvSpPr>
          <p:nvPr>
            <p:ph sz="quarter" idx="1"/>
          </p:nvPr>
        </p:nvSpPr>
        <p:spPr>
          <a:xfrm>
            <a:off x="457200" y="990600"/>
            <a:ext cx="8686800" cy="5867400"/>
          </a:xfrm>
        </p:spPr>
        <p:txBody>
          <a:bodyPr>
            <a:normAutofit/>
          </a:bodyPr>
          <a:lstStyle/>
          <a:p>
            <a:endParaRPr lang="en-US" dirty="0" smtClean="0"/>
          </a:p>
          <a:p>
            <a:r>
              <a:rPr lang="en-US" dirty="0" smtClean="0"/>
              <a:t>Use of science and research as a tool in practice of nursing</a:t>
            </a:r>
          </a:p>
          <a:p>
            <a:r>
              <a:rPr lang="en-US" dirty="0" smtClean="0"/>
              <a:t>Moral and ethical involvement in research</a:t>
            </a:r>
          </a:p>
          <a:p>
            <a:r>
              <a:rPr lang="en-US" dirty="0" smtClean="0"/>
              <a:t>Protection of human rights</a:t>
            </a:r>
          </a:p>
          <a:p>
            <a:r>
              <a:rPr lang="en-US" dirty="0" smtClean="0"/>
              <a:t>Observation of participant’s behavior</a:t>
            </a:r>
          </a:p>
          <a:p>
            <a:r>
              <a:rPr lang="en-US" dirty="0" smtClean="0"/>
              <a:t>Nurse’s intent to do good</a:t>
            </a:r>
          </a:p>
          <a:p>
            <a:r>
              <a:rPr lang="en-US" dirty="0" smtClean="0"/>
              <a:t>Conducting research and maintaining health</a:t>
            </a:r>
          </a:p>
          <a:p>
            <a:r>
              <a:rPr lang="en-US" dirty="0" smtClean="0"/>
              <a:t>Witness of informed consent</a:t>
            </a:r>
          </a:p>
          <a:p>
            <a:r>
              <a:rPr lang="en-US" dirty="0" smtClean="0"/>
              <a:t>Use of research findings at nursing conferences</a:t>
            </a:r>
          </a:p>
          <a:p>
            <a:endParaRPr lang="en-US" dirty="0"/>
          </a:p>
        </p:txBody>
      </p:sp>
    </p:spTree>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38</TotalTime>
  <Words>624</Words>
  <Application>Microsoft Office PowerPoint</Application>
  <PresentationFormat>On-screen Show (4:3)</PresentationFormat>
  <Paragraphs>35</Paragraphs>
  <Slides>3</Slides>
  <Notes>3</Notes>
  <HiddenSlides>0</HiddenSlides>
  <MMClips>0</MMClips>
  <ScaleCrop>false</ScaleCrop>
  <HeadingPairs>
    <vt:vector size="4" baseType="variant">
      <vt:variant>
        <vt:lpstr>Theme</vt:lpstr>
      </vt:variant>
      <vt:variant>
        <vt:i4>1</vt:i4>
      </vt:variant>
      <vt:variant>
        <vt:lpstr>Slide Titles</vt:lpstr>
      </vt:variant>
      <vt:variant>
        <vt:i4>3</vt:i4>
      </vt:variant>
    </vt:vector>
  </HeadingPairs>
  <TitlesOfParts>
    <vt:vector size="4" baseType="lpstr">
      <vt:lpstr>Civic</vt:lpstr>
      <vt:lpstr>Strengths in Study</vt:lpstr>
      <vt:lpstr>Limitations in Study</vt:lpstr>
      <vt:lpstr>Nursing Impact </vt:lpstr>
    </vt:vector>
  </TitlesOfParts>
  <Company>Hewlett-Packard</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Strengths in Study</dc:title>
  <dc:creator>Katelyn</dc:creator>
  <cp:lastModifiedBy>Katelyn</cp:lastModifiedBy>
  <cp:revision>4</cp:revision>
  <dcterms:created xsi:type="dcterms:W3CDTF">2011-02-20T19:14:49Z</dcterms:created>
  <dcterms:modified xsi:type="dcterms:W3CDTF">2011-02-20T19:52:55Z</dcterms:modified>
</cp:coreProperties>
</file>