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9"/>
  </p:notesMasterIdLst>
  <p:sldIdLst>
    <p:sldId id="258" r:id="rId2"/>
    <p:sldId id="257" r:id="rId3"/>
    <p:sldId id="263" r:id="rId4"/>
    <p:sldId id="260" r:id="rId5"/>
    <p:sldId id="261" r:id="rId6"/>
    <p:sldId id="262"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122" autoAdjust="0"/>
  </p:normalViewPr>
  <p:slideViewPr>
    <p:cSldViewPr showGuides="1">
      <p:cViewPr varScale="1">
        <p:scale>
          <a:sx n="57" d="100"/>
          <a:sy n="57" d="100"/>
        </p:scale>
        <p:origin x="-16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CEB68-2B6A-4B1A-B5D4-5332B5D267F2}" type="datetimeFigureOut">
              <a:rPr lang="en-US" smtClean="0"/>
              <a:t>3/12/2013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E9E58F-4369-452D-A102-AD5289D60A86}" type="slidenum">
              <a:rPr lang="en-US" smtClean="0"/>
              <a:t>‹#›</a:t>
            </a:fld>
            <a:endParaRPr lang="en-US"/>
          </a:p>
        </p:txBody>
      </p:sp>
    </p:spTree>
    <p:extLst>
      <p:ext uri="{BB962C8B-B14F-4D97-AF65-F5344CB8AC3E}">
        <p14:creationId xmlns:p14="http://schemas.microsoft.com/office/powerpoint/2010/main" val="2617621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In 2010, the United States spent $2.6</a:t>
            </a:r>
            <a:r>
              <a:rPr lang="en-US" baseline="0" dirty="0" smtClean="0"/>
              <a:t> trillion on health care.  In 1980, the United States spent $256 billion.</a:t>
            </a:r>
          </a:p>
        </p:txBody>
      </p:sp>
      <p:sp>
        <p:nvSpPr>
          <p:cNvPr id="4" name="Slide Number Placeholder 3"/>
          <p:cNvSpPr>
            <a:spLocks noGrp="1"/>
          </p:cNvSpPr>
          <p:nvPr>
            <p:ph type="sldNum" sz="quarter" idx="10"/>
          </p:nvPr>
        </p:nvSpPr>
        <p:spPr/>
        <p:txBody>
          <a:bodyPr/>
          <a:lstStyle/>
          <a:p>
            <a:fld id="{F7E9E58F-4369-452D-A102-AD5289D60A86}" type="slidenum">
              <a:rPr lang="en-US" smtClean="0"/>
              <a:t>3</a:t>
            </a:fld>
            <a:endParaRPr lang="en-US"/>
          </a:p>
        </p:txBody>
      </p:sp>
    </p:spTree>
    <p:extLst>
      <p:ext uri="{BB962C8B-B14F-4D97-AF65-F5344CB8AC3E}">
        <p14:creationId xmlns:p14="http://schemas.microsoft.com/office/powerpoint/2010/main" val="3386058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 manager</a:t>
            </a:r>
          </a:p>
          <a:p>
            <a:pPr marL="628650" lvl="1" indent="-171450">
              <a:buFont typeface="Arial" pitchFamily="34" charset="0"/>
              <a:buChar char="•"/>
            </a:pPr>
            <a:r>
              <a:rPr lang="en-US" dirty="0" smtClean="0"/>
              <a:t>The</a:t>
            </a:r>
            <a:r>
              <a:rPr lang="en-US" baseline="0" dirty="0" smtClean="0"/>
              <a:t> nurse manager gets feedback on actual expenses, which show discrepancies between budgetary projections and actual results.  Unit managers work to modify expenses and corrects these discrepancies.  Unit managers must ensure their unit stays within budget and expenses are controlled.</a:t>
            </a:r>
          </a:p>
          <a:p>
            <a:pPr marL="628650" lvl="1" indent="-171450">
              <a:buFont typeface="Arial" pitchFamily="34" charset="0"/>
              <a:buChar char="•"/>
            </a:pPr>
            <a:r>
              <a:rPr lang="en-US" baseline="0" dirty="0" smtClean="0"/>
              <a:t>Based on the unit census and patient acuity, a targeted number of hours per patient day is designated.  Staffing should be based on this number.</a:t>
            </a:r>
          </a:p>
          <a:p>
            <a:pPr marL="628650" lvl="1" indent="-171450">
              <a:buFont typeface="Arial" pitchFamily="34" charset="0"/>
              <a:buChar char="•"/>
            </a:pPr>
            <a:r>
              <a:rPr lang="en-US" baseline="0" dirty="0" smtClean="0"/>
              <a:t>Managers should avoid excessive use of unscheduled leave that could require overtime</a:t>
            </a:r>
          </a:p>
          <a:p>
            <a:pPr marL="171450" lvl="0" indent="-171450">
              <a:buFont typeface="Arial" pitchFamily="34" charset="0"/>
              <a:buChar char="•"/>
            </a:pPr>
            <a:r>
              <a:rPr lang="en-US" baseline="0" dirty="0" smtClean="0"/>
              <a:t>Floor nurse</a:t>
            </a:r>
          </a:p>
          <a:p>
            <a:pPr marL="628650" lvl="1" indent="-171450">
              <a:buFont typeface="Arial" pitchFamily="34" charset="0"/>
              <a:buChar char="•"/>
            </a:pPr>
            <a:r>
              <a:rPr lang="en-US" baseline="0" dirty="0" smtClean="0"/>
              <a:t>Nurses can help reduce costs by managing supplies used to treat and care for patients.  Only take and use the amount of supplies needed to perform each treatment.  Also, the use of non-disposable equipment when appropriate can cut costs.</a:t>
            </a:r>
          </a:p>
          <a:p>
            <a:pPr marL="628650" lvl="1" indent="-171450">
              <a:buFont typeface="Arial" pitchFamily="34" charset="0"/>
              <a:buChar char="•"/>
            </a:pPr>
            <a:r>
              <a:rPr lang="en-US" baseline="0" dirty="0" smtClean="0"/>
              <a:t>Delegate duties to other staff members that do not require an RN to perform. This allows the RN to perform duties only they can perform.</a:t>
            </a:r>
          </a:p>
          <a:p>
            <a:pPr marL="628650" lvl="1" indent="-171450">
              <a:buFont typeface="Arial" pitchFamily="34" charset="0"/>
              <a:buChar char="•"/>
            </a:pPr>
            <a:r>
              <a:rPr lang="en-US" baseline="0" dirty="0" smtClean="0"/>
              <a:t>Provide detailed discharge instructions including medication regimens, follow-up appointments, activity restrictions, and diet modifications. </a:t>
            </a:r>
          </a:p>
          <a:p>
            <a:pPr marL="171450" lvl="0" indent="-171450">
              <a:buFont typeface="Arial" pitchFamily="34" charset="0"/>
              <a:buChar char="•"/>
            </a:pPr>
            <a:endParaRPr lang="en-US" baseline="0"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5</a:t>
            </a:fld>
            <a:endParaRPr lang="en-US"/>
          </a:p>
        </p:txBody>
      </p:sp>
    </p:spTree>
    <p:extLst>
      <p:ext uri="{BB962C8B-B14F-4D97-AF65-F5344CB8AC3E}">
        <p14:creationId xmlns:p14="http://schemas.microsoft.com/office/powerpoint/2010/main" val="209304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a:t>
            </a:r>
            <a:r>
              <a:rPr lang="en-US" baseline="0" dirty="0" smtClean="0"/>
              <a:t> practitioner</a:t>
            </a:r>
          </a:p>
          <a:p>
            <a:pPr marL="628650" lvl="1" indent="-171450">
              <a:buFont typeface="Arial" pitchFamily="34" charset="0"/>
              <a:buChar char="•"/>
            </a:pPr>
            <a:r>
              <a:rPr lang="en-US" baseline="0" dirty="0" smtClean="0"/>
              <a:t>The use of nurse practitioners can improve health-care delivery by expanding access to care for all patients, especially those in rural and underserved areas.</a:t>
            </a:r>
          </a:p>
          <a:p>
            <a:pPr marL="628650" lvl="1" indent="-171450">
              <a:buFont typeface="Arial" pitchFamily="34" charset="0"/>
              <a:buChar char="•"/>
            </a:pPr>
            <a:r>
              <a:rPr lang="en-US" baseline="0" dirty="0" smtClean="0"/>
              <a:t>Patients had fewer emergency room visits and hospital admissions.  They also had shorter hospital stays.</a:t>
            </a:r>
          </a:p>
          <a:p>
            <a:pPr marL="628650" lvl="1" indent="-171450">
              <a:buFont typeface="Arial" pitchFamily="34" charset="0"/>
              <a:buChar char="•"/>
            </a:pPr>
            <a:r>
              <a:rPr lang="en-US" baseline="0" dirty="0" smtClean="0"/>
              <a:t>Compared to physicians, nursing practitioners scored equal to or greater than on patient satisfaction scores.  </a:t>
            </a:r>
          </a:p>
          <a:p>
            <a:pPr marL="628650" lvl="1" indent="-171450">
              <a:buFont typeface="Arial" pitchFamily="34" charset="0"/>
              <a:buChar char="•"/>
            </a:pPr>
            <a:r>
              <a:rPr lang="en-US" baseline="0" dirty="0" smtClean="0"/>
              <a:t>Nurse practitioners often emphasis prevention and promotion.  They are also more likely to try non-medical interventions first such as changes in diet.</a:t>
            </a:r>
          </a:p>
          <a:p>
            <a:pPr marL="628650" lvl="1" indent="-171450">
              <a:buFont typeface="Arial" pitchFamily="34" charset="0"/>
              <a:buChar char="•"/>
            </a:pPr>
            <a:endParaRPr lang="en-US" baseline="0" dirty="0" smtClean="0"/>
          </a:p>
          <a:p>
            <a:pPr marL="628650" lvl="1" indent="-171450">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t>6</a:t>
            </a:fld>
            <a:endParaRPr lang="en-US"/>
          </a:p>
        </p:txBody>
      </p:sp>
    </p:spTree>
    <p:extLst>
      <p:ext uri="{BB962C8B-B14F-4D97-AF65-F5344CB8AC3E}">
        <p14:creationId xmlns:p14="http://schemas.microsoft.com/office/powerpoint/2010/main" val="209304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t>3/12/2013</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E56163D6-B95B-4495-B3B8-85A4F12A8201}" type="slidenum">
              <a:rPr lang="en-US" smtClean="0"/>
              <a:t>‹#›</a:t>
            </a:fld>
            <a:endParaRPr lang="en-US"/>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E56163D6-B95B-4495-B3B8-85A4F12A8201}" type="slidenum">
              <a:rPr lang="en-US" smtClean="0"/>
              <a:t>‹#›</a:t>
            </a:fld>
            <a:endParaRPr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86BE31-9778-4A37-896D-F19AD77CB1B7}" type="datetimeFigureOut">
              <a:rPr lang="en-US" smtClean="0"/>
              <a:t>3/12/2013</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E56163D6-B95B-4495-B3B8-85A4F12A8201}" type="slidenum">
              <a:rPr lang="en-US" smtClean="0"/>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86BE31-9778-4A37-896D-F19AD77CB1B7}" type="datetimeFigureOut">
              <a:rPr lang="en-US" smtClean="0"/>
              <a:t>3/12/2013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86BE31-9778-4A37-896D-F19AD77CB1B7}" type="datetimeFigureOut">
              <a:rPr lang="en-US" smtClean="0"/>
              <a:t>3/12/2013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86BE31-9778-4A37-896D-F19AD77CB1B7}" type="datetimeFigureOut">
              <a:rPr lang="en-US" smtClean="0"/>
              <a:t>3/12/2013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86BE31-9778-4A37-896D-F19AD77CB1B7}" type="datetimeFigureOut">
              <a:rPr lang="en-US" smtClean="0"/>
              <a:t>3/12/2013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t>3/12/2013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t>3/12/2013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486BE31-9778-4A37-896D-F19AD77CB1B7}" type="datetimeFigureOut">
              <a:rPr lang="en-US" smtClean="0"/>
              <a:t>3/12/2013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E56163D6-B95B-4495-B3B8-85A4F12A8201}" type="slidenum">
              <a:rPr lang="en-US" smtClean="0"/>
              <a:t>‹#›</a:t>
            </a:fld>
            <a:endParaRPr lang="en-US"/>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273175"/>
            <a:ext cx="8686800" cy="1470025"/>
          </a:xfrm>
        </p:spPr>
        <p:txBody>
          <a:bodyPr anchor="ctr"/>
          <a:lstStyle/>
          <a:p>
            <a:r>
              <a:rPr lang="en-US" sz="6200" dirty="0" smtClean="0"/>
              <a:t>Finances of Health Care</a:t>
            </a:r>
            <a:endParaRPr lang="en-US" sz="6200" dirty="0"/>
          </a:p>
        </p:txBody>
      </p:sp>
      <p:sp>
        <p:nvSpPr>
          <p:cNvPr id="3" name="Subtitle 2"/>
          <p:cNvSpPr>
            <a:spLocks noGrp="1"/>
          </p:cNvSpPr>
          <p:nvPr>
            <p:ph type="subTitle" idx="1"/>
          </p:nvPr>
        </p:nvSpPr>
        <p:spPr>
          <a:xfrm>
            <a:off x="609600" y="2819400"/>
            <a:ext cx="8001000" cy="1905000"/>
          </a:xfrm>
        </p:spPr>
        <p:txBody>
          <a:bodyPr>
            <a:noAutofit/>
          </a:bodyPr>
          <a:lstStyle/>
          <a:p>
            <a:r>
              <a:rPr lang="en-US" sz="2100" dirty="0" smtClean="0"/>
              <a:t>Stacey Johansen, Kelly Sheppard, Nichole Spencer &amp; Lois </a:t>
            </a:r>
            <a:r>
              <a:rPr lang="en-US" sz="2100" dirty="0" err="1" smtClean="0"/>
              <a:t>Syse</a:t>
            </a:r>
            <a:endParaRPr lang="en-US" sz="2100" dirty="0" smtClean="0"/>
          </a:p>
          <a:p>
            <a:r>
              <a:rPr lang="en-US" sz="2100" dirty="0" smtClean="0"/>
              <a:t>Lakeview College of Nursing</a:t>
            </a:r>
          </a:p>
          <a:p>
            <a:r>
              <a:rPr lang="en-US" sz="2100" dirty="0" smtClean="0"/>
              <a:t>N408 – Professional Nursing Seminar</a:t>
            </a:r>
          </a:p>
          <a:p>
            <a:r>
              <a:rPr lang="en-US" sz="2100" dirty="0" smtClean="0"/>
              <a:t>April 1, 2013</a:t>
            </a:r>
            <a:endParaRPr lang="en-US" sz="2100" dirty="0"/>
          </a:p>
        </p:txBody>
      </p:sp>
    </p:spTree>
    <p:extLst>
      <p:ext uri="{BB962C8B-B14F-4D97-AF65-F5344CB8AC3E}">
        <p14:creationId xmlns:p14="http://schemas.microsoft.com/office/powerpoint/2010/main" val="33833542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Participants will be able to identify how the nursing profession can reduce health care costs. </a:t>
            </a:r>
            <a:endParaRPr lang="en-US" dirty="0"/>
          </a:p>
        </p:txBody>
      </p:sp>
    </p:spTree>
    <p:extLst>
      <p:ext uri="{BB962C8B-B14F-4D97-AF65-F5344CB8AC3E}">
        <p14:creationId xmlns:p14="http://schemas.microsoft.com/office/powerpoint/2010/main" val="20006346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In 2010, the U.S. spent $2.6 trillion on health care.</a:t>
            </a:r>
          </a:p>
          <a:p>
            <a:pPr marL="0" indent="0">
              <a:buNone/>
            </a:pPr>
            <a:endParaRPr lang="en-US" dirty="0" smtClean="0"/>
          </a:p>
          <a:p>
            <a:endParaRPr lang="en-US"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286000"/>
            <a:ext cx="5334000" cy="4346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181600" y="6324600"/>
            <a:ext cx="4114800" cy="400110"/>
          </a:xfrm>
          <a:prstGeom prst="rect">
            <a:avLst/>
          </a:prstGeom>
          <a:noFill/>
        </p:spPr>
        <p:txBody>
          <a:bodyPr wrap="square" rtlCol="0">
            <a:spAutoFit/>
          </a:bodyPr>
          <a:lstStyle/>
          <a:p>
            <a:r>
              <a:rPr lang="en-US" sz="2000" dirty="0" smtClean="0">
                <a:solidFill>
                  <a:schemeClr val="tx2"/>
                </a:solidFill>
              </a:rPr>
              <a:t>(Kaiser Family Foundation, 2013)</a:t>
            </a:r>
            <a:endParaRPr lang="en-US" sz="2000" dirty="0">
              <a:solidFill>
                <a:schemeClr val="tx2"/>
              </a:solidFill>
            </a:endParaRPr>
          </a:p>
        </p:txBody>
      </p:sp>
    </p:spTree>
    <p:extLst>
      <p:ext uri="{BB962C8B-B14F-4D97-AF65-F5344CB8AC3E}">
        <p14:creationId xmlns:p14="http://schemas.microsoft.com/office/powerpoint/2010/main" val="26545541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772913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manager (Sherman &amp; Bishop, 2012)</a:t>
            </a:r>
          </a:p>
          <a:p>
            <a:pPr lvl="1"/>
            <a:r>
              <a:rPr lang="en-US" dirty="0" smtClean="0"/>
              <a:t>Budgetary projections versus actual results</a:t>
            </a:r>
          </a:p>
          <a:p>
            <a:pPr lvl="1"/>
            <a:r>
              <a:rPr lang="en-US" dirty="0" smtClean="0"/>
              <a:t>Not overstaffing unit</a:t>
            </a:r>
          </a:p>
          <a:p>
            <a:pPr lvl="1"/>
            <a:r>
              <a:rPr lang="en-US" dirty="0" smtClean="0"/>
              <a:t>Reducing overtime</a:t>
            </a:r>
          </a:p>
          <a:p>
            <a:r>
              <a:rPr lang="en-US" dirty="0" smtClean="0"/>
              <a:t>Floor nurse (Dennis, 2013)</a:t>
            </a:r>
          </a:p>
          <a:p>
            <a:pPr lvl="1"/>
            <a:r>
              <a:rPr lang="en-US" dirty="0" smtClean="0"/>
              <a:t>Manage use of supplies</a:t>
            </a:r>
          </a:p>
          <a:p>
            <a:pPr lvl="1"/>
            <a:r>
              <a:rPr lang="en-US" dirty="0" smtClean="0"/>
              <a:t>Utilize other staff</a:t>
            </a:r>
          </a:p>
          <a:p>
            <a:pPr lvl="1"/>
            <a:r>
              <a:rPr lang="en-US" dirty="0" smtClean="0"/>
              <a:t>Detailed discharge instructions</a:t>
            </a:r>
          </a:p>
        </p:txBody>
      </p:sp>
    </p:spTree>
    <p:extLst>
      <p:ext uri="{BB962C8B-B14F-4D97-AF65-F5344CB8AC3E}">
        <p14:creationId xmlns:p14="http://schemas.microsoft.com/office/powerpoint/2010/main" val="5865014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1" y="3812502"/>
            <a:ext cx="4267199" cy="29692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fontScale="90000"/>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practitioner (</a:t>
            </a:r>
            <a:r>
              <a:rPr lang="en-US" dirty="0" err="1" smtClean="0"/>
              <a:t>Rosseter</a:t>
            </a:r>
            <a:r>
              <a:rPr lang="en-US" dirty="0" smtClean="0"/>
              <a:t>, 2013)</a:t>
            </a:r>
          </a:p>
          <a:p>
            <a:pPr lvl="1"/>
            <a:r>
              <a:rPr lang="en-US" dirty="0" smtClean="0"/>
              <a:t>Greater access to care</a:t>
            </a:r>
          </a:p>
          <a:p>
            <a:pPr lvl="1"/>
            <a:r>
              <a:rPr lang="en-US" dirty="0" smtClean="0"/>
              <a:t>Decrease in ED visits</a:t>
            </a:r>
          </a:p>
          <a:p>
            <a:pPr lvl="1"/>
            <a:r>
              <a:rPr lang="en-US" dirty="0" smtClean="0"/>
              <a:t>Decrease in hospital stays</a:t>
            </a:r>
          </a:p>
          <a:p>
            <a:pPr lvl="1"/>
            <a:r>
              <a:rPr lang="en-US" dirty="0" smtClean="0"/>
              <a:t>Patients satisfied with care</a:t>
            </a:r>
          </a:p>
          <a:p>
            <a:pPr lvl="1"/>
            <a:r>
              <a:rPr lang="en-US" dirty="0" smtClean="0"/>
              <a:t>Emphasis prevention and promotion</a:t>
            </a:r>
          </a:p>
          <a:p>
            <a:pPr lvl="1"/>
            <a:endParaRPr lang="en-US" dirty="0" smtClean="0"/>
          </a:p>
        </p:txBody>
      </p:sp>
      <p:sp>
        <p:nvSpPr>
          <p:cNvPr id="4" name="TextBox 3"/>
          <p:cNvSpPr txBox="1"/>
          <p:nvPr/>
        </p:nvSpPr>
        <p:spPr>
          <a:xfrm>
            <a:off x="4724400" y="6400800"/>
            <a:ext cx="2209800" cy="400110"/>
          </a:xfrm>
          <a:prstGeom prst="rect">
            <a:avLst/>
          </a:prstGeom>
          <a:noFill/>
        </p:spPr>
        <p:txBody>
          <a:bodyPr wrap="square" rtlCol="0">
            <a:spAutoFit/>
          </a:bodyPr>
          <a:lstStyle/>
          <a:p>
            <a:r>
              <a:rPr lang="en-US" sz="2000" dirty="0" smtClean="0">
                <a:solidFill>
                  <a:schemeClr val="tx2"/>
                </a:solidFill>
              </a:rPr>
              <a:t>(</a:t>
            </a:r>
            <a:r>
              <a:rPr lang="en-US" sz="2000" dirty="0" err="1" smtClean="0">
                <a:solidFill>
                  <a:schemeClr val="tx2"/>
                </a:solidFill>
              </a:rPr>
              <a:t>Yglesias</a:t>
            </a:r>
            <a:r>
              <a:rPr lang="en-US" sz="2000" dirty="0" smtClean="0">
                <a:solidFill>
                  <a:schemeClr val="tx2"/>
                </a:solidFill>
              </a:rPr>
              <a:t>, 2013)</a:t>
            </a:r>
            <a:endParaRPr lang="en-US" sz="2000" dirty="0">
              <a:solidFill>
                <a:schemeClr val="tx2"/>
              </a:solidFill>
            </a:endParaRPr>
          </a:p>
        </p:txBody>
      </p:sp>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0070" y="5638800"/>
            <a:ext cx="2981325"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94670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marL="0" indent="0">
              <a:buNone/>
            </a:pPr>
            <a:r>
              <a:rPr lang="en-US" sz="1200" dirty="0" smtClean="0"/>
              <a:t>Dennis, R. (2013). </a:t>
            </a:r>
            <a:r>
              <a:rPr lang="en-US" sz="1200" i="1" dirty="0" smtClean="0"/>
              <a:t>How to cut costs as an RN. </a:t>
            </a:r>
            <a:r>
              <a:rPr lang="en-US" sz="1200" dirty="0"/>
              <a:t>Retrieved from http://</a:t>
            </a:r>
            <a:r>
              <a:rPr lang="en-US" sz="1200" dirty="0" smtClean="0"/>
              <a:t>www.ehow.com/how_5833147_cut-costs-rn.html</a:t>
            </a:r>
          </a:p>
          <a:p>
            <a:pPr marL="0" indent="0">
              <a:buNone/>
            </a:pPr>
            <a:endParaRPr lang="en-US" sz="1200" dirty="0"/>
          </a:p>
          <a:p>
            <a:pPr marL="0" indent="0">
              <a:buNone/>
            </a:pPr>
            <a:r>
              <a:rPr lang="en-US" sz="1200" dirty="0" smtClean="0"/>
              <a:t>Kaiser Family Foundation. (2013). </a:t>
            </a:r>
            <a:r>
              <a:rPr lang="en-US" sz="1200" i="1" dirty="0" smtClean="0"/>
              <a:t>The U.S. health care costs: Background brief.</a:t>
            </a:r>
            <a:r>
              <a:rPr lang="en-US" sz="1200" dirty="0" smtClean="0"/>
              <a:t> </a:t>
            </a:r>
            <a:r>
              <a:rPr lang="en-US" sz="1200" dirty="0"/>
              <a:t>Retrieved from http://www.kaiseredu.org/Issue-Modules/US-Health-Care-Costs/Background-Brief.aspx</a:t>
            </a:r>
            <a:endParaRPr lang="en-US" sz="1200" dirty="0" smtClean="0"/>
          </a:p>
          <a:p>
            <a:pPr marL="0" indent="0">
              <a:buNone/>
            </a:pPr>
            <a:endParaRPr lang="en-US" sz="1200" dirty="0"/>
          </a:p>
          <a:p>
            <a:pPr marL="0" indent="0">
              <a:buNone/>
            </a:pPr>
            <a:r>
              <a:rPr lang="en-US" sz="1200" dirty="0" err="1" smtClean="0"/>
              <a:t>Rosseter</a:t>
            </a:r>
            <a:r>
              <a:rPr lang="en-US" sz="1200" dirty="0" smtClean="0"/>
              <a:t>, R. (2013). </a:t>
            </a:r>
            <a:r>
              <a:rPr lang="en-US" sz="1200" i="1" dirty="0" smtClean="0"/>
              <a:t>Nurse practitioners: The growing solution in health care delivery.</a:t>
            </a:r>
            <a:r>
              <a:rPr lang="en-US" sz="1200" dirty="0" smtClean="0"/>
              <a:t> </a:t>
            </a:r>
            <a:r>
              <a:rPr lang="en-US" sz="1200" dirty="0"/>
              <a:t>Retrieved from http://</a:t>
            </a:r>
            <a:r>
              <a:rPr lang="en-US" sz="1200" dirty="0" smtClean="0"/>
              <a:t>www.aacn.nche.edu/media-relations/fact-sheets/nurse-practitioners</a:t>
            </a:r>
          </a:p>
          <a:p>
            <a:pPr marL="0" indent="0">
              <a:buNone/>
            </a:pPr>
            <a:endParaRPr lang="en-US" sz="1200" dirty="0"/>
          </a:p>
          <a:p>
            <a:pPr marL="0" indent="0">
              <a:buNone/>
            </a:pPr>
            <a:r>
              <a:rPr lang="en-US" sz="1200" dirty="0" smtClean="0"/>
              <a:t>Sherman, R., &amp; Bishop, M. (2012). The business of caring: What every nurse should know about cutting costs. </a:t>
            </a:r>
            <a:r>
              <a:rPr lang="en-US" sz="1200" i="1" dirty="0" smtClean="0"/>
              <a:t>American Nurse Today, 7</a:t>
            </a:r>
            <a:r>
              <a:rPr lang="en-US" sz="1200" dirty="0" smtClean="0"/>
              <a:t>(11), 32-34.</a:t>
            </a:r>
          </a:p>
          <a:p>
            <a:pPr marL="0" indent="0">
              <a:buNone/>
            </a:pPr>
            <a:endParaRPr lang="en-US" sz="1200" dirty="0"/>
          </a:p>
          <a:p>
            <a:pPr marL="0" indent="0">
              <a:buNone/>
            </a:pPr>
            <a:r>
              <a:rPr lang="en-US" sz="1200" dirty="0" err="1" smtClean="0"/>
              <a:t>Yglesias</a:t>
            </a:r>
            <a:r>
              <a:rPr lang="en-US" sz="1200" dirty="0" smtClean="0"/>
              <a:t>, M. (2013). </a:t>
            </a:r>
            <a:r>
              <a:rPr lang="en-US" sz="1200" i="1" dirty="0" smtClean="0"/>
              <a:t>The easiest way to expand access to health care is our of the federal government’s hands. </a:t>
            </a:r>
            <a:r>
              <a:rPr lang="en-US" sz="1200" dirty="0"/>
              <a:t>Retrieved from http://www.slate.com/blogs/moneybox/2013/02/19/nurse_practitioners_the_easiest_way_to_expand_access_to_health_care_is_out.html</a:t>
            </a:r>
          </a:p>
        </p:txBody>
      </p:sp>
    </p:spTree>
    <p:extLst>
      <p:ext uri="{BB962C8B-B14F-4D97-AF65-F5344CB8AC3E}">
        <p14:creationId xmlns:p14="http://schemas.microsoft.com/office/powerpoint/2010/main" val="23282537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Decatur</Template>
  <TotalTime>163</TotalTime>
  <Words>567</Words>
  <Application>Microsoft Office PowerPoint</Application>
  <PresentationFormat>On-screen Show (4:3)</PresentationFormat>
  <Paragraphs>55</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Decatur</vt:lpstr>
      <vt:lpstr>Finances of Health Care</vt:lpstr>
      <vt:lpstr>Objectives</vt:lpstr>
      <vt:lpstr>Introduction</vt:lpstr>
      <vt:lpstr>Topic</vt:lpstr>
      <vt:lpstr>How can nurses reduce costs?</vt:lpstr>
      <vt:lpstr>How can nurses reduce costs?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Finances of Health Care</dc:title>
  <dc:creator>user</dc:creator>
  <cp:lastModifiedBy>user</cp:lastModifiedBy>
  <cp:revision>15</cp:revision>
  <dcterms:created xsi:type="dcterms:W3CDTF">2013-03-12T14:58:43Z</dcterms:created>
  <dcterms:modified xsi:type="dcterms:W3CDTF">2013-03-12T17:42:36Z</dcterms:modified>
</cp:coreProperties>
</file>