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15"/>
  </p:notesMasterIdLst>
  <p:sldIdLst>
    <p:sldId id="258" r:id="rId2"/>
    <p:sldId id="257" r:id="rId3"/>
    <p:sldId id="263" r:id="rId4"/>
    <p:sldId id="260" r:id="rId5"/>
    <p:sldId id="267" r:id="rId6"/>
    <p:sldId id="266" r:id="rId7"/>
    <p:sldId id="269" r:id="rId8"/>
    <p:sldId id="268" r:id="rId9"/>
    <p:sldId id="264" r:id="rId10"/>
    <p:sldId id="265" r:id="rId11"/>
    <p:sldId id="261" r:id="rId12"/>
    <p:sldId id="262" r:id="rId13"/>
    <p:sldId id="25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652" autoAdjust="0"/>
  </p:normalViewPr>
  <p:slideViewPr>
    <p:cSldViewPr showGuides="1">
      <p:cViewPr>
        <p:scale>
          <a:sx n="60" d="100"/>
          <a:sy n="60" d="100"/>
        </p:scale>
        <p:origin x="-1572" y="-1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CEB68-2B6A-4B1A-B5D4-5332B5D267F2}" type="datetimeFigureOut">
              <a:rPr lang="en-US" smtClean="0"/>
              <a:t>3/22/2013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E9E58F-4369-452D-A102-AD5289D60A86}" type="slidenum">
              <a:rPr lang="en-US" smtClean="0"/>
              <a:t>‹#›</a:t>
            </a:fld>
            <a:endParaRPr lang="en-US"/>
          </a:p>
        </p:txBody>
      </p:sp>
    </p:spTree>
    <p:extLst>
      <p:ext uri="{BB962C8B-B14F-4D97-AF65-F5344CB8AC3E}">
        <p14:creationId xmlns:p14="http://schemas.microsoft.com/office/powerpoint/2010/main" val="2617621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In 2010, the United States spent $2.6</a:t>
            </a:r>
            <a:r>
              <a:rPr lang="en-US" baseline="0" dirty="0" smtClean="0"/>
              <a:t> trillion on health care.  In 1980, the United States spent $256 billion.</a:t>
            </a:r>
          </a:p>
        </p:txBody>
      </p:sp>
      <p:sp>
        <p:nvSpPr>
          <p:cNvPr id="4" name="Slide Number Placeholder 3"/>
          <p:cNvSpPr>
            <a:spLocks noGrp="1"/>
          </p:cNvSpPr>
          <p:nvPr>
            <p:ph type="sldNum" sz="quarter" idx="10"/>
          </p:nvPr>
        </p:nvSpPr>
        <p:spPr/>
        <p:txBody>
          <a:bodyPr/>
          <a:lstStyle/>
          <a:p>
            <a:fld id="{F7E9E58F-4369-452D-A102-AD5289D60A86}" type="slidenum">
              <a:rPr lang="en-US" smtClean="0"/>
              <a:t>3</a:t>
            </a:fld>
            <a:endParaRPr lang="en-US"/>
          </a:p>
        </p:txBody>
      </p:sp>
    </p:spTree>
    <p:extLst>
      <p:ext uri="{BB962C8B-B14F-4D97-AF65-F5344CB8AC3E}">
        <p14:creationId xmlns:p14="http://schemas.microsoft.com/office/powerpoint/2010/main" val="3386058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Medicare pays for health care for people age 65 years and older, people under age 65 with certain disabilities, and for people of all ages with end-stage renal disease (permanent kidney failure that requires dialysis or a kidney transplant). Medicare does not pay the largest part of long-term care services or personal care—such as help with bathing, or for supervision often called custodial. Medicare will help pay for a short stay in a skilled nursing facility, for hospice care, or for home health care if you meet conditions described </a:t>
            </a:r>
            <a:r>
              <a:rPr lang="en-US" dirty="0" err="1" smtClean="0"/>
              <a:t>belowMost</a:t>
            </a:r>
            <a:r>
              <a:rPr lang="en-US" dirty="0" smtClean="0"/>
              <a:t> states use a specific number of personal care and other service needs to qualify for nursing home care or home and community based services. There may be different eligibility requirements for different types of home and community based services. Each state has its own rules for who qualifies for Medicaid long-term care services.</a:t>
            </a:r>
          </a:p>
        </p:txBody>
      </p:sp>
      <p:sp>
        <p:nvSpPr>
          <p:cNvPr id="4" name="Slide Number Placeholder 3"/>
          <p:cNvSpPr>
            <a:spLocks noGrp="1"/>
          </p:cNvSpPr>
          <p:nvPr>
            <p:ph type="sldNum" sz="quarter" idx="10"/>
          </p:nvPr>
        </p:nvSpPr>
        <p:spPr/>
        <p:txBody>
          <a:bodyPr/>
          <a:lstStyle/>
          <a:p>
            <a:fld id="{F7E9E58F-4369-452D-A102-AD5289D60A86}" type="slidenum">
              <a:rPr lang="en-US" smtClean="0"/>
              <a:t>5</a:t>
            </a:fld>
            <a:endParaRPr lang="en-US"/>
          </a:p>
        </p:txBody>
      </p:sp>
    </p:spTree>
    <p:extLst>
      <p:ext uri="{BB962C8B-B14F-4D97-AF65-F5344CB8AC3E}">
        <p14:creationId xmlns:p14="http://schemas.microsoft.com/office/powerpoint/2010/main" val="4264613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cost of long-term care depends on the type and amount of care you need, the provider you use, and where you live. Here are a few examples:</a:t>
            </a:r>
          </a:p>
          <a:p>
            <a:r>
              <a:rPr lang="en-US" dirty="0" smtClean="0"/>
              <a:t>Home health and home care services, provided in two-to-four-hour blocks of time referred to as “visits,” are generally more expensive in the evening, on weekends, and on holidays. </a:t>
            </a:r>
          </a:p>
          <a:p>
            <a:r>
              <a:rPr lang="en-US" dirty="0" smtClean="0"/>
              <a:t>The costs of services in some community programs, such as adult day service programs, are provided at a per-day rate, but vary based on the program’s costs and activities.</a:t>
            </a:r>
          </a:p>
          <a:p>
            <a:r>
              <a:rPr lang="en-US" dirty="0" smtClean="0"/>
              <a:t>Many facility-based programs charge extra for services provided beyond the basic room, food and housekeeping charges, although some may have “all inclusive” fees. </a:t>
            </a:r>
          </a:p>
        </p:txBody>
      </p:sp>
      <p:sp>
        <p:nvSpPr>
          <p:cNvPr id="4" name="Slide Number Placeholder 3"/>
          <p:cNvSpPr>
            <a:spLocks noGrp="1"/>
          </p:cNvSpPr>
          <p:nvPr>
            <p:ph type="sldNum" sz="quarter" idx="10"/>
          </p:nvPr>
        </p:nvSpPr>
        <p:spPr/>
        <p:txBody>
          <a:bodyPr/>
          <a:lstStyle/>
          <a:p>
            <a:fld id="{F7E9E58F-4369-452D-A102-AD5289D60A86}" type="slidenum">
              <a:rPr lang="en-US" smtClean="0"/>
              <a:t>6</a:t>
            </a:fld>
            <a:endParaRPr lang="en-US"/>
          </a:p>
        </p:txBody>
      </p:sp>
    </p:spTree>
    <p:extLst>
      <p:ext uri="{BB962C8B-B14F-4D97-AF65-F5344CB8AC3E}">
        <p14:creationId xmlns:p14="http://schemas.microsoft.com/office/powerpoint/2010/main" val="1882183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t>7</a:t>
            </a:fld>
            <a:endParaRPr lang="en-US"/>
          </a:p>
        </p:txBody>
      </p:sp>
    </p:spTree>
    <p:extLst>
      <p:ext uri="{BB962C8B-B14F-4D97-AF65-F5344CB8AC3E}">
        <p14:creationId xmlns:p14="http://schemas.microsoft.com/office/powerpoint/2010/main" val="1882183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9</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10</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 manager</a:t>
            </a:r>
          </a:p>
          <a:p>
            <a:pPr marL="628650" lvl="1" indent="-171450">
              <a:buFont typeface="Arial" pitchFamily="34" charset="0"/>
              <a:buChar char="•"/>
            </a:pPr>
            <a:r>
              <a:rPr lang="en-US" dirty="0" smtClean="0"/>
              <a:t>The</a:t>
            </a:r>
            <a:r>
              <a:rPr lang="en-US" baseline="0" dirty="0" smtClean="0"/>
              <a:t> nurse manager gets feedback on actual expenses, which show discrepancies between budgetary projections and actual results.  Unit managers work to modify expenses and corrects these discrepancies.  Unit managers must ensure their unit stays within budget and expenses are controlled.</a:t>
            </a:r>
          </a:p>
          <a:p>
            <a:pPr marL="628650" lvl="1" indent="-171450">
              <a:buFont typeface="Arial" pitchFamily="34" charset="0"/>
              <a:buChar char="•"/>
            </a:pPr>
            <a:r>
              <a:rPr lang="en-US" baseline="0" dirty="0" smtClean="0"/>
              <a:t>Based on the unit census and patient acuity, a targeted number of hours per patient day is designated.  Staffing should be based on this number.</a:t>
            </a:r>
          </a:p>
          <a:p>
            <a:pPr marL="628650" lvl="1" indent="-171450">
              <a:buFont typeface="Arial" pitchFamily="34" charset="0"/>
              <a:buChar char="•"/>
            </a:pPr>
            <a:r>
              <a:rPr lang="en-US" baseline="0" dirty="0" smtClean="0"/>
              <a:t>Managers should avoid excessive use of unscheduled leave that could require overtime</a:t>
            </a:r>
          </a:p>
          <a:p>
            <a:pPr marL="171450" lvl="0" indent="-171450">
              <a:buFont typeface="Arial" pitchFamily="34" charset="0"/>
              <a:buChar char="•"/>
            </a:pPr>
            <a:r>
              <a:rPr lang="en-US" baseline="0" dirty="0" smtClean="0"/>
              <a:t>Floor nurse</a:t>
            </a:r>
          </a:p>
          <a:p>
            <a:pPr marL="628650" lvl="1" indent="-171450">
              <a:buFont typeface="Arial" pitchFamily="34" charset="0"/>
              <a:buChar char="•"/>
            </a:pPr>
            <a:r>
              <a:rPr lang="en-US" baseline="0" dirty="0" smtClean="0"/>
              <a:t>Nurses can help reduce costs by managing supplies used to treat and care for patients.  Only take and use the amount of supplies needed to perform each treatment.  Also, the use of non-disposable equipment when appropriate can cut costs.</a:t>
            </a:r>
          </a:p>
          <a:p>
            <a:pPr marL="628650" lvl="1" indent="-171450">
              <a:buFont typeface="Arial" pitchFamily="34" charset="0"/>
              <a:buChar char="•"/>
            </a:pPr>
            <a:r>
              <a:rPr lang="en-US" baseline="0" dirty="0" smtClean="0"/>
              <a:t>Delegate duties to other staff members that do not require an RN to perform. This allows the RN to perform duties only they can perform.</a:t>
            </a:r>
          </a:p>
          <a:p>
            <a:pPr marL="628650" lvl="1" indent="-171450">
              <a:buFont typeface="Arial" pitchFamily="34" charset="0"/>
              <a:buChar char="•"/>
            </a:pPr>
            <a:r>
              <a:rPr lang="en-US" baseline="0" dirty="0" smtClean="0"/>
              <a:t>Provide detailed discharge instructions including medication regimens, follow-up appointments, activity restrictions, and diet modifications. </a:t>
            </a:r>
          </a:p>
          <a:p>
            <a:pPr marL="171450" lvl="0" indent="-171450">
              <a:buFont typeface="Arial" pitchFamily="34" charset="0"/>
              <a:buChar char="•"/>
            </a:pPr>
            <a:endParaRPr lang="en-US" baseline="0"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11</a:t>
            </a:fld>
            <a:endParaRPr lang="en-US"/>
          </a:p>
        </p:txBody>
      </p:sp>
    </p:spTree>
    <p:extLst>
      <p:ext uri="{BB962C8B-B14F-4D97-AF65-F5344CB8AC3E}">
        <p14:creationId xmlns:p14="http://schemas.microsoft.com/office/powerpoint/2010/main" val="2093046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a:t>
            </a:r>
            <a:r>
              <a:rPr lang="en-US" baseline="0" dirty="0" smtClean="0"/>
              <a:t> practitioner</a:t>
            </a:r>
          </a:p>
          <a:p>
            <a:pPr marL="628650" lvl="1" indent="-171450">
              <a:buFont typeface="Arial" pitchFamily="34" charset="0"/>
              <a:buChar char="•"/>
            </a:pPr>
            <a:r>
              <a:rPr lang="en-US" baseline="0" dirty="0" smtClean="0"/>
              <a:t>The use of nurse practitioners can improve health-care delivery by expanding access to care for all patients, especially those in rural and underserved areas.</a:t>
            </a:r>
          </a:p>
          <a:p>
            <a:pPr marL="628650" lvl="1" indent="-171450">
              <a:buFont typeface="Arial" pitchFamily="34" charset="0"/>
              <a:buChar char="•"/>
            </a:pPr>
            <a:r>
              <a:rPr lang="en-US" baseline="0" dirty="0" smtClean="0"/>
              <a:t>Patients had fewer emergency room visits and hospital admissions.  They also had shorter hospital stays.</a:t>
            </a:r>
          </a:p>
          <a:p>
            <a:pPr marL="628650" lvl="1" indent="-171450">
              <a:buFont typeface="Arial" pitchFamily="34" charset="0"/>
              <a:buChar char="•"/>
            </a:pPr>
            <a:r>
              <a:rPr lang="en-US" baseline="0" dirty="0" smtClean="0"/>
              <a:t>Compared to physicians, nursing practitioners scored equal to or greater than on patient satisfaction scores.  </a:t>
            </a:r>
          </a:p>
          <a:p>
            <a:pPr marL="628650" lvl="1" indent="-171450">
              <a:buFont typeface="Arial" pitchFamily="34" charset="0"/>
              <a:buChar char="•"/>
            </a:pPr>
            <a:r>
              <a:rPr lang="en-US" baseline="0" dirty="0" smtClean="0"/>
              <a:t>Nurse practitioners often emphasis prevention and promotion.  They are also more likely to try non-medical interventions first such as changes in diet.</a:t>
            </a:r>
          </a:p>
          <a:p>
            <a:pPr marL="628650" lvl="1" indent="-171450">
              <a:buFont typeface="Arial" pitchFamily="34" charset="0"/>
              <a:buChar char="•"/>
            </a:pPr>
            <a:endParaRPr lang="en-US" baseline="0" dirty="0" smtClean="0"/>
          </a:p>
          <a:p>
            <a:pPr marL="628650" lvl="1" indent="-171450">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t>12</a:t>
            </a:fld>
            <a:endParaRPr lang="en-US"/>
          </a:p>
        </p:txBody>
      </p:sp>
    </p:spTree>
    <p:extLst>
      <p:ext uri="{BB962C8B-B14F-4D97-AF65-F5344CB8AC3E}">
        <p14:creationId xmlns:p14="http://schemas.microsoft.com/office/powerpoint/2010/main" val="209304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t>3/22/2013</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E56163D6-B95B-4495-B3B8-85A4F12A8201}" type="slidenum">
              <a:rPr lang="en-US" smtClean="0"/>
              <a:t>‹#›</a:t>
            </a:fld>
            <a:endParaRPr lang="en-US"/>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E56163D6-B95B-4495-B3B8-85A4F12A8201}" type="slidenum">
              <a:rPr lang="en-US" smtClean="0"/>
              <a:t>‹#›</a:t>
            </a:fld>
            <a:endParaRPr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86BE31-9778-4A37-896D-F19AD77CB1B7}" type="datetimeFigureOut">
              <a:rPr lang="en-US" smtClean="0"/>
              <a:t>3/22/2013</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E56163D6-B95B-4495-B3B8-85A4F12A8201}" type="slidenum">
              <a:rPr lang="en-US" smtClean="0"/>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86BE31-9778-4A37-896D-F19AD77CB1B7}" type="datetimeFigureOut">
              <a:rPr lang="en-US" smtClean="0"/>
              <a:t>3/22/2013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86BE31-9778-4A37-896D-F19AD77CB1B7}" type="datetimeFigureOut">
              <a:rPr lang="en-US" smtClean="0"/>
              <a:t>3/22/2013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86BE31-9778-4A37-896D-F19AD77CB1B7}" type="datetimeFigureOut">
              <a:rPr lang="en-US" smtClean="0"/>
              <a:t>3/22/2013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86BE31-9778-4A37-896D-F19AD77CB1B7}" type="datetimeFigureOut">
              <a:rPr lang="en-US" smtClean="0"/>
              <a:t>3/22/2013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t>3/22/2013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t>3/22/2013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486BE31-9778-4A37-896D-F19AD77CB1B7}" type="datetimeFigureOut">
              <a:rPr lang="en-US" smtClean="0"/>
              <a:t>3/22/2013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E56163D6-B95B-4495-B3B8-85A4F12A8201}" type="slidenum">
              <a:rPr lang="en-US" smtClean="0"/>
              <a:t>‹#›</a:t>
            </a:fld>
            <a:endParaRPr lang="en-US"/>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click.infospace.com/ClickHandler.ashx?du=http://www.gaebler.com/images/Categories/Financial-Management-Tips.jpg&amp;ru=http://www.gaebler.com/images/Categories/Financial-Management-Tips.jpg&amp;ld=20130314&amp;ap=6&amp;app=1&amp;c=babylon3&amp;s=babylon3&amp;coi=372380&amp;cop=main-title&amp;euip=173.31.44.112&amp;npp=6&amp;p=0&amp;pp=0&amp;pvaid=9deeb6b279634ec680ee15c0cdc5f97a&amp;ep=6&amp;mid=9&amp;hash=C1E6BBA99522336FB1C9CF6390FF866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273175"/>
            <a:ext cx="8686800" cy="1470025"/>
          </a:xfrm>
        </p:spPr>
        <p:txBody>
          <a:bodyPr anchor="ctr"/>
          <a:lstStyle/>
          <a:p>
            <a:r>
              <a:rPr lang="en-US" sz="6200" dirty="0" smtClean="0"/>
              <a:t>Finances of Health Care</a:t>
            </a:r>
            <a:endParaRPr lang="en-US" sz="6200" dirty="0"/>
          </a:p>
        </p:txBody>
      </p:sp>
      <p:sp>
        <p:nvSpPr>
          <p:cNvPr id="3" name="Subtitle 2"/>
          <p:cNvSpPr>
            <a:spLocks noGrp="1"/>
          </p:cNvSpPr>
          <p:nvPr>
            <p:ph type="subTitle" idx="1"/>
          </p:nvPr>
        </p:nvSpPr>
        <p:spPr>
          <a:xfrm>
            <a:off x="609600" y="2819400"/>
            <a:ext cx="8001000" cy="1905000"/>
          </a:xfrm>
        </p:spPr>
        <p:txBody>
          <a:bodyPr>
            <a:noAutofit/>
          </a:bodyPr>
          <a:lstStyle/>
          <a:p>
            <a:r>
              <a:rPr lang="en-US" sz="2100" dirty="0" smtClean="0"/>
              <a:t>Stacey Johansen, Kelly Sheppard, Nichole Spencer &amp; Lois </a:t>
            </a:r>
            <a:r>
              <a:rPr lang="en-US" sz="2100" dirty="0" err="1" smtClean="0"/>
              <a:t>Syse</a:t>
            </a:r>
            <a:endParaRPr lang="en-US" sz="2100" dirty="0" smtClean="0"/>
          </a:p>
          <a:p>
            <a:r>
              <a:rPr lang="en-US" sz="2100" dirty="0" smtClean="0"/>
              <a:t>Lakeview College of Nursing</a:t>
            </a:r>
          </a:p>
          <a:p>
            <a:r>
              <a:rPr lang="en-US" sz="2100" dirty="0" smtClean="0"/>
              <a:t>N408 – Professional Nursing Seminar</a:t>
            </a:r>
          </a:p>
          <a:p>
            <a:r>
              <a:rPr lang="en-US" sz="2100" dirty="0" smtClean="0"/>
              <a:t>April 1, 2013</a:t>
            </a:r>
            <a:endParaRPr lang="en-US" sz="2100" dirty="0"/>
          </a:p>
        </p:txBody>
      </p:sp>
    </p:spTree>
    <p:extLst>
      <p:ext uri="{BB962C8B-B14F-4D97-AF65-F5344CB8AC3E}">
        <p14:creationId xmlns:p14="http://schemas.microsoft.com/office/powerpoint/2010/main" val="3383354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not new graduates?</a:t>
            </a:r>
            <a:endParaRPr lang="en-US" dirty="0"/>
          </a:p>
        </p:txBody>
      </p:sp>
      <p:sp>
        <p:nvSpPr>
          <p:cNvPr id="3" name="Content Placeholder 2"/>
          <p:cNvSpPr>
            <a:spLocks noGrp="1"/>
          </p:cNvSpPr>
          <p:nvPr>
            <p:ph idx="1"/>
          </p:nvPr>
        </p:nvSpPr>
        <p:spPr/>
        <p:txBody>
          <a:bodyPr/>
          <a:lstStyle/>
          <a:p>
            <a:r>
              <a:rPr lang="en-US" dirty="0" smtClean="0"/>
              <a:t>The costs of hiring</a:t>
            </a:r>
          </a:p>
          <a:p>
            <a:pPr lvl="1"/>
            <a:r>
              <a:rPr lang="en-US" dirty="0" smtClean="0"/>
              <a:t>Hiring freezes with the economy</a:t>
            </a:r>
          </a:p>
          <a:p>
            <a:pPr lvl="1"/>
            <a:r>
              <a:rPr lang="en-US" dirty="0" smtClean="0"/>
              <a:t>Less training with veteran nurses</a:t>
            </a:r>
          </a:p>
          <a:p>
            <a:pPr lvl="1"/>
            <a:r>
              <a:rPr lang="en-US" dirty="0" smtClean="0"/>
              <a:t>Hospitals offering benefits to retain nurses</a:t>
            </a:r>
          </a:p>
          <a:p>
            <a:pPr lvl="1"/>
            <a:r>
              <a:rPr lang="en-US" dirty="0" smtClean="0"/>
              <a:t>Burnout rate in new graduates</a:t>
            </a:r>
            <a:endParaRPr lang="en-US" dirty="0"/>
          </a:p>
        </p:txBody>
      </p:sp>
      <p:pic>
        <p:nvPicPr>
          <p:cNvPr id="4" name="Picture 2" descr="C:\Users\Kelly\AppData\Local\Microsoft\Windows\Temporary Internet Files\Content.IE5\AAQ3LRTR\MC900312726[1].wmf"/>
          <p:cNvPicPr>
            <a:picLocks noChangeAspect="1" noChangeArrowheads="1"/>
          </p:cNvPicPr>
          <p:nvPr/>
        </p:nvPicPr>
        <p:blipFill>
          <a:blip r:embed="rId3" cstate="print"/>
          <a:srcRect/>
          <a:stretch>
            <a:fillRect/>
          </a:stretch>
        </p:blipFill>
        <p:spPr bwMode="auto">
          <a:xfrm>
            <a:off x="5257800" y="3810000"/>
            <a:ext cx="3301446" cy="2057400"/>
          </a:xfrm>
          <a:prstGeom prst="rect">
            <a:avLst/>
          </a:prstGeom>
          <a:noFill/>
        </p:spPr>
      </p:pic>
      <p:sp>
        <p:nvSpPr>
          <p:cNvPr id="5" name="TextBox 4"/>
          <p:cNvSpPr txBox="1"/>
          <p:nvPr/>
        </p:nvSpPr>
        <p:spPr>
          <a:xfrm>
            <a:off x="4038600" y="6324600"/>
            <a:ext cx="5058105" cy="400110"/>
          </a:xfrm>
          <a:prstGeom prst="rect">
            <a:avLst/>
          </a:prstGeom>
          <a:noFill/>
        </p:spPr>
        <p:txBody>
          <a:bodyPr wrap="square" rtlCol="0">
            <a:spAutoFit/>
          </a:bodyPr>
          <a:lstStyle/>
          <a:p>
            <a:r>
              <a:rPr lang="en-US" sz="2000" dirty="0" smtClean="0">
                <a:solidFill>
                  <a:schemeClr val="tx2"/>
                </a:solidFill>
              </a:rPr>
              <a:t>(Massachusetts Nurses Association, 2012)</a:t>
            </a:r>
            <a:endParaRPr lang="en-US" sz="2000" dirty="0">
              <a:solidFill>
                <a:schemeClr val="tx2"/>
              </a:solidFill>
            </a:endParaRPr>
          </a:p>
        </p:txBody>
      </p:sp>
    </p:spTree>
    <p:extLst>
      <p:ext uri="{BB962C8B-B14F-4D97-AF65-F5344CB8AC3E}">
        <p14:creationId xmlns:p14="http://schemas.microsoft.com/office/powerpoint/2010/main" val="2940833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manager (Sherman &amp; Bishop, 2012)</a:t>
            </a:r>
          </a:p>
          <a:p>
            <a:pPr lvl="1"/>
            <a:r>
              <a:rPr lang="en-US" dirty="0" smtClean="0"/>
              <a:t>Budgetary projections versus actual results</a:t>
            </a:r>
          </a:p>
          <a:p>
            <a:pPr lvl="1"/>
            <a:r>
              <a:rPr lang="en-US" dirty="0" smtClean="0"/>
              <a:t>Not overstaffing unit</a:t>
            </a:r>
          </a:p>
          <a:p>
            <a:pPr lvl="1"/>
            <a:r>
              <a:rPr lang="en-US" dirty="0" smtClean="0"/>
              <a:t>Reducing overtime</a:t>
            </a:r>
          </a:p>
          <a:p>
            <a:r>
              <a:rPr lang="en-US" dirty="0" smtClean="0"/>
              <a:t>Floor nurse (Dennis, 2013)</a:t>
            </a:r>
          </a:p>
          <a:p>
            <a:pPr lvl="1"/>
            <a:r>
              <a:rPr lang="en-US" dirty="0" smtClean="0"/>
              <a:t>Manage use of supplies</a:t>
            </a:r>
          </a:p>
          <a:p>
            <a:pPr lvl="1"/>
            <a:r>
              <a:rPr lang="en-US" dirty="0" smtClean="0"/>
              <a:t>Utilize other staff</a:t>
            </a:r>
          </a:p>
          <a:p>
            <a:pPr lvl="1"/>
            <a:r>
              <a:rPr lang="en-US" dirty="0" smtClean="0"/>
              <a:t>Detailed discharge instructions</a:t>
            </a:r>
          </a:p>
        </p:txBody>
      </p:sp>
    </p:spTree>
    <p:extLst>
      <p:ext uri="{BB962C8B-B14F-4D97-AF65-F5344CB8AC3E}">
        <p14:creationId xmlns:p14="http://schemas.microsoft.com/office/powerpoint/2010/main" val="5865014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1" y="3812502"/>
            <a:ext cx="4267199" cy="29692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fontScale="90000"/>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practitioner (</a:t>
            </a:r>
            <a:r>
              <a:rPr lang="en-US" dirty="0" err="1" smtClean="0"/>
              <a:t>Rosseter</a:t>
            </a:r>
            <a:r>
              <a:rPr lang="en-US" dirty="0" smtClean="0"/>
              <a:t>, 2013)</a:t>
            </a:r>
          </a:p>
          <a:p>
            <a:pPr lvl="1"/>
            <a:r>
              <a:rPr lang="en-US" dirty="0" smtClean="0"/>
              <a:t>Greater access to care</a:t>
            </a:r>
          </a:p>
          <a:p>
            <a:pPr lvl="1"/>
            <a:r>
              <a:rPr lang="en-US" dirty="0" smtClean="0"/>
              <a:t>Decrease in ED visits</a:t>
            </a:r>
          </a:p>
          <a:p>
            <a:pPr lvl="1"/>
            <a:r>
              <a:rPr lang="en-US" dirty="0" smtClean="0"/>
              <a:t>Decrease in hospital stays</a:t>
            </a:r>
          </a:p>
          <a:p>
            <a:pPr lvl="1"/>
            <a:r>
              <a:rPr lang="en-US" dirty="0" smtClean="0"/>
              <a:t>Patients satisfied with care</a:t>
            </a:r>
          </a:p>
          <a:p>
            <a:pPr lvl="1"/>
            <a:r>
              <a:rPr lang="en-US" dirty="0" smtClean="0"/>
              <a:t>Emphasis prevention and promotion</a:t>
            </a:r>
          </a:p>
          <a:p>
            <a:pPr lvl="1"/>
            <a:endParaRPr lang="en-US" dirty="0" smtClean="0"/>
          </a:p>
        </p:txBody>
      </p:sp>
      <p:sp>
        <p:nvSpPr>
          <p:cNvPr id="4" name="TextBox 3"/>
          <p:cNvSpPr txBox="1"/>
          <p:nvPr/>
        </p:nvSpPr>
        <p:spPr>
          <a:xfrm>
            <a:off x="4724400" y="6400800"/>
            <a:ext cx="2209800" cy="400110"/>
          </a:xfrm>
          <a:prstGeom prst="rect">
            <a:avLst/>
          </a:prstGeom>
          <a:noFill/>
        </p:spPr>
        <p:txBody>
          <a:bodyPr wrap="square" rtlCol="0">
            <a:spAutoFit/>
          </a:bodyPr>
          <a:lstStyle/>
          <a:p>
            <a:r>
              <a:rPr lang="en-US" sz="2000" dirty="0" smtClean="0">
                <a:solidFill>
                  <a:schemeClr val="tx2"/>
                </a:solidFill>
              </a:rPr>
              <a:t>(</a:t>
            </a:r>
            <a:r>
              <a:rPr lang="en-US" sz="2000" dirty="0" err="1" smtClean="0">
                <a:solidFill>
                  <a:schemeClr val="tx2"/>
                </a:solidFill>
              </a:rPr>
              <a:t>Yglesias</a:t>
            </a:r>
            <a:r>
              <a:rPr lang="en-US" sz="2000" dirty="0" smtClean="0">
                <a:solidFill>
                  <a:schemeClr val="tx2"/>
                </a:solidFill>
              </a:rPr>
              <a:t>, 2013)</a:t>
            </a:r>
            <a:endParaRPr lang="en-US" sz="2000" dirty="0">
              <a:solidFill>
                <a:schemeClr val="tx2"/>
              </a:solidFill>
            </a:endParaRPr>
          </a:p>
        </p:txBody>
      </p:sp>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0070" y="5638800"/>
            <a:ext cx="2981325"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94670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sz="1200" dirty="0" smtClean="0"/>
              <a:t>Dennis, R. (2013). </a:t>
            </a:r>
            <a:r>
              <a:rPr lang="en-US" sz="1200" i="1" dirty="0" smtClean="0"/>
              <a:t>How to cut costs as an RN. </a:t>
            </a:r>
            <a:r>
              <a:rPr lang="en-US" sz="1200" dirty="0"/>
              <a:t>Retrieved from http://</a:t>
            </a:r>
            <a:r>
              <a:rPr lang="en-US" sz="1200" dirty="0" smtClean="0"/>
              <a:t>www.ehow.com/how_5833147_cut-costs-rn.html</a:t>
            </a:r>
          </a:p>
          <a:p>
            <a:pPr marL="0" indent="0">
              <a:buNone/>
            </a:pPr>
            <a:endParaRPr lang="en-US" sz="1200" dirty="0"/>
          </a:p>
          <a:p>
            <a:pPr marL="0" lvl="0" indent="0">
              <a:buNone/>
            </a:pPr>
            <a:r>
              <a:rPr lang="en-US" sz="1200" dirty="0">
                <a:solidFill>
                  <a:srgbClr val="55554A"/>
                </a:solidFill>
              </a:rPr>
              <a:t>Jones, C. B., &amp; Gates, M. (2007). </a:t>
            </a:r>
            <a:r>
              <a:rPr lang="en-US" sz="1200" i="1" dirty="0">
                <a:solidFill>
                  <a:srgbClr val="55554A"/>
                </a:solidFill>
              </a:rPr>
              <a:t>The costs and benefits of nurse turnover: A business case for nurse retention.</a:t>
            </a:r>
            <a:r>
              <a:rPr lang="en-US" sz="1200" dirty="0">
                <a:solidFill>
                  <a:srgbClr val="55554A"/>
                </a:solidFill>
              </a:rPr>
              <a:t> Retrieved from http://www.nursingworld.org/MainMenuCategories/ANAMarketplace/ANAPeriodicals/OJIN/TableofContents/Volume122007/No3Sept07/NurseRetention.aspx</a:t>
            </a:r>
          </a:p>
          <a:p>
            <a:pPr marL="0" indent="0">
              <a:buNone/>
            </a:pPr>
            <a:endParaRPr lang="en-US" sz="1200" dirty="0"/>
          </a:p>
          <a:p>
            <a:pPr marL="0" indent="0">
              <a:buNone/>
            </a:pPr>
            <a:r>
              <a:rPr lang="en-US" sz="1200" dirty="0" smtClean="0"/>
              <a:t>Kaiser Family Foundation. (2013). </a:t>
            </a:r>
            <a:r>
              <a:rPr lang="en-US" sz="1200" i="1" dirty="0" smtClean="0"/>
              <a:t>The U.S. health care costs: Background brief.</a:t>
            </a:r>
            <a:r>
              <a:rPr lang="en-US" sz="1200" dirty="0" smtClean="0"/>
              <a:t> </a:t>
            </a:r>
            <a:r>
              <a:rPr lang="en-US" sz="1200" dirty="0"/>
              <a:t>Retrieved from http://</a:t>
            </a:r>
            <a:r>
              <a:rPr lang="en-US" sz="1200" dirty="0" smtClean="0"/>
              <a:t>www.kaiseredu.org/Issue-Modules/US-Health-Care-Costs/Background-Brief.aspx</a:t>
            </a:r>
          </a:p>
          <a:p>
            <a:pPr marL="0" indent="0">
              <a:buNone/>
            </a:pPr>
            <a:endParaRPr lang="en-US" sz="1200" dirty="0"/>
          </a:p>
          <a:p>
            <a:pPr marL="0" lvl="0" indent="0">
              <a:buNone/>
            </a:pPr>
            <a:r>
              <a:rPr lang="en-US" sz="1200" dirty="0">
                <a:solidFill>
                  <a:srgbClr val="55554A"/>
                </a:solidFill>
              </a:rPr>
              <a:t>Massachusetts Nurses Association. (2012). </a:t>
            </a:r>
            <a:r>
              <a:rPr lang="en-US" sz="1200" i="1" dirty="0">
                <a:solidFill>
                  <a:srgbClr val="55554A"/>
                </a:solidFill>
              </a:rPr>
              <a:t>Safe staffing reasons. </a:t>
            </a:r>
            <a:r>
              <a:rPr lang="en-US" sz="1200" dirty="0">
                <a:solidFill>
                  <a:srgbClr val="55554A"/>
                </a:solidFill>
              </a:rPr>
              <a:t>Retrieved from http://www.massnurses.org/files/file/Legislation-and-Politics/Safe_Staffing_Reasons.pdf</a:t>
            </a:r>
          </a:p>
          <a:p>
            <a:pPr marL="0" indent="0">
              <a:buNone/>
            </a:pPr>
            <a:endParaRPr lang="en-US" sz="1200" dirty="0"/>
          </a:p>
          <a:p>
            <a:pPr marL="0" indent="0">
              <a:buNone/>
            </a:pPr>
            <a:r>
              <a:rPr lang="en-US" sz="1200" dirty="0" err="1" smtClean="0"/>
              <a:t>Rosseter</a:t>
            </a:r>
            <a:r>
              <a:rPr lang="en-US" sz="1200" dirty="0" smtClean="0"/>
              <a:t>, R. (2013). </a:t>
            </a:r>
            <a:r>
              <a:rPr lang="en-US" sz="1200" i="1" dirty="0" smtClean="0"/>
              <a:t>Nurse practitioners: The growing solution in health care delivery.</a:t>
            </a:r>
            <a:r>
              <a:rPr lang="en-US" sz="1200" dirty="0" smtClean="0"/>
              <a:t> </a:t>
            </a:r>
            <a:r>
              <a:rPr lang="en-US" sz="1200" dirty="0"/>
              <a:t>Retrieved from http://</a:t>
            </a:r>
            <a:r>
              <a:rPr lang="en-US" sz="1200" dirty="0" smtClean="0"/>
              <a:t>www.aacn.nche.edu/media-relations/fact-sheets/nurse-practitioners</a:t>
            </a:r>
          </a:p>
          <a:p>
            <a:pPr marL="0" indent="0">
              <a:buNone/>
            </a:pPr>
            <a:endParaRPr lang="en-US" sz="1200" dirty="0"/>
          </a:p>
          <a:p>
            <a:pPr marL="0" indent="0">
              <a:buNone/>
            </a:pPr>
            <a:r>
              <a:rPr lang="en-US" sz="1200" dirty="0" smtClean="0"/>
              <a:t>Sherman, R., &amp; Bishop, M. (2012). The business of caring: What every nurse should know about cutting costs. </a:t>
            </a:r>
            <a:r>
              <a:rPr lang="en-US" sz="1200" i="1" dirty="0" smtClean="0"/>
              <a:t>American Nurse Today, 7</a:t>
            </a:r>
            <a:r>
              <a:rPr lang="en-US" sz="1200" dirty="0" smtClean="0"/>
              <a:t>(11), 32-34.</a:t>
            </a:r>
          </a:p>
          <a:p>
            <a:pPr marL="0" indent="0">
              <a:buNone/>
            </a:pPr>
            <a:endParaRPr lang="en-US" sz="1200" dirty="0"/>
          </a:p>
          <a:p>
            <a:pPr marL="0" indent="0">
              <a:buNone/>
            </a:pPr>
            <a:r>
              <a:rPr lang="en-US" sz="1200" dirty="0" err="1" smtClean="0"/>
              <a:t>Yglesias</a:t>
            </a:r>
            <a:r>
              <a:rPr lang="en-US" sz="1200" dirty="0" smtClean="0"/>
              <a:t>, M. (2013). </a:t>
            </a:r>
            <a:r>
              <a:rPr lang="en-US" sz="1200" i="1" dirty="0" smtClean="0"/>
              <a:t>The easiest way to expand access to health care is our of the federal government’s hands. </a:t>
            </a:r>
            <a:r>
              <a:rPr lang="en-US" sz="1200" dirty="0"/>
              <a:t>Retrieved from http://</a:t>
            </a:r>
            <a:r>
              <a:rPr lang="en-US" sz="1200" dirty="0" smtClean="0"/>
              <a:t>www.slate.com/blogs/moneybox/2013/02/19/nurse_practitioners_the_easiest_way_to_expand_access_to_health_care_is_out.html</a:t>
            </a:r>
          </a:p>
          <a:p>
            <a:pPr marL="0" indent="0">
              <a:buNone/>
            </a:pPr>
            <a:endParaRPr lang="en-US" sz="1200" dirty="0"/>
          </a:p>
          <a:p>
            <a:pPr marL="0" indent="0">
              <a:buNone/>
            </a:pPr>
            <a:r>
              <a:rPr lang="en-US" sz="1200" dirty="0" smtClean="0">
                <a:solidFill>
                  <a:srgbClr val="FF0000"/>
                </a:solidFill>
              </a:rPr>
              <a:t>Need Lois’s references</a:t>
            </a:r>
          </a:p>
          <a:p>
            <a:pPr marL="0" indent="0">
              <a:buNone/>
            </a:pPr>
            <a:endParaRPr lang="en-US" sz="1200" dirty="0"/>
          </a:p>
          <a:p>
            <a:pPr marL="0" lvl="0" indent="0">
              <a:buClr>
                <a:srgbClr val="F4680B"/>
              </a:buClr>
              <a:buNone/>
            </a:pPr>
            <a:endParaRPr lang="en-US" sz="1200" dirty="0">
              <a:solidFill>
                <a:srgbClr val="55554A"/>
              </a:solidFill>
            </a:endParaRPr>
          </a:p>
          <a:p>
            <a:pPr marL="0" indent="0">
              <a:buNone/>
            </a:pPr>
            <a:endParaRPr lang="en-US" sz="1200" dirty="0"/>
          </a:p>
        </p:txBody>
      </p:sp>
    </p:spTree>
    <p:extLst>
      <p:ext uri="{BB962C8B-B14F-4D97-AF65-F5344CB8AC3E}">
        <p14:creationId xmlns:p14="http://schemas.microsoft.com/office/powerpoint/2010/main" val="2328253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Participants will understand the financial aspect of training new nurses on a unit and why nurse retention is important. – </a:t>
            </a:r>
            <a:r>
              <a:rPr lang="en-US" dirty="0" smtClean="0">
                <a:solidFill>
                  <a:srgbClr val="FF0000"/>
                </a:solidFill>
              </a:rPr>
              <a:t>Edit to match </a:t>
            </a:r>
            <a:r>
              <a:rPr lang="en-US" dirty="0" err="1" smtClean="0">
                <a:solidFill>
                  <a:srgbClr val="FF0000"/>
                </a:solidFill>
              </a:rPr>
              <a:t>pg</a:t>
            </a:r>
            <a:r>
              <a:rPr lang="en-US" dirty="0" smtClean="0">
                <a:solidFill>
                  <a:srgbClr val="FF0000"/>
                </a:solidFill>
              </a:rPr>
              <a:t> 31 of syllabus</a:t>
            </a:r>
          </a:p>
          <a:p>
            <a:r>
              <a:rPr lang="en-US" dirty="0" smtClean="0"/>
              <a:t>Participants will be able to identify how the nursing profession can reduce health care costs. </a:t>
            </a:r>
          </a:p>
          <a:p>
            <a:r>
              <a:rPr lang="en-US" dirty="0" smtClean="0">
                <a:solidFill>
                  <a:srgbClr val="FF0000"/>
                </a:solidFill>
              </a:rPr>
              <a:t>Need Lois objective</a:t>
            </a:r>
            <a:endParaRPr lang="en-US" dirty="0">
              <a:solidFill>
                <a:srgbClr val="FF0000"/>
              </a:solidFill>
            </a:endParaRPr>
          </a:p>
        </p:txBody>
      </p:sp>
    </p:spTree>
    <p:extLst>
      <p:ext uri="{BB962C8B-B14F-4D97-AF65-F5344CB8AC3E}">
        <p14:creationId xmlns:p14="http://schemas.microsoft.com/office/powerpoint/2010/main" val="20006346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In 2010, the U.S. spent $2.6 trillion on health care.</a:t>
            </a:r>
          </a:p>
          <a:p>
            <a:pPr marL="0" indent="0">
              <a:buNone/>
            </a:pPr>
            <a:endParaRPr lang="en-US" dirty="0" smtClean="0"/>
          </a:p>
          <a:p>
            <a:endParaRPr lang="en-US"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286000"/>
            <a:ext cx="5334000" cy="4346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181600" y="6324600"/>
            <a:ext cx="4114800" cy="400110"/>
          </a:xfrm>
          <a:prstGeom prst="rect">
            <a:avLst/>
          </a:prstGeom>
          <a:noFill/>
        </p:spPr>
        <p:txBody>
          <a:bodyPr wrap="square" rtlCol="0">
            <a:spAutoFit/>
          </a:bodyPr>
          <a:lstStyle/>
          <a:p>
            <a:r>
              <a:rPr lang="en-US" sz="2000" dirty="0" smtClean="0">
                <a:solidFill>
                  <a:schemeClr val="tx2"/>
                </a:solidFill>
              </a:rPr>
              <a:t>(Kaiser Family Foundation, 2013)</a:t>
            </a:r>
            <a:endParaRPr lang="en-US" sz="2000" dirty="0">
              <a:solidFill>
                <a:schemeClr val="tx2"/>
              </a:solidFill>
            </a:endParaRPr>
          </a:p>
        </p:txBody>
      </p:sp>
    </p:spTree>
    <p:extLst>
      <p:ext uri="{BB962C8B-B14F-4D97-AF65-F5344CB8AC3E}">
        <p14:creationId xmlns:p14="http://schemas.microsoft.com/office/powerpoint/2010/main" val="2654554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Who pays for health care?</a:t>
            </a:r>
            <a:endParaRPr lang="en-US" dirty="0"/>
          </a:p>
        </p:txBody>
      </p:sp>
      <p:sp>
        <p:nvSpPr>
          <p:cNvPr id="3" name="Content Placeholder 2"/>
          <p:cNvSpPr>
            <a:spLocks noGrp="1"/>
          </p:cNvSpPr>
          <p:nvPr>
            <p:ph idx="1"/>
          </p:nvPr>
        </p:nvSpPr>
        <p:spPr/>
        <p:txBody>
          <a:bodyPr/>
          <a:lstStyle/>
          <a:p>
            <a:r>
              <a:rPr lang="en-US" dirty="0" smtClean="0"/>
              <a:t>Insurance companies</a:t>
            </a:r>
          </a:p>
          <a:p>
            <a:r>
              <a:rPr lang="en-US" dirty="0" smtClean="0"/>
              <a:t>Government agencies</a:t>
            </a:r>
          </a:p>
          <a:p>
            <a:r>
              <a:rPr lang="en-US" dirty="0" smtClean="0"/>
              <a:t>Consumers</a:t>
            </a:r>
          </a:p>
          <a:p>
            <a:r>
              <a:rPr lang="en-US" dirty="0" smtClean="0"/>
              <a:t>Federal government</a:t>
            </a:r>
          </a:p>
          <a:p>
            <a:pPr lvl="1"/>
            <a:r>
              <a:rPr lang="en-US" dirty="0" smtClean="0"/>
              <a:t>Largest payer through Medicare, Medicaid, and the Department of Veterans Affairs</a:t>
            </a:r>
            <a:endParaRPr lang="en-US" dirty="0"/>
          </a:p>
        </p:txBody>
      </p:sp>
      <p:sp>
        <p:nvSpPr>
          <p:cNvPr id="5" name="TextBox 4"/>
          <p:cNvSpPr txBox="1"/>
          <p:nvPr/>
        </p:nvSpPr>
        <p:spPr>
          <a:xfrm>
            <a:off x="7010400" y="6324600"/>
            <a:ext cx="2133600" cy="400110"/>
          </a:xfrm>
          <a:prstGeom prst="rect">
            <a:avLst/>
          </a:prstGeom>
          <a:noFill/>
        </p:spPr>
        <p:txBody>
          <a:bodyPr wrap="square" rtlCol="0">
            <a:spAutoFit/>
          </a:bodyPr>
          <a:lstStyle/>
          <a:p>
            <a:r>
              <a:rPr lang="en-US" sz="2000" dirty="0" smtClean="0">
                <a:solidFill>
                  <a:schemeClr val="tx2"/>
                </a:solidFill>
              </a:rPr>
              <a:t>(</a:t>
            </a:r>
            <a:r>
              <a:rPr lang="en-US" sz="2000" dirty="0" smtClean="0">
                <a:solidFill>
                  <a:srgbClr val="FF0000"/>
                </a:solidFill>
              </a:rPr>
              <a:t>Need citation</a:t>
            </a:r>
            <a:r>
              <a:rPr lang="en-US" sz="2000" dirty="0" smtClean="0">
                <a:solidFill>
                  <a:schemeClr val="tx2"/>
                </a:solidFill>
              </a:rPr>
              <a:t>)</a:t>
            </a:r>
            <a:endParaRPr lang="en-US" sz="2000" dirty="0">
              <a:solidFill>
                <a:schemeClr val="tx2"/>
              </a:solidFill>
            </a:endParaRPr>
          </a:p>
        </p:txBody>
      </p:sp>
      <p:pic>
        <p:nvPicPr>
          <p:cNvPr id="6" name="Picture 2" descr="http://ts2.mm.bing.net/th?id=H.4628369351115521&amp;pid=15.1&amp;H=117&amp;W=160">
            <a:hlinkClick r:id="rId2"/>
          </p:cNvPr>
          <p:cNvPicPr>
            <a:picLocks noChangeAspect="1" noChangeArrowheads="1"/>
          </p:cNvPicPr>
          <p:nvPr/>
        </p:nvPicPr>
        <p:blipFill rotWithShape="1">
          <a:blip r:embed="rId3" cstate="print"/>
          <a:srcRect l="11436" t="1061" r="8424" b="-1061"/>
          <a:stretch/>
        </p:blipFill>
        <p:spPr bwMode="auto">
          <a:xfrm>
            <a:off x="2286000" y="4191000"/>
            <a:ext cx="4824248" cy="1981200"/>
          </a:xfrm>
          <a:prstGeom prst="rect">
            <a:avLst/>
          </a:prstGeom>
          <a:noFill/>
        </p:spPr>
      </p:pic>
    </p:spTree>
    <p:extLst>
      <p:ext uri="{BB962C8B-B14F-4D97-AF65-F5344CB8AC3E}">
        <p14:creationId xmlns:p14="http://schemas.microsoft.com/office/powerpoint/2010/main" val="1577291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Medicare vs. Medicaid</a:t>
            </a:r>
            <a:endParaRPr lang="en-US" dirty="0"/>
          </a:p>
        </p:txBody>
      </p:sp>
      <p:sp>
        <p:nvSpPr>
          <p:cNvPr id="3" name="Content Placeholder 2"/>
          <p:cNvSpPr>
            <a:spLocks noGrp="1"/>
          </p:cNvSpPr>
          <p:nvPr>
            <p:ph sz="half" idx="1"/>
          </p:nvPr>
        </p:nvSpPr>
        <p:spPr/>
        <p:txBody>
          <a:bodyPr>
            <a:normAutofit/>
          </a:bodyPr>
          <a:lstStyle/>
          <a:p>
            <a:r>
              <a:rPr lang="en-US" dirty="0" smtClean="0"/>
              <a:t>Medicare</a:t>
            </a:r>
          </a:p>
          <a:p>
            <a:pPr lvl="1"/>
            <a:r>
              <a:rPr lang="en-US" dirty="0" smtClean="0"/>
              <a:t>Recent hospital stay of at least three days</a:t>
            </a:r>
          </a:p>
          <a:p>
            <a:pPr lvl="1"/>
            <a:r>
              <a:rPr lang="en-US" dirty="0" smtClean="0"/>
              <a:t>Admitted to a Medicare-certified nursing facility within 30 days of hospital stay</a:t>
            </a:r>
          </a:p>
          <a:p>
            <a:pPr lvl="1"/>
            <a:r>
              <a:rPr lang="en-US" dirty="0" smtClean="0"/>
              <a:t>Need skilled care (e.g., nursing services, physical therapy)</a:t>
            </a:r>
          </a:p>
        </p:txBody>
      </p:sp>
      <p:sp>
        <p:nvSpPr>
          <p:cNvPr id="4" name="Content Placeholder 3"/>
          <p:cNvSpPr>
            <a:spLocks noGrp="1"/>
          </p:cNvSpPr>
          <p:nvPr>
            <p:ph sz="half" idx="2"/>
          </p:nvPr>
        </p:nvSpPr>
        <p:spPr/>
        <p:txBody>
          <a:bodyPr>
            <a:normAutofit/>
          </a:bodyPr>
          <a:lstStyle/>
          <a:p>
            <a:r>
              <a:rPr lang="en-US" dirty="0" smtClean="0"/>
              <a:t>Medicaid</a:t>
            </a:r>
          </a:p>
          <a:p>
            <a:pPr lvl="1"/>
            <a:r>
              <a:rPr lang="en-US" dirty="0" smtClean="0"/>
              <a:t>Doctor visits</a:t>
            </a:r>
          </a:p>
          <a:p>
            <a:pPr lvl="1"/>
            <a:r>
              <a:rPr lang="en-US" dirty="0" smtClean="0"/>
              <a:t>Hospital costs</a:t>
            </a:r>
          </a:p>
          <a:p>
            <a:pPr lvl="1"/>
            <a:r>
              <a:rPr lang="en-US" dirty="0" smtClean="0"/>
              <a:t>Long-term care services at home (e.g., personal care)</a:t>
            </a:r>
          </a:p>
          <a:p>
            <a:pPr lvl="1"/>
            <a:r>
              <a:rPr lang="en-US" dirty="0" smtClean="0"/>
              <a:t>Nursing home services </a:t>
            </a:r>
            <a:endParaRPr lang="en-US" dirty="0"/>
          </a:p>
        </p:txBody>
      </p:sp>
      <p:sp>
        <p:nvSpPr>
          <p:cNvPr id="5" name="TextBox 4"/>
          <p:cNvSpPr txBox="1"/>
          <p:nvPr/>
        </p:nvSpPr>
        <p:spPr>
          <a:xfrm>
            <a:off x="6371895" y="6317434"/>
            <a:ext cx="2772105" cy="400110"/>
          </a:xfrm>
          <a:prstGeom prst="rect">
            <a:avLst/>
          </a:prstGeom>
          <a:noFill/>
        </p:spPr>
        <p:txBody>
          <a:bodyPr wrap="square" rtlCol="0">
            <a:spAutoFit/>
          </a:bodyPr>
          <a:lstStyle/>
          <a:p>
            <a:r>
              <a:rPr lang="en-US" sz="2000" dirty="0" smtClean="0">
                <a:solidFill>
                  <a:schemeClr val="tx2"/>
                </a:solidFill>
              </a:rPr>
              <a:t>(</a:t>
            </a:r>
            <a:r>
              <a:rPr lang="en-US" sz="2000" dirty="0" smtClean="0">
                <a:solidFill>
                  <a:srgbClr val="FF0000"/>
                </a:solidFill>
              </a:rPr>
              <a:t>Need citation</a:t>
            </a:r>
            <a:r>
              <a:rPr lang="en-US" sz="2000" dirty="0" smtClean="0">
                <a:solidFill>
                  <a:schemeClr val="tx2"/>
                </a:solidFill>
              </a:rPr>
              <a:t>)</a:t>
            </a:r>
            <a:endParaRPr lang="en-US" sz="2000" dirty="0">
              <a:solidFill>
                <a:schemeClr val="tx2"/>
              </a:solidFill>
            </a:endParaRPr>
          </a:p>
        </p:txBody>
      </p:sp>
    </p:spTree>
    <p:extLst>
      <p:ext uri="{BB962C8B-B14F-4D97-AF65-F5344CB8AC3E}">
        <p14:creationId xmlns:p14="http://schemas.microsoft.com/office/powerpoint/2010/main" val="1329065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Costs for Long-Term Care</a:t>
            </a:r>
            <a:endParaRPr lang="en-US" dirty="0"/>
          </a:p>
        </p:txBody>
      </p:sp>
      <p:sp>
        <p:nvSpPr>
          <p:cNvPr id="3" name="Content Placeholder 2"/>
          <p:cNvSpPr>
            <a:spLocks noGrp="1"/>
          </p:cNvSpPr>
          <p:nvPr>
            <p:ph idx="1"/>
          </p:nvPr>
        </p:nvSpPr>
        <p:spPr/>
        <p:txBody>
          <a:bodyPr/>
          <a:lstStyle/>
          <a:p>
            <a:r>
              <a:rPr lang="en-US" dirty="0" smtClean="0"/>
              <a:t>Nursing home</a:t>
            </a:r>
          </a:p>
          <a:p>
            <a:pPr lvl="1"/>
            <a:r>
              <a:rPr lang="en-US" dirty="0" smtClean="0"/>
              <a:t>Semi-private room: $205 per day/$6,235 per month</a:t>
            </a:r>
          </a:p>
          <a:p>
            <a:pPr lvl="1"/>
            <a:r>
              <a:rPr lang="en-US" dirty="0" smtClean="0"/>
              <a:t>Private room: $229 per day/$6,965 per month</a:t>
            </a:r>
          </a:p>
          <a:p>
            <a:r>
              <a:rPr lang="en-US" dirty="0" smtClean="0"/>
              <a:t>Assisted living</a:t>
            </a:r>
          </a:p>
          <a:p>
            <a:pPr lvl="1"/>
            <a:r>
              <a:rPr lang="en-US" dirty="0" smtClean="0"/>
              <a:t>One-bedroom unit: $3,293 per month</a:t>
            </a:r>
          </a:p>
          <a:p>
            <a:r>
              <a:rPr lang="en-US" dirty="0" smtClean="0"/>
              <a:t>Home health</a:t>
            </a:r>
          </a:p>
          <a:p>
            <a:pPr lvl="1"/>
            <a:r>
              <a:rPr lang="en-US" dirty="0" smtClean="0"/>
              <a:t>Aid: $21 per hour</a:t>
            </a:r>
          </a:p>
          <a:p>
            <a:pPr lvl="1"/>
            <a:r>
              <a:rPr lang="en-US" dirty="0" smtClean="0"/>
              <a:t>Homemaker services: $19 per hour</a:t>
            </a:r>
          </a:p>
          <a:p>
            <a:r>
              <a:rPr lang="en-US" dirty="0" smtClean="0"/>
              <a:t>Adult day care center</a:t>
            </a:r>
          </a:p>
          <a:p>
            <a:pPr lvl="1"/>
            <a:r>
              <a:rPr lang="en-US" dirty="0" smtClean="0"/>
              <a:t>$67 per day</a:t>
            </a:r>
            <a:endParaRPr lang="en-US" dirty="0"/>
          </a:p>
        </p:txBody>
      </p:sp>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a:t>
            </a:r>
            <a:r>
              <a:rPr lang="en-US" sz="2000" dirty="0" smtClean="0">
                <a:solidFill>
                  <a:srgbClr val="FF0000"/>
                </a:solidFill>
              </a:rPr>
              <a:t>need citation</a:t>
            </a:r>
            <a:r>
              <a:rPr lang="en-US" sz="2000" dirty="0" smtClean="0">
                <a:solidFill>
                  <a:schemeClr val="tx2"/>
                </a:solidFill>
              </a:rPr>
              <a:t>)</a:t>
            </a:r>
            <a:endParaRPr lang="en-US" sz="2000" dirty="0">
              <a:solidFill>
                <a:schemeClr val="tx2"/>
              </a:solidFill>
            </a:endParaRPr>
          </a:p>
        </p:txBody>
      </p:sp>
    </p:spTree>
    <p:extLst>
      <p:ext uri="{BB962C8B-B14F-4D97-AF65-F5344CB8AC3E}">
        <p14:creationId xmlns:p14="http://schemas.microsoft.com/office/powerpoint/2010/main" val="2282293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Choosing a Home</a:t>
            </a:r>
            <a:endParaRPr lang="en-US" dirty="0"/>
          </a:p>
        </p:txBody>
      </p:sp>
      <p:sp>
        <p:nvSpPr>
          <p:cNvPr id="3" name="Content Placeholder 2"/>
          <p:cNvSpPr>
            <a:spLocks noGrp="1"/>
          </p:cNvSpPr>
          <p:nvPr>
            <p:ph idx="1"/>
          </p:nvPr>
        </p:nvSpPr>
        <p:spPr/>
        <p:txBody>
          <a:bodyPr/>
          <a:lstStyle/>
          <a:p>
            <a:r>
              <a:rPr lang="en-US" dirty="0" smtClean="0"/>
              <a:t>Is it guaranteed that the entrance fee is refundable?</a:t>
            </a:r>
          </a:p>
          <a:p>
            <a:r>
              <a:rPr lang="en-US" dirty="0" smtClean="0"/>
              <a:t>Do the assisted living and health care services come at no additional charges?</a:t>
            </a:r>
          </a:p>
          <a:p>
            <a:r>
              <a:rPr lang="en-US" dirty="0" smtClean="0"/>
              <a:t>To what degree does the nursing home manage the finances of residents?</a:t>
            </a:r>
          </a:p>
          <a:p>
            <a:r>
              <a:rPr lang="en-US" dirty="0" smtClean="0"/>
              <a:t>Are Medicare and Medicaid plan accepted?</a:t>
            </a:r>
            <a:endParaRPr lang="en-US" dirty="0"/>
          </a:p>
        </p:txBody>
      </p:sp>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(need citation)</a:t>
            </a:r>
            <a:endParaRPr lang="en-US" sz="2000" dirty="0">
              <a:solidFill>
                <a:schemeClr val="tx2"/>
              </a:solidFill>
            </a:endParaRPr>
          </a:p>
        </p:txBody>
      </p:sp>
      <p:pic>
        <p:nvPicPr>
          <p:cNvPr id="6" name="Picture 4" descr="http://click.infospace.com/ClickHandler.ashx?du=http%3a%2f%2fwww.homecare.com%2fsites%2fdefault%2ffiles%2fstyles%2fimage360%2fpublic%2fMedicare%2520first%2520100%2520nursing%2520home-man%2520in%2520bed.jpg&amp;ru=http%3a%2f%2fwww.homecare.com%2fsites%2fdefault%2ffiles%2fstyles%2fimage360%2fpublic%2fMedicare%2520first%2520100%2520nursing%2520home-man%2520in%2520bed.jpg&amp;ld=20130314&amp;ap=7&amp;app=1&amp;c=babylon3&amp;s=babylon3&amp;coi=372380&amp;cop=main-title&amp;euip=173.31.44.112&amp;npp=7&amp;p=0&amp;pp=0&amp;pvaid=b560595e3dac42719bd8027e06d1e978&amp;ep=7&amp;mid=9&amp;hash=22BC2EA6BE9E4E4770F18295ED6C9650"/>
          <p:cNvPicPr>
            <a:picLocks noChangeAspect="1" noChangeArrowheads="1"/>
          </p:cNvPicPr>
          <p:nvPr/>
        </p:nvPicPr>
        <p:blipFill>
          <a:blip r:embed="rId3" cstate="print"/>
          <a:srcRect/>
          <a:stretch>
            <a:fillRect/>
          </a:stretch>
        </p:blipFill>
        <p:spPr bwMode="auto">
          <a:xfrm>
            <a:off x="2590800" y="4229100"/>
            <a:ext cx="3962400" cy="1752600"/>
          </a:xfrm>
          <a:prstGeom prst="rect">
            <a:avLst/>
          </a:prstGeom>
          <a:noFill/>
        </p:spPr>
      </p:pic>
    </p:spTree>
    <p:extLst>
      <p:ext uri="{BB962C8B-B14F-4D97-AF65-F5344CB8AC3E}">
        <p14:creationId xmlns:p14="http://schemas.microsoft.com/office/powerpoint/2010/main" val="12118469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nurse turnover?</a:t>
            </a:r>
            <a:endParaRPr lang="en-US" dirty="0"/>
          </a:p>
        </p:txBody>
      </p:sp>
      <p:sp>
        <p:nvSpPr>
          <p:cNvPr id="3" name="Content Placeholder 2"/>
          <p:cNvSpPr>
            <a:spLocks noGrp="1"/>
          </p:cNvSpPr>
          <p:nvPr>
            <p:ph idx="1"/>
          </p:nvPr>
        </p:nvSpPr>
        <p:spPr/>
        <p:txBody>
          <a:bodyPr/>
          <a:lstStyle/>
          <a:p>
            <a:r>
              <a:rPr lang="en-US" dirty="0" smtClean="0"/>
              <a:t>Nursing turnover</a:t>
            </a:r>
          </a:p>
          <a:p>
            <a:pPr lvl="1"/>
            <a:r>
              <a:rPr lang="en-US" dirty="0" smtClean="0"/>
              <a:t>Not retaining nurses</a:t>
            </a:r>
          </a:p>
          <a:p>
            <a:pPr lvl="1"/>
            <a:r>
              <a:rPr lang="en-US" dirty="0" smtClean="0"/>
              <a:t>High burnout rates in new graduates</a:t>
            </a:r>
          </a:p>
          <a:p>
            <a:pPr lvl="1"/>
            <a:r>
              <a:rPr lang="en-US" dirty="0" smtClean="0"/>
              <a:t>Insufficient staffing</a:t>
            </a:r>
          </a:p>
          <a:p>
            <a:r>
              <a:rPr lang="en-US" dirty="0" smtClean="0"/>
              <a:t>Turnover costs</a:t>
            </a:r>
          </a:p>
          <a:p>
            <a:pPr lvl="1"/>
            <a:r>
              <a:rPr lang="en-US" dirty="0" smtClean="0"/>
              <a:t>$22,000 - $64,000</a:t>
            </a:r>
          </a:p>
          <a:p>
            <a:pPr lvl="1"/>
            <a:r>
              <a:rPr lang="en-US" dirty="0" smtClean="0"/>
              <a:t>Direct and indirect costs</a:t>
            </a:r>
          </a:p>
          <a:p>
            <a:pPr lvl="1"/>
            <a:r>
              <a:rPr lang="en-US" dirty="0" smtClean="0"/>
              <a:t>Process begins again</a:t>
            </a:r>
            <a:endParaRPr lang="en-US" dirty="0"/>
          </a:p>
        </p:txBody>
      </p:sp>
      <p:pic>
        <p:nvPicPr>
          <p:cNvPr id="4" name="Picture 2" descr="C:\Program Files (x86)\Microsoft Office\MEDIA\CAGCAT10\j0222015.wmf"/>
          <p:cNvPicPr>
            <a:picLocks noChangeAspect="1" noChangeArrowheads="1"/>
          </p:cNvPicPr>
          <p:nvPr/>
        </p:nvPicPr>
        <p:blipFill>
          <a:blip r:embed="rId2" cstate="print"/>
          <a:srcRect/>
          <a:stretch>
            <a:fillRect/>
          </a:stretch>
        </p:blipFill>
        <p:spPr bwMode="auto">
          <a:xfrm>
            <a:off x="5334000" y="3276600"/>
            <a:ext cx="3048000" cy="2701138"/>
          </a:xfrm>
          <a:prstGeom prst="rect">
            <a:avLst/>
          </a:prstGeom>
          <a:noFill/>
        </p:spPr>
      </p:pic>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(Jones &amp; Gates, 2007)</a:t>
            </a:r>
            <a:endParaRPr lang="en-US" sz="2000" dirty="0">
              <a:solidFill>
                <a:schemeClr val="tx2"/>
              </a:solidFill>
            </a:endParaRPr>
          </a:p>
        </p:txBody>
      </p:sp>
    </p:spTree>
    <p:extLst>
      <p:ext uri="{BB962C8B-B14F-4D97-AF65-F5344CB8AC3E}">
        <p14:creationId xmlns:p14="http://schemas.microsoft.com/office/powerpoint/2010/main" val="42828622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Benefits of Nurse Retention</a:t>
            </a:r>
            <a:endParaRPr lang="en-US" dirty="0"/>
          </a:p>
        </p:txBody>
      </p:sp>
      <p:sp>
        <p:nvSpPr>
          <p:cNvPr id="3" name="Content Placeholder 2"/>
          <p:cNvSpPr>
            <a:spLocks noGrp="1"/>
          </p:cNvSpPr>
          <p:nvPr>
            <p:ph idx="1"/>
          </p:nvPr>
        </p:nvSpPr>
        <p:spPr/>
        <p:txBody>
          <a:bodyPr/>
          <a:lstStyle/>
          <a:p>
            <a:r>
              <a:rPr lang="en-US" dirty="0" smtClean="0"/>
              <a:t>Less finical responsibility</a:t>
            </a:r>
          </a:p>
          <a:p>
            <a:pPr lvl="1"/>
            <a:r>
              <a:rPr lang="en-US" dirty="0" smtClean="0"/>
              <a:t>Less advertisement</a:t>
            </a:r>
          </a:p>
          <a:p>
            <a:pPr lvl="1"/>
            <a:r>
              <a:rPr lang="en-US" dirty="0" smtClean="0"/>
              <a:t>Less money spent on new hires</a:t>
            </a:r>
          </a:p>
          <a:p>
            <a:pPr lvl="1"/>
            <a:r>
              <a:rPr lang="en-US" dirty="0" smtClean="0"/>
              <a:t>Maintained productivity</a:t>
            </a:r>
          </a:p>
          <a:p>
            <a:pPr lvl="1"/>
            <a:r>
              <a:rPr lang="en-US" dirty="0" smtClean="0"/>
              <a:t>Reduced orientation costs</a:t>
            </a:r>
            <a:endParaRPr lang="en-US" dirty="0"/>
          </a:p>
        </p:txBody>
      </p:sp>
      <p:pic>
        <p:nvPicPr>
          <p:cNvPr id="4" name="Picture 2" descr="C:\Program Files (x86)\Microsoft Office\MEDIA\CAGCAT10\j0235241.wmf"/>
          <p:cNvPicPr>
            <a:picLocks noChangeAspect="1" noChangeArrowheads="1"/>
          </p:cNvPicPr>
          <p:nvPr/>
        </p:nvPicPr>
        <p:blipFill rotWithShape="1">
          <a:blip r:embed="rId3" cstate="print"/>
          <a:srcRect b="9052"/>
          <a:stretch/>
        </p:blipFill>
        <p:spPr bwMode="auto">
          <a:xfrm>
            <a:off x="2209800" y="3886200"/>
            <a:ext cx="4635064" cy="2217683"/>
          </a:xfrm>
          <a:prstGeom prst="rect">
            <a:avLst/>
          </a:prstGeom>
          <a:ln>
            <a:noFill/>
          </a:ln>
          <a:effectLst>
            <a:outerShdw blurRad="190500" algn="tl" rotWithShape="0">
              <a:srgbClr val="000000">
                <a:alpha val="70000"/>
              </a:srgbClr>
            </a:outerShdw>
          </a:effectLst>
        </p:spPr>
      </p:pic>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(Jones &amp; Gates, 2007)</a:t>
            </a:r>
            <a:endParaRPr lang="en-US" sz="2000" dirty="0">
              <a:solidFill>
                <a:schemeClr val="tx2"/>
              </a:solidFill>
            </a:endParaRPr>
          </a:p>
        </p:txBody>
      </p:sp>
    </p:spTree>
    <p:extLst>
      <p:ext uri="{BB962C8B-B14F-4D97-AF65-F5344CB8AC3E}">
        <p14:creationId xmlns:p14="http://schemas.microsoft.com/office/powerpoint/2010/main" val="2048016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Decatur</Template>
  <TotalTime>202</TotalTime>
  <Words>1146</Words>
  <Application>Microsoft Office PowerPoint</Application>
  <PresentationFormat>On-screen Show (4:3)</PresentationFormat>
  <Paragraphs>133</Paragraphs>
  <Slides>13</Slides>
  <Notes>8</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Decatur</vt:lpstr>
      <vt:lpstr>Finances of Health Care</vt:lpstr>
      <vt:lpstr>Objectives</vt:lpstr>
      <vt:lpstr>Introduction</vt:lpstr>
      <vt:lpstr>Who pays for health care?</vt:lpstr>
      <vt:lpstr>Medicare vs. Medicaid</vt:lpstr>
      <vt:lpstr>Costs for Long-Term Care</vt:lpstr>
      <vt:lpstr>Choosing a Home</vt:lpstr>
      <vt:lpstr>What is nurse turnover?</vt:lpstr>
      <vt:lpstr>Benefits of Nurse Retention</vt:lpstr>
      <vt:lpstr>Why not new graduates?</vt:lpstr>
      <vt:lpstr>How can nurses reduce costs?</vt:lpstr>
      <vt:lpstr>How can nurses reduce costs?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Finances of Health Care</dc:title>
  <dc:creator>user</dc:creator>
  <cp:lastModifiedBy>user</cp:lastModifiedBy>
  <cp:revision>20</cp:revision>
  <dcterms:created xsi:type="dcterms:W3CDTF">2013-03-12T14:58:43Z</dcterms:created>
  <dcterms:modified xsi:type="dcterms:W3CDTF">2013-03-22T16:21:44Z</dcterms:modified>
</cp:coreProperties>
</file>