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12"/>
  </p:notesMasterIdLst>
  <p:sldIdLst>
    <p:sldId id="258" r:id="rId2"/>
    <p:sldId id="257" r:id="rId3"/>
    <p:sldId id="263" r:id="rId4"/>
    <p:sldId id="260" r:id="rId5"/>
    <p:sldId id="264" r:id="rId6"/>
    <p:sldId id="265" r:id="rId7"/>
    <p:sldId id="261" r:id="rId8"/>
    <p:sldId id="262" r:id="rId9"/>
    <p:sldId id="259"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122" autoAdjust="0"/>
  </p:normalViewPr>
  <p:slideViewPr>
    <p:cSldViewPr showGuides="1">
      <p:cViewPr varScale="1">
        <p:scale>
          <a:sx n="60" d="100"/>
          <a:sy n="60" d="100"/>
        </p:scale>
        <p:origin x="-1146"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DCEB68-2B6A-4B1A-B5D4-5332B5D267F2}" type="datetimeFigureOut">
              <a:rPr lang="en-US" smtClean="0"/>
              <a:pPr/>
              <a:t>3/20/2013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E9E58F-4369-452D-A102-AD5289D60A86}" type="slidenum">
              <a:rPr lang="en-US" smtClean="0"/>
              <a:pPr/>
              <a:t>‹#›</a:t>
            </a:fld>
            <a:endParaRPr lang="en-US"/>
          </a:p>
        </p:txBody>
      </p:sp>
    </p:spTree>
    <p:extLst>
      <p:ext uri="{BB962C8B-B14F-4D97-AF65-F5344CB8AC3E}">
        <p14:creationId xmlns:p14="http://schemas.microsoft.com/office/powerpoint/2010/main" xmlns="" val="2617621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In 2010, the United States spent $2.6</a:t>
            </a:r>
            <a:r>
              <a:rPr lang="en-US" baseline="0" dirty="0" smtClean="0"/>
              <a:t> trillion on health care.  In 1980, the United States spent $256 billion.</a:t>
            </a:r>
          </a:p>
        </p:txBody>
      </p:sp>
      <p:sp>
        <p:nvSpPr>
          <p:cNvPr id="4" name="Slide Number Placeholder 3"/>
          <p:cNvSpPr>
            <a:spLocks noGrp="1"/>
          </p:cNvSpPr>
          <p:nvPr>
            <p:ph type="sldNum" sz="quarter" idx="10"/>
          </p:nvPr>
        </p:nvSpPr>
        <p:spPr/>
        <p:txBody>
          <a:bodyPr/>
          <a:lstStyle/>
          <a:p>
            <a:fld id="{F7E9E58F-4369-452D-A102-AD5289D60A86}" type="slidenum">
              <a:rPr lang="en-US" smtClean="0"/>
              <a:pPr/>
              <a:t>3</a:t>
            </a:fld>
            <a:endParaRPr lang="en-US"/>
          </a:p>
        </p:txBody>
      </p:sp>
    </p:spTree>
    <p:extLst>
      <p:ext uri="{BB962C8B-B14F-4D97-AF65-F5344CB8AC3E}">
        <p14:creationId xmlns:p14="http://schemas.microsoft.com/office/powerpoint/2010/main" xmlns="" val="3386058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Nurse manager</a:t>
            </a:r>
          </a:p>
          <a:p>
            <a:pPr marL="628650" lvl="1" indent="-171450">
              <a:buFont typeface="Arial" pitchFamily="34" charset="0"/>
              <a:buChar char="•"/>
            </a:pPr>
            <a:r>
              <a:rPr lang="en-US" dirty="0" smtClean="0"/>
              <a:t>The</a:t>
            </a:r>
            <a:r>
              <a:rPr lang="en-US" baseline="0" dirty="0" smtClean="0"/>
              <a:t> nurse manager gets feedback on actual expenses, which show discrepancies between budgetary projections and actual results.  Unit managers work to modify expenses and corrects these discrepancies.  Unit managers must ensure their unit stays within budget and expenses are controlled.</a:t>
            </a:r>
          </a:p>
          <a:p>
            <a:pPr marL="628650" lvl="1" indent="-171450">
              <a:buFont typeface="Arial" pitchFamily="34" charset="0"/>
              <a:buChar char="•"/>
            </a:pPr>
            <a:r>
              <a:rPr lang="en-US" baseline="0" dirty="0" smtClean="0"/>
              <a:t>Based on the unit census and patient acuity, a targeted number of hours per patient day is designated.  Staffing should be based on this number.</a:t>
            </a:r>
          </a:p>
          <a:p>
            <a:pPr marL="628650" lvl="1" indent="-171450">
              <a:buFont typeface="Arial" pitchFamily="34" charset="0"/>
              <a:buChar char="•"/>
            </a:pPr>
            <a:r>
              <a:rPr lang="en-US" baseline="0" dirty="0" smtClean="0"/>
              <a:t>Managers should avoid excessive use of unscheduled leave that could require overtime</a:t>
            </a:r>
          </a:p>
          <a:p>
            <a:pPr marL="171450" lvl="0" indent="-171450">
              <a:buFont typeface="Arial" pitchFamily="34" charset="0"/>
              <a:buChar char="•"/>
            </a:pPr>
            <a:r>
              <a:rPr lang="en-US" baseline="0" dirty="0" smtClean="0"/>
              <a:t>Floor nurse</a:t>
            </a:r>
          </a:p>
          <a:p>
            <a:pPr marL="628650" lvl="1" indent="-171450">
              <a:buFont typeface="Arial" pitchFamily="34" charset="0"/>
              <a:buChar char="•"/>
            </a:pPr>
            <a:r>
              <a:rPr lang="en-US" baseline="0" dirty="0" smtClean="0"/>
              <a:t>Nurses can help reduce costs by managing supplies used to treat and care for patients.  Only take and use the amount of supplies needed to perform each treatment.  Also, the use of non-disposable equipment when appropriate can cut costs.</a:t>
            </a:r>
          </a:p>
          <a:p>
            <a:pPr marL="628650" lvl="1" indent="-171450">
              <a:buFont typeface="Arial" pitchFamily="34" charset="0"/>
              <a:buChar char="•"/>
            </a:pPr>
            <a:r>
              <a:rPr lang="en-US" baseline="0" dirty="0" smtClean="0"/>
              <a:t>Delegate duties to other staff members that do not require an RN to perform. This allows the RN to perform duties only they can perform.</a:t>
            </a:r>
          </a:p>
          <a:p>
            <a:pPr marL="628650" lvl="1" indent="-171450">
              <a:buFont typeface="Arial" pitchFamily="34" charset="0"/>
              <a:buChar char="•"/>
            </a:pPr>
            <a:r>
              <a:rPr lang="en-US" baseline="0" dirty="0" smtClean="0"/>
              <a:t>Provide detailed discharge instructions including medication regimens, follow-up appointments, activity restrictions, and diet modifications. </a:t>
            </a:r>
          </a:p>
          <a:p>
            <a:pPr marL="171450" lvl="0" indent="-171450">
              <a:buFont typeface="Arial" pitchFamily="34" charset="0"/>
              <a:buChar char="•"/>
            </a:pPr>
            <a:endParaRPr lang="en-US" baseline="0" dirty="0" smtClean="0"/>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pPr/>
              <a:t>7</a:t>
            </a:fld>
            <a:endParaRPr lang="en-US"/>
          </a:p>
        </p:txBody>
      </p:sp>
    </p:spTree>
    <p:extLst>
      <p:ext uri="{BB962C8B-B14F-4D97-AF65-F5344CB8AC3E}">
        <p14:creationId xmlns:p14="http://schemas.microsoft.com/office/powerpoint/2010/main" xmlns="" val="2093046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Nurse</a:t>
            </a:r>
            <a:r>
              <a:rPr lang="en-US" baseline="0" dirty="0" smtClean="0"/>
              <a:t> practitioner</a:t>
            </a:r>
          </a:p>
          <a:p>
            <a:pPr marL="628650" lvl="1" indent="-171450">
              <a:buFont typeface="Arial" pitchFamily="34" charset="0"/>
              <a:buChar char="•"/>
            </a:pPr>
            <a:r>
              <a:rPr lang="en-US" baseline="0" dirty="0" smtClean="0"/>
              <a:t>The use of nurse practitioners can improve health-care delivery by expanding access to care for all patients, especially those in rural and underserved areas.</a:t>
            </a:r>
          </a:p>
          <a:p>
            <a:pPr marL="628650" lvl="1" indent="-171450">
              <a:buFont typeface="Arial" pitchFamily="34" charset="0"/>
              <a:buChar char="•"/>
            </a:pPr>
            <a:r>
              <a:rPr lang="en-US" baseline="0" dirty="0" smtClean="0"/>
              <a:t>Patients had fewer emergency room visits and hospital admissions.  They also had shorter hospital stays.</a:t>
            </a:r>
          </a:p>
          <a:p>
            <a:pPr marL="628650" lvl="1" indent="-171450">
              <a:buFont typeface="Arial" pitchFamily="34" charset="0"/>
              <a:buChar char="•"/>
            </a:pPr>
            <a:r>
              <a:rPr lang="en-US" baseline="0" dirty="0" smtClean="0"/>
              <a:t>Compared to physicians, nursing practitioners scored equal to or greater than on patient satisfaction scores.  </a:t>
            </a:r>
          </a:p>
          <a:p>
            <a:pPr marL="628650" lvl="1" indent="-171450">
              <a:buFont typeface="Arial" pitchFamily="34" charset="0"/>
              <a:buChar char="•"/>
            </a:pPr>
            <a:r>
              <a:rPr lang="en-US" baseline="0" dirty="0" smtClean="0"/>
              <a:t>Nurse practitioners often emphasis prevention and promotion.  They are also more likely to try non-medical interventions first such as changes in diet.</a:t>
            </a:r>
          </a:p>
          <a:p>
            <a:pPr marL="628650" lvl="1" indent="-171450">
              <a:buFont typeface="Arial" pitchFamily="34" charset="0"/>
              <a:buChar char="•"/>
            </a:pPr>
            <a:endParaRPr lang="en-US" baseline="0" dirty="0" smtClean="0"/>
          </a:p>
          <a:p>
            <a:pPr marL="628650" lvl="1" indent="-171450">
              <a:buFont typeface="Arial" pitchFamily="34" charset="0"/>
              <a:buChar char="•"/>
            </a:pPr>
            <a:endParaRPr lang="en-US" dirty="0" smtClean="0"/>
          </a:p>
        </p:txBody>
      </p:sp>
      <p:sp>
        <p:nvSpPr>
          <p:cNvPr id="4" name="Slide Number Placeholder 3"/>
          <p:cNvSpPr>
            <a:spLocks noGrp="1"/>
          </p:cNvSpPr>
          <p:nvPr>
            <p:ph type="sldNum" sz="quarter" idx="10"/>
          </p:nvPr>
        </p:nvSpPr>
        <p:spPr/>
        <p:txBody>
          <a:bodyPr/>
          <a:lstStyle/>
          <a:p>
            <a:fld id="{F7E9E58F-4369-452D-A102-AD5289D60A86}" type="slidenum">
              <a:rPr lang="en-US" smtClean="0"/>
              <a:pPr/>
              <a:t>8</a:t>
            </a:fld>
            <a:endParaRPr lang="en-US"/>
          </a:p>
        </p:txBody>
      </p:sp>
    </p:spTree>
    <p:extLst>
      <p:ext uri="{BB962C8B-B14F-4D97-AF65-F5344CB8AC3E}">
        <p14:creationId xmlns:p14="http://schemas.microsoft.com/office/powerpoint/2010/main" xmlns="" val="209304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486BE31-9778-4A37-896D-F19AD77CB1B7}" type="datetimeFigureOut">
              <a:rPr lang="en-US" smtClean="0"/>
              <a:pPr/>
              <a:t>3/20/2013</a:t>
            </a:fld>
            <a:endParaRPr lang="en-US"/>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E56163D6-B95B-4495-B3B8-85A4F12A8201}" type="slidenum">
              <a:rPr lang="en-US" smtClean="0"/>
              <a:pPr/>
              <a:t>‹#›</a:t>
            </a:fld>
            <a:endParaRPr lang="en-US"/>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86BE31-9778-4A37-896D-F19AD77CB1B7}" type="datetimeFigureOut">
              <a:rPr lang="en-US" smtClean="0"/>
              <a:pPr/>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163D6-B95B-4495-B3B8-85A4F12A820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86BE31-9778-4A37-896D-F19AD77CB1B7}" type="datetimeFigureOut">
              <a:rPr lang="en-US" smtClean="0"/>
              <a:pPr/>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96000" y="6356350"/>
            <a:ext cx="762000" cy="365125"/>
          </a:xfrm>
        </p:spPr>
        <p:txBody>
          <a:bodyPr/>
          <a:lstStyle/>
          <a:p>
            <a:fld id="{E56163D6-B95B-4495-B3B8-85A4F12A8201}" type="slidenum">
              <a:rPr lang="en-US" smtClean="0"/>
              <a:pPr/>
              <a:t>‹#›</a:t>
            </a:fld>
            <a:endParaRPr lang="en-US"/>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86BE31-9778-4A37-896D-F19AD77CB1B7}" type="datetimeFigureOut">
              <a:rPr lang="en-US" smtClean="0"/>
              <a:pPr/>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163D6-B95B-4495-B3B8-85A4F12A820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86BE31-9778-4A37-896D-F19AD77CB1B7}" type="datetimeFigureOut">
              <a:rPr lang="en-US" smtClean="0"/>
              <a:pPr/>
              <a:t>3/20/2013</a:t>
            </a:fld>
            <a:endParaRPr lang="en-US"/>
          </a:p>
        </p:txBody>
      </p:sp>
      <p:sp>
        <p:nvSpPr>
          <p:cNvPr id="5" name="Footer Placeholder 4"/>
          <p:cNvSpPr>
            <a:spLocks noGrp="1"/>
          </p:cNvSpPr>
          <p:nvPr>
            <p:ph type="ftr" sz="quarter" idx="11"/>
          </p:nvPr>
        </p:nvSpPr>
        <p:spPr>
          <a:xfrm>
            <a:off x="5791200" y="6356350"/>
            <a:ext cx="2895600" cy="365125"/>
          </a:xfrm>
        </p:spPr>
        <p:txBody>
          <a:bodyPr/>
          <a:lstStyle/>
          <a:p>
            <a:endParaRPr lang="en-US"/>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E56163D6-B95B-4495-B3B8-85A4F12A8201}" type="slidenum">
              <a:rPr lang="en-US" smtClean="0"/>
              <a:pPr/>
              <a:t>‹#›</a:t>
            </a:fld>
            <a:endParaRPr lang="en-US"/>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86BE31-9778-4A37-896D-F19AD77CB1B7}" type="datetimeFigureOut">
              <a:rPr lang="en-US" smtClean="0"/>
              <a:pPr/>
              <a:t>3/20/2013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86BE31-9778-4A37-896D-F19AD77CB1B7}" type="datetimeFigureOut">
              <a:rPr lang="en-US" smtClean="0"/>
              <a:pPr/>
              <a:t>3/20/2013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6163D6-B95B-4495-B3B8-85A4F12A820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86BE31-9778-4A37-896D-F19AD77CB1B7}" type="datetimeFigureOut">
              <a:rPr lang="en-US" smtClean="0"/>
              <a:pPr/>
              <a:t>3/20/2013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6163D6-B95B-4495-B3B8-85A4F12A820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86BE31-9778-4A37-896D-F19AD77CB1B7}" type="datetimeFigureOut">
              <a:rPr lang="en-US" smtClean="0"/>
              <a:pPr/>
              <a:t>3/20/2013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6163D6-B95B-4495-B3B8-85A4F12A820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86BE31-9778-4A37-896D-F19AD77CB1B7}" type="datetimeFigureOut">
              <a:rPr lang="en-US" smtClean="0"/>
              <a:pPr/>
              <a:t>3/20/2013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pPr/>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4486BE31-9778-4A37-896D-F19AD77CB1B7}" type="datetimeFigureOut">
              <a:rPr lang="en-US" smtClean="0"/>
              <a:pPr/>
              <a:t>3/20/2013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pPr/>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4486BE31-9778-4A37-896D-F19AD77CB1B7}" type="datetimeFigureOut">
              <a:rPr lang="en-US" smtClean="0"/>
              <a:pPr/>
              <a:t>3/20/2013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E56163D6-B95B-4495-B3B8-85A4F12A8201}" type="slidenum">
              <a:rPr lang="en-US" smtClean="0"/>
              <a:pPr/>
              <a:t>‹#›</a:t>
            </a:fld>
            <a:endParaRPr lang="en-US"/>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massnurses.org/files/file/Legislation-and-Politics/Safe_Staffing_Reasons.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hyperlink" Target="http://www.slate.com/blogs/moneybox/2013/02/19/nurse_practitioners_the_easiest_way_to_expand_access_to_health_care_is_out.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273175"/>
            <a:ext cx="8686800" cy="1470025"/>
          </a:xfrm>
        </p:spPr>
        <p:txBody>
          <a:bodyPr anchor="ctr"/>
          <a:lstStyle/>
          <a:p>
            <a:r>
              <a:rPr lang="en-US" sz="6200" dirty="0" smtClean="0"/>
              <a:t>Finances of Health Care</a:t>
            </a:r>
            <a:endParaRPr lang="en-US" sz="6200" dirty="0"/>
          </a:p>
        </p:txBody>
      </p:sp>
      <p:sp>
        <p:nvSpPr>
          <p:cNvPr id="3" name="Subtitle 2"/>
          <p:cNvSpPr>
            <a:spLocks noGrp="1"/>
          </p:cNvSpPr>
          <p:nvPr>
            <p:ph type="subTitle" idx="1"/>
          </p:nvPr>
        </p:nvSpPr>
        <p:spPr>
          <a:xfrm>
            <a:off x="609600" y="2819400"/>
            <a:ext cx="8001000" cy="1905000"/>
          </a:xfrm>
        </p:spPr>
        <p:txBody>
          <a:bodyPr>
            <a:noAutofit/>
          </a:bodyPr>
          <a:lstStyle/>
          <a:p>
            <a:r>
              <a:rPr lang="en-US" sz="2100" dirty="0" smtClean="0"/>
              <a:t>Stacey Johansen, Kelly Sheppard, Nichole Spencer &amp; Lois </a:t>
            </a:r>
            <a:r>
              <a:rPr lang="en-US" sz="2100" dirty="0" err="1" smtClean="0"/>
              <a:t>Syse</a:t>
            </a:r>
            <a:endParaRPr lang="en-US" sz="2100" dirty="0" smtClean="0"/>
          </a:p>
          <a:p>
            <a:r>
              <a:rPr lang="en-US" sz="2100" dirty="0" smtClean="0"/>
              <a:t>Lakeview College of Nursing</a:t>
            </a:r>
          </a:p>
          <a:p>
            <a:r>
              <a:rPr lang="en-US" sz="2100" dirty="0" smtClean="0"/>
              <a:t>N408 – Professional Nursing Seminar</a:t>
            </a:r>
          </a:p>
          <a:p>
            <a:r>
              <a:rPr lang="en-US" sz="2100" dirty="0" smtClean="0"/>
              <a:t>April 1, 2013</a:t>
            </a:r>
            <a:endParaRPr lang="en-US" sz="2100" dirty="0"/>
          </a:p>
        </p:txBody>
      </p:sp>
    </p:spTree>
    <p:extLst>
      <p:ext uri="{BB962C8B-B14F-4D97-AF65-F5344CB8AC3E}">
        <p14:creationId xmlns:p14="http://schemas.microsoft.com/office/powerpoint/2010/main" xmlns="" val="338335420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lstStyle/>
          <a:p>
            <a:pPr marL="0" lvl="0" indent="0">
              <a:buClr>
                <a:srgbClr val="F4680B"/>
              </a:buClr>
              <a:buNone/>
            </a:pPr>
            <a:r>
              <a:rPr lang="en-US" sz="1200" dirty="0" smtClean="0">
                <a:solidFill>
                  <a:srgbClr val="55554A"/>
                </a:solidFill>
              </a:rPr>
              <a:t>MNA. (2012). </a:t>
            </a:r>
            <a:r>
              <a:rPr lang="en-US" sz="1200" i="1" dirty="0" smtClean="0">
                <a:solidFill>
                  <a:srgbClr val="55554A"/>
                </a:solidFill>
              </a:rPr>
              <a:t>Massachusetts nurses association</a:t>
            </a:r>
            <a:r>
              <a:rPr lang="en-US" sz="1200" dirty="0" smtClean="0">
                <a:solidFill>
                  <a:srgbClr val="55554A"/>
                </a:solidFill>
              </a:rPr>
              <a:t>. Retrieved from </a:t>
            </a:r>
            <a:r>
              <a:rPr lang="en-US" sz="1200" dirty="0" smtClean="0">
                <a:solidFill>
                  <a:srgbClr val="55554A"/>
                </a:solidFill>
                <a:hlinkClick r:id="rId2"/>
              </a:rPr>
              <a:t>http://www.massnurses.org/files/file/Legislation-and-Politics/Safe_Staffing_Reasons.pdf</a:t>
            </a:r>
            <a:endParaRPr lang="en-US" sz="1200" dirty="0" smtClean="0">
              <a:solidFill>
                <a:srgbClr val="55554A"/>
              </a:solidFill>
            </a:endParaRPr>
          </a:p>
          <a:p>
            <a:pPr marL="0" lvl="0" indent="0">
              <a:buClr>
                <a:srgbClr val="F4680B"/>
              </a:buClr>
              <a:buNone/>
            </a:pPr>
            <a:endParaRPr lang="en-US" sz="1200" dirty="0" smtClean="0">
              <a:solidFill>
                <a:srgbClr val="55554A"/>
              </a:solidFill>
            </a:endParaRPr>
          </a:p>
          <a:p>
            <a:pPr marL="0" lvl="0" indent="0">
              <a:buClr>
                <a:srgbClr val="F4680B"/>
              </a:buClr>
              <a:buNone/>
            </a:pPr>
            <a:r>
              <a:rPr lang="en-US" sz="1200" dirty="0" smtClean="0">
                <a:solidFill>
                  <a:srgbClr val="55554A"/>
                </a:solidFill>
              </a:rPr>
              <a:t>Jones, C. B., &amp; Gates, M. (2007). The costs and benefits of nurse turnover: A business case for nurse retention. Retrieved fromhttp://</a:t>
            </a:r>
            <a:r>
              <a:rPr lang="en-US" sz="1200" dirty="0" smtClean="0">
                <a:solidFill>
                  <a:srgbClr val="55554A"/>
                </a:solidFill>
              </a:rPr>
              <a:t>www.nursingworld.org/MainMenuCategories/ANAMarketplace/ANAPeriodicals/OJIN/TableofContents/Volume122007/No3Sept07/NurseRetention.aspx</a:t>
            </a:r>
            <a:endParaRPr lang="en-US" sz="1200" dirty="0" smtClean="0">
              <a:solidFill>
                <a:srgbClr val="55554A"/>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Participants will be able to identify how the nursing profession can reduce health care costs. </a:t>
            </a:r>
            <a:endParaRPr lang="en-US" dirty="0" smtClean="0"/>
          </a:p>
          <a:p>
            <a:r>
              <a:rPr lang="en-US" dirty="0" smtClean="0"/>
              <a:t>Participants will understand the financial aspect of training new nurses on a unit and why nurse retention is important. </a:t>
            </a:r>
            <a:endParaRPr lang="en-US" dirty="0"/>
          </a:p>
        </p:txBody>
      </p:sp>
    </p:spTree>
    <p:extLst>
      <p:ext uri="{BB962C8B-B14F-4D97-AF65-F5344CB8AC3E}">
        <p14:creationId xmlns:p14="http://schemas.microsoft.com/office/powerpoint/2010/main" xmlns="" val="200063467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In 2010, the U.S. spent $2.6 trillion on health care.</a:t>
            </a:r>
          </a:p>
          <a:p>
            <a:pPr marL="0" indent="0">
              <a:buNone/>
            </a:pPr>
            <a:endParaRPr lang="en-US" dirty="0" smtClean="0"/>
          </a:p>
          <a:p>
            <a:endParaRPr lang="en-US" dirty="0" smtClean="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905000" y="2286000"/>
            <a:ext cx="5334000" cy="4346499"/>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TextBox 3"/>
          <p:cNvSpPr txBox="1"/>
          <p:nvPr/>
        </p:nvSpPr>
        <p:spPr>
          <a:xfrm>
            <a:off x="5181600" y="6324600"/>
            <a:ext cx="4114800" cy="400110"/>
          </a:xfrm>
          <a:prstGeom prst="rect">
            <a:avLst/>
          </a:prstGeom>
          <a:noFill/>
        </p:spPr>
        <p:txBody>
          <a:bodyPr wrap="square" rtlCol="0">
            <a:spAutoFit/>
          </a:bodyPr>
          <a:lstStyle/>
          <a:p>
            <a:r>
              <a:rPr lang="en-US" sz="2000" dirty="0" smtClean="0">
                <a:solidFill>
                  <a:schemeClr val="tx2"/>
                </a:solidFill>
              </a:rPr>
              <a:t>(Kaiser Family Foundation, 2013)</a:t>
            </a:r>
            <a:endParaRPr lang="en-US" sz="2000" dirty="0">
              <a:solidFill>
                <a:schemeClr val="tx2"/>
              </a:solidFill>
            </a:endParaRPr>
          </a:p>
        </p:txBody>
      </p:sp>
    </p:spTree>
    <p:extLst>
      <p:ext uri="{BB962C8B-B14F-4D97-AF65-F5344CB8AC3E}">
        <p14:creationId xmlns:p14="http://schemas.microsoft.com/office/powerpoint/2010/main" xmlns="" val="265455410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nurse turnover?</a:t>
            </a:r>
            <a:endParaRPr lang="en-US" dirty="0"/>
          </a:p>
        </p:txBody>
      </p:sp>
      <p:sp>
        <p:nvSpPr>
          <p:cNvPr id="3" name="Content Placeholder 2"/>
          <p:cNvSpPr>
            <a:spLocks noGrp="1"/>
          </p:cNvSpPr>
          <p:nvPr>
            <p:ph idx="1"/>
          </p:nvPr>
        </p:nvSpPr>
        <p:spPr/>
        <p:txBody>
          <a:bodyPr/>
          <a:lstStyle/>
          <a:p>
            <a:r>
              <a:rPr lang="en-US" dirty="0" smtClean="0"/>
              <a:t>Nursing Turnover (Jones &amp; Gates, 2007)</a:t>
            </a:r>
          </a:p>
          <a:p>
            <a:pPr>
              <a:buClr>
                <a:schemeClr val="accent2"/>
              </a:buClr>
              <a:buFont typeface="Courier New" pitchFamily="49" charset="0"/>
              <a:buChar char="o"/>
            </a:pPr>
            <a:r>
              <a:rPr lang="en-US" dirty="0" smtClean="0"/>
              <a:t>Not retaining nurses</a:t>
            </a:r>
          </a:p>
          <a:p>
            <a:pPr>
              <a:buClr>
                <a:schemeClr val="accent2"/>
              </a:buClr>
              <a:buFont typeface="Courier New" pitchFamily="49" charset="0"/>
              <a:buChar char="o"/>
            </a:pPr>
            <a:r>
              <a:rPr lang="en-US" dirty="0" smtClean="0"/>
              <a:t>High burnout rates in new graduates</a:t>
            </a:r>
          </a:p>
          <a:p>
            <a:pPr>
              <a:buClr>
                <a:schemeClr val="accent2"/>
              </a:buClr>
              <a:buFont typeface="Courier New" pitchFamily="49" charset="0"/>
              <a:buChar char="o"/>
            </a:pPr>
            <a:r>
              <a:rPr lang="en-US" dirty="0" smtClean="0"/>
              <a:t>Insufficient staffing</a:t>
            </a:r>
          </a:p>
          <a:p>
            <a:r>
              <a:rPr lang="en-US" dirty="0" smtClean="0"/>
              <a:t>Turnover Costs </a:t>
            </a:r>
          </a:p>
          <a:p>
            <a:pPr>
              <a:buClr>
                <a:schemeClr val="accent2"/>
              </a:buClr>
              <a:buFont typeface="Courier New" pitchFamily="49" charset="0"/>
              <a:buChar char="o"/>
            </a:pPr>
            <a:r>
              <a:rPr lang="en-US" dirty="0" smtClean="0"/>
              <a:t>$22,000-$64,000</a:t>
            </a:r>
          </a:p>
          <a:p>
            <a:pPr>
              <a:buClr>
                <a:schemeClr val="accent2"/>
              </a:buClr>
              <a:buFont typeface="Courier New" pitchFamily="49" charset="0"/>
              <a:buChar char="o"/>
            </a:pPr>
            <a:r>
              <a:rPr lang="en-US" dirty="0" smtClean="0"/>
              <a:t>Direct and indirect costs</a:t>
            </a:r>
          </a:p>
          <a:p>
            <a:pPr>
              <a:buClr>
                <a:schemeClr val="accent2"/>
              </a:buClr>
              <a:buFont typeface="Courier New" pitchFamily="49" charset="0"/>
              <a:buChar char="o"/>
            </a:pPr>
            <a:r>
              <a:rPr lang="en-US" dirty="0" smtClean="0"/>
              <a:t>Process begins again</a:t>
            </a:r>
            <a:endParaRPr lang="en-US" dirty="0"/>
          </a:p>
        </p:txBody>
      </p:sp>
      <p:pic>
        <p:nvPicPr>
          <p:cNvPr id="1026" name="Picture 2" descr="C:\Program Files (x86)\Microsoft Office\MEDIA\CAGCAT10\j0222015.wmf"/>
          <p:cNvPicPr>
            <a:picLocks noChangeAspect="1" noChangeArrowheads="1"/>
          </p:cNvPicPr>
          <p:nvPr/>
        </p:nvPicPr>
        <p:blipFill>
          <a:blip r:embed="rId2" cstate="print"/>
          <a:srcRect/>
          <a:stretch>
            <a:fillRect/>
          </a:stretch>
        </p:blipFill>
        <p:spPr bwMode="auto">
          <a:xfrm>
            <a:off x="5334000" y="3276600"/>
            <a:ext cx="3048000" cy="2701138"/>
          </a:xfrm>
          <a:prstGeom prst="rect">
            <a:avLst/>
          </a:prstGeom>
          <a:noFill/>
        </p:spPr>
      </p:pic>
    </p:spTree>
    <p:extLst>
      <p:ext uri="{BB962C8B-B14F-4D97-AF65-F5344CB8AC3E}">
        <p14:creationId xmlns:p14="http://schemas.microsoft.com/office/powerpoint/2010/main" xmlns="" val="157729136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nurse retention</a:t>
            </a:r>
            <a:endParaRPr lang="en-US" dirty="0"/>
          </a:p>
        </p:txBody>
      </p:sp>
      <p:sp>
        <p:nvSpPr>
          <p:cNvPr id="3" name="Content Placeholder 2"/>
          <p:cNvSpPr>
            <a:spLocks noGrp="1"/>
          </p:cNvSpPr>
          <p:nvPr>
            <p:ph idx="1"/>
          </p:nvPr>
        </p:nvSpPr>
        <p:spPr/>
        <p:txBody>
          <a:bodyPr/>
          <a:lstStyle/>
          <a:p>
            <a:r>
              <a:rPr lang="en-US" dirty="0" smtClean="0"/>
              <a:t>Less finical responsibility (Jones &amp; Gates, 2007)</a:t>
            </a:r>
          </a:p>
          <a:p>
            <a:pPr>
              <a:buClr>
                <a:schemeClr val="accent2"/>
              </a:buClr>
              <a:buFont typeface="Courier New" pitchFamily="49" charset="0"/>
              <a:buChar char="o"/>
            </a:pPr>
            <a:r>
              <a:rPr lang="en-US" dirty="0" smtClean="0"/>
              <a:t>Less advertisement</a:t>
            </a:r>
          </a:p>
          <a:p>
            <a:pPr>
              <a:buClr>
                <a:schemeClr val="accent2"/>
              </a:buClr>
              <a:buFont typeface="Courier New" pitchFamily="49" charset="0"/>
              <a:buChar char="o"/>
            </a:pPr>
            <a:r>
              <a:rPr lang="en-US" dirty="0" smtClean="0"/>
              <a:t>Less money spent on new hires</a:t>
            </a:r>
          </a:p>
          <a:p>
            <a:pPr>
              <a:buClr>
                <a:schemeClr val="accent2"/>
              </a:buClr>
              <a:buFont typeface="Courier New" pitchFamily="49" charset="0"/>
              <a:buChar char="o"/>
            </a:pPr>
            <a:r>
              <a:rPr lang="en-US" dirty="0" smtClean="0"/>
              <a:t>Maintained productivity</a:t>
            </a:r>
          </a:p>
          <a:p>
            <a:pPr>
              <a:buClr>
                <a:schemeClr val="accent2"/>
              </a:buClr>
              <a:buFont typeface="Courier New" pitchFamily="49" charset="0"/>
              <a:buChar char="o"/>
            </a:pPr>
            <a:r>
              <a:rPr lang="en-US" dirty="0" smtClean="0"/>
              <a:t>Reduced orientation costs</a:t>
            </a:r>
            <a:endParaRPr lang="en-US" dirty="0" smtClean="0"/>
          </a:p>
          <a:p>
            <a:pPr>
              <a:buNone/>
            </a:pPr>
            <a:endParaRPr lang="en-US" dirty="0" smtClean="0"/>
          </a:p>
          <a:p>
            <a:pPr>
              <a:buNone/>
            </a:pPr>
            <a:r>
              <a:rPr lang="en-US" dirty="0" smtClean="0"/>
              <a:t> </a:t>
            </a:r>
            <a:endParaRPr lang="en-US" dirty="0"/>
          </a:p>
        </p:txBody>
      </p:sp>
      <p:pic>
        <p:nvPicPr>
          <p:cNvPr id="2050" name="Picture 2" descr="C:\Program Files (x86)\Microsoft Office\MEDIA\CAGCAT10\j0235241.wmf"/>
          <p:cNvPicPr>
            <a:picLocks noChangeAspect="1" noChangeArrowheads="1"/>
          </p:cNvPicPr>
          <p:nvPr/>
        </p:nvPicPr>
        <p:blipFill>
          <a:blip r:embed="rId2" cstate="print"/>
          <a:srcRect/>
          <a:stretch>
            <a:fillRect/>
          </a:stretch>
        </p:blipFill>
        <p:spPr bwMode="auto">
          <a:xfrm>
            <a:off x="2209800" y="4038600"/>
            <a:ext cx="4635064" cy="2438400"/>
          </a:xfrm>
          <a:prstGeom prst="rect">
            <a:avLst/>
          </a:prstGeom>
          <a:ln>
            <a:noFill/>
          </a:ln>
          <a:effectLst>
            <a:outerShdw blurRad="190500" algn="tl" rotWithShape="0">
              <a:srgbClr val="000000">
                <a:alpha val="70000"/>
              </a:srgbClr>
            </a:outerShdw>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not new graduates?</a:t>
            </a:r>
            <a:endParaRPr lang="en-US" dirty="0"/>
          </a:p>
        </p:txBody>
      </p:sp>
      <p:sp>
        <p:nvSpPr>
          <p:cNvPr id="3" name="Content Placeholder 2"/>
          <p:cNvSpPr>
            <a:spLocks noGrp="1"/>
          </p:cNvSpPr>
          <p:nvPr>
            <p:ph idx="1"/>
          </p:nvPr>
        </p:nvSpPr>
        <p:spPr/>
        <p:txBody>
          <a:bodyPr/>
          <a:lstStyle/>
          <a:p>
            <a:r>
              <a:rPr lang="en-US" dirty="0" smtClean="0"/>
              <a:t>The costs of hiring (Massachusetts Nurses Association, 2012)</a:t>
            </a:r>
          </a:p>
          <a:p>
            <a:pPr>
              <a:buClr>
                <a:schemeClr val="accent2"/>
              </a:buClr>
              <a:buFont typeface="Courier New" pitchFamily="49" charset="0"/>
              <a:buChar char="o"/>
            </a:pPr>
            <a:r>
              <a:rPr lang="en-US" dirty="0" smtClean="0"/>
              <a:t>Hiring freezes with the economy</a:t>
            </a:r>
          </a:p>
          <a:p>
            <a:pPr>
              <a:buClr>
                <a:schemeClr val="accent2"/>
              </a:buClr>
              <a:buFont typeface="Courier New" pitchFamily="49" charset="0"/>
              <a:buChar char="o"/>
            </a:pPr>
            <a:r>
              <a:rPr lang="en-US" dirty="0" smtClean="0"/>
              <a:t>Less training with veteran nurses</a:t>
            </a:r>
          </a:p>
          <a:p>
            <a:pPr>
              <a:buClr>
                <a:schemeClr val="accent2"/>
              </a:buClr>
              <a:buFont typeface="Courier New" pitchFamily="49" charset="0"/>
              <a:buChar char="o"/>
            </a:pPr>
            <a:r>
              <a:rPr lang="en-US" dirty="0" smtClean="0"/>
              <a:t>Hospitals offering benefits to retain nurses</a:t>
            </a:r>
          </a:p>
          <a:p>
            <a:pPr>
              <a:buClr>
                <a:schemeClr val="accent2"/>
              </a:buClr>
              <a:buFont typeface="Courier New" pitchFamily="49" charset="0"/>
              <a:buChar char="o"/>
            </a:pPr>
            <a:r>
              <a:rPr lang="en-US" dirty="0" smtClean="0"/>
              <a:t>Burnout rate in new graduates </a:t>
            </a:r>
            <a:endParaRPr lang="en-US" dirty="0" smtClean="0"/>
          </a:p>
          <a:p>
            <a:pPr>
              <a:buNone/>
            </a:pPr>
            <a:endParaRPr lang="en-US" dirty="0" smtClean="0"/>
          </a:p>
          <a:p>
            <a:pPr>
              <a:buNone/>
            </a:pPr>
            <a:endParaRPr lang="en-US" dirty="0" smtClean="0"/>
          </a:p>
          <a:p>
            <a:pPr>
              <a:buNone/>
            </a:pPr>
            <a:endParaRPr lang="en-US" dirty="0"/>
          </a:p>
        </p:txBody>
      </p:sp>
      <p:pic>
        <p:nvPicPr>
          <p:cNvPr id="3074" name="Picture 2" descr="C:\Users\Kelly\AppData\Local\Microsoft\Windows\Temporary Internet Files\Content.IE5\AAQ3LRTR\MC900312726[1].wmf"/>
          <p:cNvPicPr>
            <a:picLocks noChangeAspect="1" noChangeArrowheads="1"/>
          </p:cNvPicPr>
          <p:nvPr/>
        </p:nvPicPr>
        <p:blipFill>
          <a:blip r:embed="rId2" cstate="print"/>
          <a:srcRect/>
          <a:stretch>
            <a:fillRect/>
          </a:stretch>
        </p:blipFill>
        <p:spPr bwMode="auto">
          <a:xfrm>
            <a:off x="5257800" y="4191000"/>
            <a:ext cx="3301446" cy="20574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How can nurses reduce costs?</a:t>
            </a:r>
            <a:endParaRPr lang="en-US" sz="4800" dirty="0"/>
          </a:p>
        </p:txBody>
      </p:sp>
      <p:sp>
        <p:nvSpPr>
          <p:cNvPr id="3" name="Content Placeholder 2"/>
          <p:cNvSpPr>
            <a:spLocks noGrp="1"/>
          </p:cNvSpPr>
          <p:nvPr>
            <p:ph idx="1"/>
          </p:nvPr>
        </p:nvSpPr>
        <p:spPr/>
        <p:txBody>
          <a:bodyPr>
            <a:normAutofit/>
          </a:bodyPr>
          <a:lstStyle/>
          <a:p>
            <a:r>
              <a:rPr lang="en-US" dirty="0" smtClean="0"/>
              <a:t>Nurse manager (Sherman &amp; Bishop, 2012)</a:t>
            </a:r>
          </a:p>
          <a:p>
            <a:pPr lvl="1"/>
            <a:r>
              <a:rPr lang="en-US" dirty="0" smtClean="0"/>
              <a:t>Budgetary projections versus actual results</a:t>
            </a:r>
          </a:p>
          <a:p>
            <a:pPr lvl="1"/>
            <a:r>
              <a:rPr lang="en-US" dirty="0" smtClean="0"/>
              <a:t>Not overstaffing unit</a:t>
            </a:r>
          </a:p>
          <a:p>
            <a:pPr lvl="1"/>
            <a:r>
              <a:rPr lang="en-US" dirty="0" smtClean="0"/>
              <a:t>Reducing overtime</a:t>
            </a:r>
          </a:p>
          <a:p>
            <a:r>
              <a:rPr lang="en-US" dirty="0" smtClean="0"/>
              <a:t>Floor nurse (Dennis, 2013)</a:t>
            </a:r>
          </a:p>
          <a:p>
            <a:pPr lvl="1"/>
            <a:r>
              <a:rPr lang="en-US" dirty="0" smtClean="0"/>
              <a:t>Manage use of supplies</a:t>
            </a:r>
          </a:p>
          <a:p>
            <a:pPr lvl="1"/>
            <a:r>
              <a:rPr lang="en-US" dirty="0" smtClean="0"/>
              <a:t>Utilize other staff</a:t>
            </a:r>
          </a:p>
          <a:p>
            <a:pPr lvl="1"/>
            <a:r>
              <a:rPr lang="en-US" dirty="0" smtClean="0"/>
              <a:t>Detailed discharge instructions</a:t>
            </a:r>
          </a:p>
        </p:txBody>
      </p:sp>
    </p:spTree>
    <p:extLst>
      <p:ext uri="{BB962C8B-B14F-4D97-AF65-F5344CB8AC3E}">
        <p14:creationId xmlns:p14="http://schemas.microsoft.com/office/powerpoint/2010/main" xmlns="" val="58650145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438401" y="3812502"/>
            <a:ext cx="4267199" cy="296929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Title 1"/>
          <p:cNvSpPr>
            <a:spLocks noGrp="1"/>
          </p:cNvSpPr>
          <p:nvPr>
            <p:ph type="title"/>
          </p:nvPr>
        </p:nvSpPr>
        <p:spPr/>
        <p:txBody>
          <a:bodyPr>
            <a:normAutofit/>
          </a:bodyPr>
          <a:lstStyle/>
          <a:p>
            <a:r>
              <a:rPr lang="en-US" sz="4800" dirty="0" smtClean="0"/>
              <a:t>How can nurses reduce costs?</a:t>
            </a:r>
            <a:endParaRPr lang="en-US" sz="4800" dirty="0"/>
          </a:p>
        </p:txBody>
      </p:sp>
      <p:sp>
        <p:nvSpPr>
          <p:cNvPr id="3" name="Content Placeholder 2"/>
          <p:cNvSpPr>
            <a:spLocks noGrp="1"/>
          </p:cNvSpPr>
          <p:nvPr>
            <p:ph idx="1"/>
          </p:nvPr>
        </p:nvSpPr>
        <p:spPr/>
        <p:txBody>
          <a:bodyPr>
            <a:normAutofit/>
          </a:bodyPr>
          <a:lstStyle/>
          <a:p>
            <a:r>
              <a:rPr lang="en-US" dirty="0" smtClean="0"/>
              <a:t>Nurse practitioner (</a:t>
            </a:r>
            <a:r>
              <a:rPr lang="en-US" dirty="0" err="1" smtClean="0"/>
              <a:t>Rosseter</a:t>
            </a:r>
            <a:r>
              <a:rPr lang="en-US" dirty="0" smtClean="0"/>
              <a:t>, 2013)</a:t>
            </a:r>
          </a:p>
          <a:p>
            <a:pPr lvl="1"/>
            <a:r>
              <a:rPr lang="en-US" dirty="0" smtClean="0"/>
              <a:t>Greater access to care</a:t>
            </a:r>
          </a:p>
          <a:p>
            <a:pPr lvl="1"/>
            <a:r>
              <a:rPr lang="en-US" dirty="0" smtClean="0"/>
              <a:t>Decrease in ED visits</a:t>
            </a:r>
          </a:p>
          <a:p>
            <a:pPr lvl="1"/>
            <a:r>
              <a:rPr lang="en-US" dirty="0" smtClean="0"/>
              <a:t>Decrease in hospital stays</a:t>
            </a:r>
          </a:p>
          <a:p>
            <a:pPr lvl="1"/>
            <a:r>
              <a:rPr lang="en-US" dirty="0" smtClean="0"/>
              <a:t>Patients satisfied with care</a:t>
            </a:r>
          </a:p>
          <a:p>
            <a:pPr lvl="1"/>
            <a:r>
              <a:rPr lang="en-US" dirty="0" smtClean="0"/>
              <a:t>Emphasis prevention and promotion</a:t>
            </a:r>
          </a:p>
          <a:p>
            <a:pPr lvl="1"/>
            <a:endParaRPr lang="en-US" dirty="0" smtClean="0"/>
          </a:p>
        </p:txBody>
      </p:sp>
      <p:sp>
        <p:nvSpPr>
          <p:cNvPr id="4" name="TextBox 3"/>
          <p:cNvSpPr txBox="1"/>
          <p:nvPr/>
        </p:nvSpPr>
        <p:spPr>
          <a:xfrm>
            <a:off x="4724400" y="6400800"/>
            <a:ext cx="2209800" cy="400110"/>
          </a:xfrm>
          <a:prstGeom prst="rect">
            <a:avLst/>
          </a:prstGeom>
          <a:noFill/>
        </p:spPr>
        <p:txBody>
          <a:bodyPr wrap="square" rtlCol="0">
            <a:spAutoFit/>
          </a:bodyPr>
          <a:lstStyle/>
          <a:p>
            <a:r>
              <a:rPr lang="en-US" sz="2000" dirty="0" smtClean="0">
                <a:solidFill>
                  <a:schemeClr val="tx2"/>
                </a:solidFill>
              </a:rPr>
              <a:t>(</a:t>
            </a:r>
            <a:r>
              <a:rPr lang="en-US" sz="2000" dirty="0" err="1" smtClean="0">
                <a:solidFill>
                  <a:schemeClr val="tx2"/>
                </a:solidFill>
              </a:rPr>
              <a:t>Yglesias</a:t>
            </a:r>
            <a:r>
              <a:rPr lang="en-US" sz="2000" dirty="0" smtClean="0">
                <a:solidFill>
                  <a:schemeClr val="tx2"/>
                </a:solidFill>
              </a:rPr>
              <a:t>, 2013)</a:t>
            </a:r>
            <a:endParaRPr lang="en-US" sz="2000" dirty="0">
              <a:solidFill>
                <a:schemeClr val="tx2"/>
              </a:solidFill>
            </a:endParaRPr>
          </a:p>
        </p:txBody>
      </p:sp>
      <p:pic>
        <p:nvPicPr>
          <p:cNvPr id="2053" name="Picture 5"/>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100070" y="5638800"/>
            <a:ext cx="2981325" cy="4762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65946701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pPr marL="0" indent="0">
              <a:buNone/>
            </a:pPr>
            <a:r>
              <a:rPr lang="en-US" sz="1200" dirty="0" smtClean="0"/>
              <a:t>Dennis, R. (2013). </a:t>
            </a:r>
            <a:r>
              <a:rPr lang="en-US" sz="1200" i="1" dirty="0" smtClean="0"/>
              <a:t>How to cut costs as an RN. </a:t>
            </a:r>
            <a:r>
              <a:rPr lang="en-US" sz="1200" dirty="0"/>
              <a:t>Retrieved from http://</a:t>
            </a:r>
            <a:r>
              <a:rPr lang="en-US" sz="1200" dirty="0" smtClean="0"/>
              <a:t>www.ehow.com/how_5833147_cut-costs-rn.html</a:t>
            </a:r>
          </a:p>
          <a:p>
            <a:pPr marL="0" indent="0">
              <a:buNone/>
            </a:pPr>
            <a:endParaRPr lang="en-US" sz="1200" dirty="0"/>
          </a:p>
          <a:p>
            <a:pPr marL="0" indent="0">
              <a:buNone/>
            </a:pPr>
            <a:r>
              <a:rPr lang="en-US" sz="1200" dirty="0" smtClean="0"/>
              <a:t>Kaiser Family Foundation. (2013). </a:t>
            </a:r>
            <a:r>
              <a:rPr lang="en-US" sz="1200" i="1" dirty="0" smtClean="0"/>
              <a:t>The U.S. health care costs: Background brief.</a:t>
            </a:r>
            <a:r>
              <a:rPr lang="en-US" sz="1200" dirty="0" smtClean="0"/>
              <a:t> </a:t>
            </a:r>
            <a:r>
              <a:rPr lang="en-US" sz="1200" dirty="0"/>
              <a:t>Retrieved from http://www.kaiseredu.org/Issue-Modules/US-Health-Care-Costs/Background-Brief.aspx</a:t>
            </a:r>
            <a:endParaRPr lang="en-US" sz="1200" dirty="0" smtClean="0"/>
          </a:p>
          <a:p>
            <a:pPr marL="0" indent="0">
              <a:buNone/>
            </a:pPr>
            <a:endParaRPr lang="en-US" sz="1200" dirty="0"/>
          </a:p>
          <a:p>
            <a:pPr marL="0" indent="0">
              <a:buNone/>
            </a:pPr>
            <a:r>
              <a:rPr lang="en-US" sz="1200" dirty="0" err="1" smtClean="0"/>
              <a:t>Rosseter</a:t>
            </a:r>
            <a:r>
              <a:rPr lang="en-US" sz="1200" dirty="0" smtClean="0"/>
              <a:t>, R. (2013). </a:t>
            </a:r>
            <a:r>
              <a:rPr lang="en-US" sz="1200" i="1" dirty="0" smtClean="0"/>
              <a:t>Nurse practitioners: The growing solution in health care delivery.</a:t>
            </a:r>
            <a:r>
              <a:rPr lang="en-US" sz="1200" dirty="0" smtClean="0"/>
              <a:t> </a:t>
            </a:r>
            <a:r>
              <a:rPr lang="en-US" sz="1200" dirty="0"/>
              <a:t>Retrieved from http://</a:t>
            </a:r>
            <a:r>
              <a:rPr lang="en-US" sz="1200" dirty="0" smtClean="0"/>
              <a:t>www.aacn.nche.edu/media-relations/fact-sheets/nurse-practitioners</a:t>
            </a:r>
          </a:p>
          <a:p>
            <a:pPr marL="0" indent="0">
              <a:buNone/>
            </a:pPr>
            <a:endParaRPr lang="en-US" sz="1200" dirty="0"/>
          </a:p>
          <a:p>
            <a:pPr marL="0" indent="0">
              <a:buNone/>
            </a:pPr>
            <a:r>
              <a:rPr lang="en-US" sz="1200" dirty="0" smtClean="0"/>
              <a:t>Sherman, R., &amp; Bishop, M. (2012). The business of caring: What every nurse should know about cutting costs. </a:t>
            </a:r>
            <a:r>
              <a:rPr lang="en-US" sz="1200" i="1" dirty="0" smtClean="0"/>
              <a:t>American Nurse Today, 7</a:t>
            </a:r>
            <a:r>
              <a:rPr lang="en-US" sz="1200" dirty="0" smtClean="0"/>
              <a:t>(11), 32-34.</a:t>
            </a:r>
          </a:p>
          <a:p>
            <a:pPr marL="0" indent="0">
              <a:buNone/>
            </a:pPr>
            <a:endParaRPr lang="en-US" sz="1200" dirty="0"/>
          </a:p>
          <a:p>
            <a:pPr marL="0" indent="0">
              <a:buNone/>
            </a:pPr>
            <a:r>
              <a:rPr lang="en-US" sz="1200" dirty="0" err="1" smtClean="0"/>
              <a:t>Yglesias</a:t>
            </a:r>
            <a:r>
              <a:rPr lang="en-US" sz="1200" dirty="0" smtClean="0"/>
              <a:t>, M. (2013). </a:t>
            </a:r>
            <a:r>
              <a:rPr lang="en-US" sz="1200" i="1" dirty="0" smtClean="0"/>
              <a:t>The easiest way to expand access to health care is our of the federal government’s hands. </a:t>
            </a:r>
            <a:r>
              <a:rPr lang="en-US" sz="1200" dirty="0"/>
              <a:t>Retrieved from </a:t>
            </a:r>
            <a:r>
              <a:rPr lang="en-US" sz="1200" dirty="0">
                <a:hlinkClick r:id="rId2"/>
              </a:rPr>
              <a:t>http://</a:t>
            </a:r>
            <a:r>
              <a:rPr lang="en-US" sz="1200" dirty="0" smtClean="0">
                <a:hlinkClick r:id="rId2"/>
              </a:rPr>
              <a:t>www.slate.com/blogs/moneybox/2013/02/19/nurse_practitioners_the_easiest_way_to_expand_access_to_health_care_is_out.html</a:t>
            </a:r>
            <a:endParaRPr lang="en-US" sz="1200" dirty="0" smtClean="0"/>
          </a:p>
          <a:p>
            <a:pPr marL="0" indent="0">
              <a:buNone/>
            </a:pPr>
            <a:endParaRPr lang="en-US" sz="1200" dirty="0" smtClean="0"/>
          </a:p>
          <a:p>
            <a:pPr marL="0" indent="0">
              <a:buNone/>
            </a:pPr>
            <a:endParaRPr lang="en-US" sz="1200" dirty="0"/>
          </a:p>
        </p:txBody>
      </p:sp>
    </p:spTree>
    <p:extLst>
      <p:ext uri="{BB962C8B-B14F-4D97-AF65-F5344CB8AC3E}">
        <p14:creationId xmlns:p14="http://schemas.microsoft.com/office/powerpoint/2010/main" xmlns="" val="232825374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Decatur</Template>
  <TotalTime>212</TotalTime>
  <Words>695</Words>
  <Application>Microsoft Office PowerPoint</Application>
  <PresentationFormat>On-screen Show (4:3)</PresentationFormat>
  <Paragraphs>83</Paragraphs>
  <Slides>10</Slides>
  <Notes>3</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Decatur</vt:lpstr>
      <vt:lpstr>Finances of Health Care</vt:lpstr>
      <vt:lpstr>Objectives</vt:lpstr>
      <vt:lpstr>Introduction</vt:lpstr>
      <vt:lpstr>What is nurse turnover?</vt:lpstr>
      <vt:lpstr>Benefits of nurse retention</vt:lpstr>
      <vt:lpstr>Why not new graduates?</vt:lpstr>
      <vt:lpstr>How can nurses reduce costs?</vt:lpstr>
      <vt:lpstr>How can nurses reduce costs?</vt:lpstr>
      <vt:lpstr>References</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Finances of Health Care</dc:title>
  <dc:creator>user</dc:creator>
  <cp:lastModifiedBy>Kelly</cp:lastModifiedBy>
  <cp:revision>20</cp:revision>
  <dcterms:created xsi:type="dcterms:W3CDTF">2013-03-12T14:58:43Z</dcterms:created>
  <dcterms:modified xsi:type="dcterms:W3CDTF">2013-03-20T22:41:09Z</dcterms:modified>
</cp:coreProperties>
</file>