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9" r:id="rId4"/>
    <p:sldId id="260" r:id="rId5"/>
    <p:sldId id="261" r:id="rId6"/>
    <p:sldId id="262" r:id="rId7"/>
    <p:sldId id="263" r:id="rId8"/>
    <p:sldId id="264"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2A108081-6757-4E8C-B1B7-0850F94F8396}" type="datetimeFigureOut">
              <a:rPr lang="en-US" smtClean="0"/>
              <a:t>4/2/2011</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2F561FB7-D192-472F-A766-3475B690DD0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108081-6757-4E8C-B1B7-0850F94F8396}" type="datetimeFigureOut">
              <a:rPr lang="en-US" smtClean="0"/>
              <a:t>4/2/2011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561FB7-D192-472F-A766-3475B690DD0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108081-6757-4E8C-B1B7-0850F94F8396}" type="datetimeFigureOut">
              <a:rPr lang="en-US" smtClean="0"/>
              <a:t>4/2/2011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561FB7-D192-472F-A766-3475B690DD0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2A108081-6757-4E8C-B1B7-0850F94F8396}" type="datetimeFigureOut">
              <a:rPr lang="en-US" smtClean="0"/>
              <a:t>4/2/2011</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2F561FB7-D192-472F-A766-3475B690DD0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2A108081-6757-4E8C-B1B7-0850F94F8396}" type="datetimeFigureOut">
              <a:rPr lang="en-US" smtClean="0"/>
              <a:t>4/2/2011</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2F561FB7-D192-472F-A766-3475B690DD04}" type="slidenum">
              <a:rPr lang="en-US" smtClean="0"/>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2A108081-6757-4E8C-B1B7-0850F94F8396}" type="datetimeFigureOut">
              <a:rPr lang="en-US" smtClean="0"/>
              <a:t>4/2/2011</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2F561FB7-D192-472F-A766-3475B690DD0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2A108081-6757-4E8C-B1B7-0850F94F8396}" type="datetimeFigureOut">
              <a:rPr lang="en-US" smtClean="0"/>
              <a:t>4/2/2011</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2F561FB7-D192-472F-A766-3475B690DD04}"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A108081-6757-4E8C-B1B7-0850F94F8396}" type="datetimeFigureOut">
              <a:rPr lang="en-US" smtClean="0"/>
              <a:t>4/2/2011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561FB7-D192-472F-A766-3475B690DD0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2A108081-6757-4E8C-B1B7-0850F94F8396}" type="datetimeFigureOut">
              <a:rPr lang="en-US" smtClean="0"/>
              <a:t>4/2/2011</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2F561FB7-D192-472F-A766-3475B690DD0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2A108081-6757-4E8C-B1B7-0850F94F8396}" type="datetimeFigureOut">
              <a:rPr lang="en-US" smtClean="0"/>
              <a:t>4/2/2011</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2F561FB7-D192-472F-A766-3475B690DD04}"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2A108081-6757-4E8C-B1B7-0850F94F8396}" type="datetimeFigureOut">
              <a:rPr lang="en-US" smtClean="0"/>
              <a:t>4/2/2011</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2F561FB7-D192-472F-A766-3475B690DD04}"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2A108081-6757-4E8C-B1B7-0850F94F8396}" type="datetimeFigureOut">
              <a:rPr lang="en-US" smtClean="0"/>
              <a:t>4/2/2011</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2F561FB7-D192-472F-A766-3475B690DD04}"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Sucrose for Analgesia</a:t>
            </a:r>
            <a:endParaRPr lang="en-US" dirty="0"/>
          </a:p>
        </p:txBody>
      </p:sp>
      <p:sp>
        <p:nvSpPr>
          <p:cNvPr id="3" name="Subtitle 2"/>
          <p:cNvSpPr>
            <a:spLocks noGrp="1"/>
          </p:cNvSpPr>
          <p:nvPr>
            <p:ph type="subTitle" idx="1"/>
          </p:nvPr>
        </p:nvSpPr>
        <p:spPr/>
        <p:txBody>
          <a:bodyPr>
            <a:normAutofit/>
          </a:bodyPr>
          <a:lstStyle/>
          <a:p>
            <a:r>
              <a:rPr lang="en-US" dirty="0" smtClean="0"/>
              <a:t>Erica L Jones</a:t>
            </a:r>
          </a:p>
          <a:p>
            <a:r>
              <a:rPr lang="en-US" dirty="0" smtClean="0"/>
              <a:t>Lakeview College of Nursing</a:t>
            </a:r>
          </a:p>
          <a:p>
            <a:r>
              <a:rPr lang="en-US" dirty="0" smtClean="0"/>
              <a:t>N408</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371600"/>
          </a:xfrm>
        </p:spPr>
        <p:txBody>
          <a:bodyPr>
            <a:normAutofit/>
          </a:bodyPr>
          <a:lstStyle/>
          <a:p>
            <a:r>
              <a:rPr lang="en-US" sz="3600" dirty="0" smtClean="0"/>
              <a:t>Policy: Sucrose (Oral), Administration in the Neonate</a:t>
            </a:r>
            <a:endParaRPr lang="en-US" sz="3600" dirty="0"/>
          </a:p>
        </p:txBody>
      </p:sp>
      <p:sp>
        <p:nvSpPr>
          <p:cNvPr id="3" name="Content Placeholder 2"/>
          <p:cNvSpPr>
            <a:spLocks noGrp="1"/>
          </p:cNvSpPr>
          <p:nvPr>
            <p:ph sz="half" idx="1"/>
          </p:nvPr>
        </p:nvSpPr>
        <p:spPr>
          <a:xfrm>
            <a:off x="457200" y="762000"/>
            <a:ext cx="4038600" cy="6096000"/>
          </a:xfrm>
        </p:spPr>
        <p:txBody>
          <a:bodyPr>
            <a:normAutofit fontScale="25000" lnSpcReduction="20000"/>
          </a:bodyPr>
          <a:lstStyle/>
          <a:p>
            <a:pPr>
              <a:buNone/>
            </a:pPr>
            <a:endParaRPr lang="en-US" sz="4000" dirty="0"/>
          </a:p>
          <a:p>
            <a:pPr>
              <a:buNone/>
            </a:pPr>
            <a:r>
              <a:rPr lang="en-US" sz="4200" dirty="0" smtClean="0"/>
              <a:t>SUBJECT: Sucrose </a:t>
            </a:r>
            <a:r>
              <a:rPr lang="en-US" sz="4200" dirty="0"/>
              <a:t>(Oral), Administration in the Neonate</a:t>
            </a:r>
          </a:p>
          <a:p>
            <a:pPr>
              <a:buNone/>
            </a:pPr>
            <a:r>
              <a:rPr lang="en-US" sz="4200" dirty="0"/>
              <a:t> </a:t>
            </a:r>
            <a:r>
              <a:rPr lang="en-US" sz="4200" dirty="0" smtClean="0"/>
              <a:t>REVIEWING DEPARTMENT: Maternal/Child </a:t>
            </a:r>
            <a:r>
              <a:rPr lang="en-US" sz="4200" dirty="0"/>
              <a:t>Health Services (Both)</a:t>
            </a:r>
          </a:p>
          <a:p>
            <a:pPr>
              <a:buNone/>
            </a:pPr>
            <a:r>
              <a:rPr lang="en-US" sz="4200" dirty="0" smtClean="0"/>
              <a:t>RESPONSIBILITY: Maternal/Child </a:t>
            </a:r>
            <a:r>
              <a:rPr lang="en-US" sz="4200" dirty="0"/>
              <a:t>Health Services Staff</a:t>
            </a:r>
          </a:p>
          <a:p>
            <a:pPr>
              <a:buNone/>
            </a:pPr>
            <a:r>
              <a:rPr lang="en-US" sz="4200" dirty="0"/>
              <a:t> </a:t>
            </a:r>
          </a:p>
          <a:p>
            <a:pPr>
              <a:buNone/>
            </a:pPr>
            <a:r>
              <a:rPr lang="en-US" sz="4200" dirty="0" smtClean="0"/>
              <a:t>POLICY:</a:t>
            </a:r>
            <a:r>
              <a:rPr lang="en-US" sz="4200" dirty="0"/>
              <a:t> </a:t>
            </a:r>
          </a:p>
          <a:p>
            <a:pPr>
              <a:buNone/>
            </a:pPr>
            <a:r>
              <a:rPr lang="en-US" sz="4200" dirty="0"/>
              <a:t>These guidelines will be used in administering 24% oral sucrose solution in the neonate to reduce brief procedural pain.</a:t>
            </a:r>
          </a:p>
          <a:p>
            <a:pPr>
              <a:buNone/>
            </a:pPr>
            <a:r>
              <a:rPr lang="en-US" sz="4200" dirty="0"/>
              <a:t> </a:t>
            </a:r>
            <a:r>
              <a:rPr lang="en-US" sz="4200" dirty="0" smtClean="0"/>
              <a:t>INDICATIONS</a:t>
            </a:r>
            <a:r>
              <a:rPr lang="en-US" sz="4200" dirty="0"/>
              <a:t>:   </a:t>
            </a:r>
          </a:p>
          <a:p>
            <a:pPr>
              <a:buNone/>
            </a:pPr>
            <a:r>
              <a:rPr lang="en-US" sz="4200" dirty="0"/>
              <a:t>Any brief procedure resulting in pain: examples are</a:t>
            </a:r>
          </a:p>
          <a:p>
            <a:pPr lvl="0">
              <a:buNone/>
            </a:pPr>
            <a:r>
              <a:rPr lang="en-US" sz="4200" dirty="0"/>
              <a:t>Heal lancing</a:t>
            </a:r>
          </a:p>
          <a:p>
            <a:pPr lvl="0">
              <a:buNone/>
            </a:pPr>
            <a:r>
              <a:rPr lang="en-US" sz="4200" dirty="0" err="1"/>
              <a:t>Venipuncture</a:t>
            </a:r>
            <a:endParaRPr lang="en-US" sz="4200" dirty="0"/>
          </a:p>
          <a:p>
            <a:pPr lvl="0">
              <a:buNone/>
            </a:pPr>
            <a:r>
              <a:rPr lang="en-US" sz="4200" dirty="0"/>
              <a:t>IM/SQ injections</a:t>
            </a:r>
          </a:p>
          <a:p>
            <a:pPr lvl="0">
              <a:buNone/>
            </a:pPr>
            <a:r>
              <a:rPr lang="en-US" sz="4200" dirty="0"/>
              <a:t>Arterial punctures</a:t>
            </a:r>
          </a:p>
          <a:p>
            <a:pPr lvl="0">
              <a:buNone/>
            </a:pPr>
            <a:r>
              <a:rPr lang="en-US" sz="4200" dirty="0"/>
              <a:t>Urinary catheterization</a:t>
            </a:r>
          </a:p>
          <a:p>
            <a:pPr lvl="0">
              <a:buNone/>
            </a:pPr>
            <a:r>
              <a:rPr lang="en-US" sz="4200" dirty="0" err="1"/>
              <a:t>Suprapubic</a:t>
            </a:r>
            <a:r>
              <a:rPr lang="en-US" sz="4200" dirty="0"/>
              <a:t> tap</a:t>
            </a:r>
          </a:p>
          <a:p>
            <a:pPr lvl="0">
              <a:buNone/>
            </a:pPr>
            <a:r>
              <a:rPr lang="en-US" sz="4200" dirty="0"/>
              <a:t>Eye examinations</a:t>
            </a:r>
          </a:p>
          <a:p>
            <a:pPr lvl="0">
              <a:buNone/>
            </a:pPr>
            <a:r>
              <a:rPr lang="en-US" sz="4200" dirty="0"/>
              <a:t>NG/OG placement</a:t>
            </a:r>
          </a:p>
          <a:p>
            <a:pPr lvl="0">
              <a:buNone/>
            </a:pPr>
            <a:r>
              <a:rPr lang="en-US" sz="4200" dirty="0"/>
              <a:t>Adhesive tape removal</a:t>
            </a:r>
          </a:p>
          <a:p>
            <a:pPr lvl="0">
              <a:buNone/>
            </a:pPr>
            <a:r>
              <a:rPr lang="en-US" sz="4200" dirty="0"/>
              <a:t>Suctioning</a:t>
            </a:r>
          </a:p>
          <a:p>
            <a:pPr lvl="0">
              <a:buNone/>
            </a:pPr>
            <a:r>
              <a:rPr lang="en-US" sz="4200" dirty="0"/>
              <a:t>PICC insertion</a:t>
            </a:r>
          </a:p>
          <a:p>
            <a:pPr lvl="0">
              <a:buNone/>
            </a:pPr>
            <a:r>
              <a:rPr lang="en-US" sz="4200" dirty="0"/>
              <a:t>Needle aspiration</a:t>
            </a:r>
          </a:p>
          <a:p>
            <a:pPr>
              <a:buNone/>
            </a:pPr>
            <a:r>
              <a:rPr lang="en-US" sz="4200" dirty="0"/>
              <a:t> </a:t>
            </a:r>
          </a:p>
          <a:p>
            <a:pPr>
              <a:buNone/>
            </a:pPr>
            <a:r>
              <a:rPr lang="en-US" sz="4200" dirty="0"/>
              <a:t>Sucrose may be considered adjunctive analgesia, but not as the sole method of analgesia with the following procedures</a:t>
            </a:r>
            <a:r>
              <a:rPr lang="en-US" sz="4200" dirty="0" smtClean="0"/>
              <a:t>:</a:t>
            </a:r>
            <a:r>
              <a:rPr lang="en-US" sz="4200" dirty="0"/>
              <a:t> </a:t>
            </a:r>
          </a:p>
          <a:p>
            <a:pPr lvl="0">
              <a:buNone/>
            </a:pPr>
            <a:r>
              <a:rPr lang="en-US" sz="4200" dirty="0" smtClean="0"/>
              <a:t>Circumcision, Lumbar puncture, Chest </a:t>
            </a:r>
            <a:r>
              <a:rPr lang="en-US" sz="4200" dirty="0"/>
              <a:t>tube insertion</a:t>
            </a:r>
          </a:p>
          <a:p>
            <a:pPr>
              <a:buNone/>
            </a:pPr>
            <a:r>
              <a:rPr lang="en-US" sz="4200" dirty="0" smtClean="0"/>
              <a:t>PRECAUTIONS:   </a:t>
            </a:r>
          </a:p>
          <a:p>
            <a:pPr>
              <a:buNone/>
            </a:pPr>
            <a:r>
              <a:rPr lang="en-US" sz="4200" dirty="0" smtClean="0"/>
              <a:t>Assess infant’s ability to suck and swallow.  An inability to suck or swallow is a contraindication for use of sucrose water.  An infant who is able to suck but has limited ability to swallow (e.g. ETT in place) may have a pacifier with sucrose placed on it for administration but should not have any volume administered per nipple or oral syringe.</a:t>
            </a:r>
          </a:p>
          <a:p>
            <a:endParaRPr lang="en-US" dirty="0"/>
          </a:p>
        </p:txBody>
      </p:sp>
      <p:sp>
        <p:nvSpPr>
          <p:cNvPr id="4" name="Content Placeholder 3"/>
          <p:cNvSpPr>
            <a:spLocks noGrp="1"/>
          </p:cNvSpPr>
          <p:nvPr>
            <p:ph sz="half" idx="2"/>
          </p:nvPr>
        </p:nvSpPr>
        <p:spPr>
          <a:xfrm>
            <a:off x="4648200" y="838200"/>
            <a:ext cx="4038600" cy="6019800"/>
          </a:xfrm>
        </p:spPr>
        <p:txBody>
          <a:bodyPr>
            <a:normAutofit fontScale="25000" lnSpcReduction="20000"/>
          </a:bodyPr>
          <a:lstStyle/>
          <a:p>
            <a:pPr>
              <a:buNone/>
            </a:pPr>
            <a:r>
              <a:rPr lang="en-US" sz="4000" dirty="0"/>
              <a:t> </a:t>
            </a:r>
            <a:endParaRPr lang="en-US" sz="4200" dirty="0"/>
          </a:p>
          <a:p>
            <a:pPr>
              <a:buNone/>
            </a:pPr>
            <a:r>
              <a:rPr lang="en-US" sz="4200" dirty="0"/>
              <a:t>EQUIPMENT NEEDED</a:t>
            </a:r>
            <a:r>
              <a:rPr lang="en-US" sz="4200" dirty="0" smtClean="0"/>
              <a:t>:</a:t>
            </a:r>
            <a:r>
              <a:rPr lang="en-US" sz="4200" dirty="0"/>
              <a:t> </a:t>
            </a:r>
          </a:p>
          <a:p>
            <a:pPr lvl="0">
              <a:buNone/>
            </a:pPr>
            <a:r>
              <a:rPr lang="en-US" sz="4200" dirty="0"/>
              <a:t>24% Sucrose for individual use</a:t>
            </a:r>
          </a:p>
          <a:p>
            <a:pPr lvl="0">
              <a:buNone/>
            </a:pPr>
            <a:r>
              <a:rPr lang="en-US" sz="4200" dirty="0"/>
              <a:t>Sterile syringe</a:t>
            </a:r>
          </a:p>
          <a:p>
            <a:pPr lvl="0">
              <a:buNone/>
            </a:pPr>
            <a:r>
              <a:rPr lang="en-US" sz="4200" dirty="0"/>
              <a:t>Pacifier if necessary</a:t>
            </a:r>
          </a:p>
          <a:p>
            <a:pPr lvl="0">
              <a:buNone/>
            </a:pPr>
            <a:r>
              <a:rPr lang="en-US" sz="4200" dirty="0"/>
              <a:t>Pain assessment </a:t>
            </a:r>
            <a:r>
              <a:rPr lang="en-US" sz="4200" dirty="0" smtClean="0"/>
              <a:t>tool</a:t>
            </a:r>
            <a:r>
              <a:rPr lang="en-US" sz="4200" dirty="0"/>
              <a:t> </a:t>
            </a:r>
          </a:p>
          <a:p>
            <a:pPr>
              <a:buNone/>
            </a:pPr>
            <a:r>
              <a:rPr lang="en-US" sz="4200" dirty="0"/>
              <a:t>PROCEDURE</a:t>
            </a:r>
            <a:r>
              <a:rPr lang="en-US" sz="4200" dirty="0" smtClean="0"/>
              <a:t>:</a:t>
            </a:r>
            <a:r>
              <a:rPr lang="en-US" sz="4200" dirty="0"/>
              <a:t> </a:t>
            </a:r>
          </a:p>
          <a:p>
            <a:pPr lvl="0">
              <a:buNone/>
            </a:pPr>
            <a:r>
              <a:rPr lang="en-US" sz="4200" dirty="0"/>
              <a:t>Obtain physician order</a:t>
            </a:r>
          </a:p>
          <a:p>
            <a:pPr lvl="0">
              <a:buNone/>
            </a:pPr>
            <a:r>
              <a:rPr lang="en-US" sz="4200" dirty="0"/>
              <a:t>Transcribe to MAR</a:t>
            </a:r>
          </a:p>
          <a:p>
            <a:pPr lvl="0">
              <a:buNone/>
            </a:pPr>
            <a:r>
              <a:rPr lang="en-US" sz="4200" dirty="0"/>
              <a:t>Administer 2 minutes prior to procedure</a:t>
            </a:r>
          </a:p>
          <a:p>
            <a:pPr lvl="0">
              <a:buNone/>
            </a:pPr>
            <a:r>
              <a:rPr lang="en-US" sz="4200" dirty="0"/>
              <a:t>Draw up entire dose of sucrose in 10ml syringe label with patient name, I#, HC#, date and time, store in refrigerator for a maximum of 24 hours. </a:t>
            </a:r>
          </a:p>
          <a:p>
            <a:pPr lvl="0">
              <a:buNone/>
            </a:pPr>
            <a:r>
              <a:rPr lang="en-US" sz="4200" dirty="0"/>
              <a:t>May be administered by</a:t>
            </a:r>
            <a:r>
              <a:rPr lang="en-US" sz="4200" dirty="0" smtClean="0"/>
              <a:t>:</a:t>
            </a:r>
            <a:r>
              <a:rPr lang="en-US" sz="4200" dirty="0"/>
              <a:t> </a:t>
            </a:r>
          </a:p>
          <a:p>
            <a:pPr lvl="0">
              <a:buNone/>
            </a:pPr>
            <a:r>
              <a:rPr lang="en-US" sz="4200" dirty="0"/>
              <a:t>Placing dose on a pacifier from syringe and provide non-nutritive sucking.</a:t>
            </a:r>
          </a:p>
          <a:p>
            <a:pPr lvl="0">
              <a:buNone/>
            </a:pPr>
            <a:r>
              <a:rPr lang="en-US" sz="4200" dirty="0"/>
              <a:t>Place dose from syringe into medicine cup and draw dose up in a separate oral syringe then </a:t>
            </a:r>
          </a:p>
          <a:p>
            <a:pPr>
              <a:buNone/>
            </a:pPr>
            <a:r>
              <a:rPr lang="en-US" sz="4200" dirty="0"/>
              <a:t>dispense slowly onto the anterior tongue.</a:t>
            </a:r>
          </a:p>
          <a:p>
            <a:pPr>
              <a:buNone/>
            </a:pPr>
            <a:r>
              <a:rPr lang="en-US" sz="4200" dirty="0"/>
              <a:t> </a:t>
            </a:r>
          </a:p>
          <a:p>
            <a:pPr lvl="0">
              <a:buNone/>
            </a:pPr>
            <a:r>
              <a:rPr lang="en-US" sz="4200" dirty="0"/>
              <a:t>Do not use </a:t>
            </a:r>
            <a:r>
              <a:rPr lang="en-US" sz="4200" dirty="0" err="1"/>
              <a:t>nasogastric</a:t>
            </a:r>
            <a:r>
              <a:rPr lang="en-US" sz="4200" dirty="0"/>
              <a:t> or </a:t>
            </a:r>
            <a:r>
              <a:rPr lang="en-US" sz="4200" dirty="0" err="1"/>
              <a:t>orogastric</a:t>
            </a:r>
            <a:r>
              <a:rPr lang="en-US" sz="4200" dirty="0"/>
              <a:t> tubes for administration</a:t>
            </a:r>
          </a:p>
          <a:p>
            <a:pPr>
              <a:buNone/>
            </a:pPr>
            <a:r>
              <a:rPr lang="en-US" sz="4200" dirty="0"/>
              <a:t> </a:t>
            </a:r>
          </a:p>
          <a:p>
            <a:pPr lvl="0">
              <a:buNone/>
            </a:pPr>
            <a:r>
              <a:rPr lang="en-US" sz="4200" dirty="0"/>
              <a:t>Dosing:</a:t>
            </a:r>
          </a:p>
          <a:p>
            <a:pPr>
              <a:buNone/>
            </a:pPr>
            <a:r>
              <a:rPr lang="en-US" sz="4200" dirty="0"/>
              <a:t>Preterm	0.1 – 4 ml 	4 times a day</a:t>
            </a:r>
          </a:p>
          <a:p>
            <a:pPr>
              <a:buNone/>
            </a:pPr>
            <a:r>
              <a:rPr lang="en-US" sz="4200" dirty="0"/>
              <a:t>Term	0.5 – 2 ml 	4 times a day</a:t>
            </a:r>
          </a:p>
          <a:p>
            <a:pPr>
              <a:buNone/>
            </a:pPr>
            <a:r>
              <a:rPr lang="en-US" sz="4200" dirty="0"/>
              <a:t> </a:t>
            </a:r>
          </a:p>
          <a:p>
            <a:pPr lvl="0">
              <a:buNone/>
            </a:pPr>
            <a:r>
              <a:rPr lang="en-US" sz="4200" dirty="0"/>
              <a:t>If administering greater than 0.1 ml and procedure is expected to last greater than 5 minutes a partial dose may be given 2 minutes prior to procedure, then remainder intermittently throughout procedure</a:t>
            </a:r>
          </a:p>
          <a:p>
            <a:pPr>
              <a:buNone/>
            </a:pPr>
            <a:r>
              <a:rPr lang="en-US" sz="4200" dirty="0"/>
              <a:t> </a:t>
            </a:r>
            <a:r>
              <a:rPr lang="en-US" sz="4200" dirty="0" smtClean="0"/>
              <a:t>Documentation </a:t>
            </a:r>
            <a:r>
              <a:rPr lang="en-US" sz="4200" dirty="0"/>
              <a:t>- Monitor pain score before, during and after procedure to assess the efficacy of </a:t>
            </a:r>
          </a:p>
          <a:p>
            <a:pPr>
              <a:buNone/>
            </a:pPr>
            <a:r>
              <a:rPr lang="en-US" sz="4200" dirty="0"/>
              <a:t>the intervention and record on pain sheet.</a:t>
            </a:r>
          </a:p>
          <a:p>
            <a:pPr>
              <a:buNone/>
            </a:pPr>
            <a:r>
              <a:rPr lang="en-US" sz="4200" dirty="0" smtClean="0"/>
              <a:t>  </a:t>
            </a:r>
            <a:r>
              <a:rPr lang="en-US" sz="4200" dirty="0"/>
              <a:t>Document administration on MAR.</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Sucrose Works</a:t>
            </a:r>
            <a:endParaRPr lang="en-US" dirty="0"/>
          </a:p>
        </p:txBody>
      </p:sp>
      <p:sp>
        <p:nvSpPr>
          <p:cNvPr id="3" name="Content Placeholder 2"/>
          <p:cNvSpPr>
            <a:spLocks noGrp="1"/>
          </p:cNvSpPr>
          <p:nvPr>
            <p:ph idx="1"/>
          </p:nvPr>
        </p:nvSpPr>
        <p:spPr/>
        <p:txBody>
          <a:bodyPr/>
          <a:lstStyle/>
          <a:p>
            <a:r>
              <a:rPr lang="en-US" dirty="0" smtClean="0"/>
              <a:t>1. Immediate </a:t>
            </a:r>
            <a:r>
              <a:rPr lang="en-US" dirty="0"/>
              <a:t>and short acting attention gaining response due to a strong taste, resulting in instant calming and cessation of </a:t>
            </a:r>
            <a:r>
              <a:rPr lang="en-US" dirty="0" smtClean="0"/>
              <a:t>crying.</a:t>
            </a:r>
          </a:p>
          <a:p>
            <a:r>
              <a:rPr lang="en-US" dirty="0" smtClean="0"/>
              <a:t>2. Release </a:t>
            </a:r>
            <a:r>
              <a:rPr lang="en-US" dirty="0"/>
              <a:t>of endogenous </a:t>
            </a:r>
            <a:r>
              <a:rPr lang="en-US" dirty="0" err="1"/>
              <a:t>opioids</a:t>
            </a:r>
            <a:r>
              <a:rPr lang="en-US" dirty="0"/>
              <a:t>, causing an analgesic-like effect, which peaks at 2 min, and lasts around 5 </a:t>
            </a:r>
            <a:r>
              <a:rPr lang="en-US" dirty="0" smtClean="0"/>
              <a:t>min</a:t>
            </a:r>
          </a:p>
          <a:p>
            <a:pPr algn="r"/>
            <a:endParaRPr lang="en-US" sz="800" dirty="0" smtClean="0"/>
          </a:p>
          <a:p>
            <a:pPr algn="r"/>
            <a:endParaRPr lang="en-US" sz="800" dirty="0"/>
          </a:p>
          <a:p>
            <a:pPr algn="r"/>
            <a:endParaRPr lang="en-US" sz="800" dirty="0" smtClean="0"/>
          </a:p>
          <a:p>
            <a:pPr algn="r"/>
            <a:endParaRPr lang="en-US" sz="800" dirty="0"/>
          </a:p>
          <a:p>
            <a:pPr algn="r"/>
            <a:endParaRPr lang="en-US" sz="800" dirty="0" smtClean="0"/>
          </a:p>
          <a:p>
            <a:pPr algn="r"/>
            <a:r>
              <a:rPr lang="en-US" sz="800" dirty="0" smtClean="0"/>
              <a:t>(</a:t>
            </a:r>
            <a:r>
              <a:rPr lang="en-US" sz="800" dirty="0"/>
              <a:t>Harrison, Johnston, &amp; </a:t>
            </a:r>
            <a:r>
              <a:rPr lang="en-US" sz="800" dirty="0" err="1"/>
              <a:t>Loughnan</a:t>
            </a:r>
            <a:r>
              <a:rPr lang="en-US" sz="800" dirty="0"/>
              <a:t>, 2003)</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Relevance</a:t>
            </a:r>
            <a:endParaRPr lang="en-US" dirty="0"/>
          </a:p>
        </p:txBody>
      </p:sp>
      <p:sp>
        <p:nvSpPr>
          <p:cNvPr id="3" name="Content Placeholder 2"/>
          <p:cNvSpPr>
            <a:spLocks noGrp="1"/>
          </p:cNvSpPr>
          <p:nvPr>
            <p:ph idx="1"/>
          </p:nvPr>
        </p:nvSpPr>
        <p:spPr/>
        <p:txBody>
          <a:bodyPr>
            <a:normAutofit/>
          </a:bodyPr>
          <a:lstStyle/>
          <a:p>
            <a:r>
              <a:rPr lang="en-US" dirty="0" smtClean="0"/>
              <a:t>Infants undergo an average of 12-14 painful procedures during a two day stay in hospital </a:t>
            </a:r>
          </a:p>
          <a:p>
            <a:pPr algn="r">
              <a:buNone/>
            </a:pPr>
            <a:r>
              <a:rPr lang="en-US" sz="800" dirty="0" smtClean="0"/>
              <a:t>(</a:t>
            </a:r>
            <a:r>
              <a:rPr lang="en-US" sz="800" dirty="0" err="1" smtClean="0"/>
              <a:t>Mokhnach</a:t>
            </a:r>
            <a:r>
              <a:rPr lang="en-US" sz="800" dirty="0" smtClean="0"/>
              <a:t> et al., 2010)</a:t>
            </a:r>
            <a:endParaRPr lang="en-US" sz="800" dirty="0" smtClean="0"/>
          </a:p>
          <a:p>
            <a:r>
              <a:rPr lang="en-US" dirty="0" smtClean="0"/>
              <a:t>In the last 10 years, the administration of oral sucrose has been the most frequently studied non pharmacological intervention for reduction of procedural pain in </a:t>
            </a:r>
            <a:r>
              <a:rPr lang="en-US" dirty="0" smtClean="0"/>
              <a:t>neonates</a:t>
            </a:r>
          </a:p>
          <a:p>
            <a:pPr algn="r">
              <a:buNone/>
            </a:pPr>
            <a:r>
              <a:rPr lang="en-US" sz="900" dirty="0" smtClean="0"/>
              <a:t>(Harrison, Johnston, &amp; </a:t>
            </a:r>
            <a:r>
              <a:rPr lang="en-US" sz="900" dirty="0" err="1" smtClean="0"/>
              <a:t>Loughnan</a:t>
            </a:r>
            <a:r>
              <a:rPr lang="en-US" sz="900" dirty="0" smtClean="0"/>
              <a:t>, 2003)</a:t>
            </a:r>
          </a:p>
          <a:p>
            <a:r>
              <a:rPr lang="en-US" dirty="0" smtClean="0"/>
              <a:t>Long term effects for infants who experience recurrent untreated pain</a:t>
            </a:r>
          </a:p>
          <a:p>
            <a:pPr algn="r"/>
            <a:endParaRPr lang="en-US" sz="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Literature Review</a:t>
            </a:r>
            <a:endParaRPr lang="en-US" dirty="0"/>
          </a:p>
        </p:txBody>
      </p:sp>
      <p:sp>
        <p:nvSpPr>
          <p:cNvPr id="6" name="Text Placeholder 5"/>
          <p:cNvSpPr>
            <a:spLocks noGrp="1"/>
          </p:cNvSpPr>
          <p:nvPr>
            <p:ph type="body" idx="2"/>
          </p:nvPr>
        </p:nvSpPr>
        <p:spPr>
          <a:xfrm>
            <a:off x="1135856" y="367664"/>
            <a:ext cx="2597944" cy="5943600"/>
          </a:xfrm>
        </p:spPr>
        <p:txBody>
          <a:bodyPr/>
          <a:lstStyle/>
          <a:p>
            <a:r>
              <a:rPr lang="en-US" sz="2800" dirty="0" smtClean="0"/>
              <a:t>“Sucrose </a:t>
            </a:r>
            <a:r>
              <a:rPr lang="en-US" sz="2800" dirty="0" smtClean="0"/>
              <a:t>Decreases Infant </a:t>
            </a:r>
            <a:r>
              <a:rPr lang="en-US" sz="2800" dirty="0" err="1" smtClean="0"/>
              <a:t>Biobehavioral</a:t>
            </a:r>
            <a:r>
              <a:rPr lang="en-US" sz="2800" dirty="0" smtClean="0"/>
              <a:t> Pain Response to Immunizations: A Randomized Controlled Trial”</a:t>
            </a:r>
            <a:r>
              <a:rPr lang="en-US" dirty="0" smtClean="0"/>
              <a:t> </a:t>
            </a:r>
            <a:endParaRPr lang="en-US" dirty="0" smtClean="0"/>
          </a:p>
          <a:p>
            <a:endParaRPr lang="en-US" sz="2000" dirty="0" smtClean="0"/>
          </a:p>
          <a:p>
            <a:r>
              <a:rPr lang="en-US" sz="2000" dirty="0" smtClean="0"/>
              <a:t>by </a:t>
            </a:r>
            <a:r>
              <a:rPr lang="en-US" sz="2000" dirty="0" smtClean="0"/>
              <a:t>Linda A. Hatfield</a:t>
            </a:r>
            <a:endParaRPr lang="en-US" sz="2000" dirty="0"/>
          </a:p>
        </p:txBody>
      </p:sp>
      <p:sp>
        <p:nvSpPr>
          <p:cNvPr id="5" name="Content Placeholder 4"/>
          <p:cNvSpPr>
            <a:spLocks noGrp="1"/>
          </p:cNvSpPr>
          <p:nvPr>
            <p:ph sz="half" idx="1"/>
          </p:nvPr>
        </p:nvSpPr>
        <p:spPr/>
        <p:txBody>
          <a:bodyPr>
            <a:normAutofit fontScale="55000" lnSpcReduction="20000"/>
          </a:bodyPr>
          <a:lstStyle/>
          <a:p>
            <a:r>
              <a:rPr lang="en-US" sz="3300" b="1" dirty="0" smtClean="0"/>
              <a:t>Type of study: </a:t>
            </a:r>
            <a:r>
              <a:rPr lang="en-US" sz="3300" dirty="0" smtClean="0"/>
              <a:t>Randomized Control Trial</a:t>
            </a:r>
          </a:p>
          <a:p>
            <a:r>
              <a:rPr lang="en-US" sz="3300" b="1" dirty="0" smtClean="0"/>
              <a:t>Size: </a:t>
            </a:r>
            <a:r>
              <a:rPr lang="en-US" sz="3300" dirty="0" smtClean="0"/>
              <a:t>40 Infants at 2 and 4 mos. age</a:t>
            </a:r>
          </a:p>
          <a:p>
            <a:r>
              <a:rPr lang="en-US" sz="3300" b="1" dirty="0" smtClean="0"/>
              <a:t>Purpose: </a:t>
            </a:r>
            <a:r>
              <a:rPr lang="en-US" sz="3300" dirty="0" smtClean="0"/>
              <a:t>Test </a:t>
            </a:r>
            <a:r>
              <a:rPr lang="en-US" sz="3300" dirty="0" smtClean="0"/>
              <a:t>the effectiveness of oral sucrose solution as an intervention during immunizations in infants of 2 and 4 months of </a:t>
            </a:r>
            <a:r>
              <a:rPr lang="en-US" sz="3300" dirty="0" smtClean="0"/>
              <a:t>age</a:t>
            </a:r>
          </a:p>
          <a:p>
            <a:r>
              <a:rPr lang="en-US" sz="3300" b="1" dirty="0" smtClean="0"/>
              <a:t>Method: </a:t>
            </a:r>
            <a:r>
              <a:rPr lang="en-US" sz="3300" dirty="0" smtClean="0"/>
              <a:t>Infants </a:t>
            </a:r>
            <a:r>
              <a:rPr lang="en-US" sz="3300" dirty="0" smtClean="0"/>
              <a:t>received 24% oral sucrose or a control solution of sterile water 2 minutes before receiving their routine immunizations. Hatfield used “The University of Wisconsin Children’s Hospital” pain scale to measure the behavioral responses at 2 minutes and 5 minutes after administration of oral sucrose to monitor the responses of the </a:t>
            </a:r>
            <a:r>
              <a:rPr lang="en-US" sz="3300" dirty="0" smtClean="0"/>
              <a:t>infants.</a:t>
            </a:r>
          </a:p>
          <a:p>
            <a:r>
              <a:rPr lang="en-US" sz="3300" b="1" dirty="0" err="1" smtClean="0"/>
              <a:t>Result:</a:t>
            </a:r>
            <a:r>
              <a:rPr lang="en-US" sz="3300" dirty="0" err="1" smtClean="0"/>
              <a:t>Those</a:t>
            </a:r>
            <a:r>
              <a:rPr lang="en-US" sz="3300" dirty="0" smtClean="0"/>
              <a:t> </a:t>
            </a:r>
            <a:r>
              <a:rPr lang="en-US" sz="3300" dirty="0" smtClean="0"/>
              <a:t>infants who received the oral sucrose showed a significant reduction in behavioral response after administration of the sucrose when compared to those infants only receiving the </a:t>
            </a:r>
            <a:r>
              <a:rPr lang="en-US" sz="3300" dirty="0" smtClean="0"/>
              <a:t>placebo</a:t>
            </a:r>
          </a:p>
          <a:p>
            <a:r>
              <a:rPr lang="en-US" sz="3300" b="1" dirty="0" smtClean="0"/>
              <a:t>Limitations: </a:t>
            </a:r>
            <a:r>
              <a:rPr lang="en-US" sz="3300" dirty="0" smtClean="0"/>
              <a:t>Restricting participants to healthy, full term infants at 2 and 4 months of age  limits the </a:t>
            </a:r>
            <a:r>
              <a:rPr lang="en-US" sz="3300" dirty="0" err="1" smtClean="0"/>
              <a:t>generalizability</a:t>
            </a:r>
            <a:r>
              <a:rPr lang="en-US" sz="3300" dirty="0" smtClean="0"/>
              <a:t> of the study…cultural pain interventions (such as reassurance or distraction) may limit study findings</a:t>
            </a:r>
            <a:r>
              <a:rPr lang="en-US" dirty="0" smtClean="0"/>
              <a: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Literature </a:t>
            </a:r>
            <a:r>
              <a:rPr lang="en-US" dirty="0" err="1" smtClean="0"/>
              <a:t>REview</a:t>
            </a:r>
            <a:endParaRPr lang="en-US" dirty="0"/>
          </a:p>
        </p:txBody>
      </p:sp>
      <p:sp>
        <p:nvSpPr>
          <p:cNvPr id="3" name="Text Placeholder 2"/>
          <p:cNvSpPr>
            <a:spLocks noGrp="1"/>
          </p:cNvSpPr>
          <p:nvPr>
            <p:ph type="body" idx="2"/>
          </p:nvPr>
        </p:nvSpPr>
        <p:spPr/>
        <p:txBody>
          <a:bodyPr/>
          <a:lstStyle/>
          <a:p>
            <a:r>
              <a:rPr lang="en-US" sz="3200" dirty="0" smtClean="0"/>
              <a:t>“Oral sucrose for procedural pain in sick hospitalized infants: A randomized-controlled trial” </a:t>
            </a:r>
            <a:endParaRPr lang="en-US" sz="3200" dirty="0" smtClean="0"/>
          </a:p>
          <a:p>
            <a:endParaRPr lang="en-US" sz="2000" dirty="0" smtClean="0"/>
          </a:p>
          <a:p>
            <a:r>
              <a:rPr lang="en-US" sz="2000" dirty="0" smtClean="0"/>
              <a:t>by </a:t>
            </a:r>
            <a:r>
              <a:rPr lang="en-US" sz="2000" dirty="0" smtClean="0"/>
              <a:t>Harrison, Johnston, and </a:t>
            </a:r>
            <a:r>
              <a:rPr lang="en-US" sz="2000" dirty="0" err="1" smtClean="0"/>
              <a:t>Loughnan</a:t>
            </a:r>
            <a:endParaRPr lang="en-US" sz="2000" dirty="0"/>
          </a:p>
        </p:txBody>
      </p:sp>
      <p:sp>
        <p:nvSpPr>
          <p:cNvPr id="4" name="Content Placeholder 3"/>
          <p:cNvSpPr>
            <a:spLocks noGrp="1"/>
          </p:cNvSpPr>
          <p:nvPr>
            <p:ph sz="half" idx="1"/>
          </p:nvPr>
        </p:nvSpPr>
        <p:spPr/>
        <p:txBody>
          <a:bodyPr>
            <a:normAutofit fontScale="62500" lnSpcReduction="20000"/>
          </a:bodyPr>
          <a:lstStyle/>
          <a:p>
            <a:r>
              <a:rPr lang="en-US" sz="3200" b="1" dirty="0" smtClean="0"/>
              <a:t>Type of study: </a:t>
            </a:r>
            <a:r>
              <a:rPr lang="en-US" sz="3200" dirty="0" smtClean="0"/>
              <a:t>Blinded Randomized Control Trial </a:t>
            </a:r>
          </a:p>
          <a:p>
            <a:r>
              <a:rPr lang="en-US" sz="3200" b="1" dirty="0" smtClean="0"/>
              <a:t>Size: </a:t>
            </a:r>
            <a:r>
              <a:rPr lang="en-US" sz="3200" dirty="0" smtClean="0"/>
              <a:t>128 Infants</a:t>
            </a:r>
          </a:p>
          <a:p>
            <a:r>
              <a:rPr lang="en-US" sz="3200" b="1" dirty="0" smtClean="0"/>
              <a:t>Purpose: </a:t>
            </a:r>
            <a:r>
              <a:rPr lang="en-US" sz="3200" dirty="0" smtClean="0"/>
              <a:t>To </a:t>
            </a:r>
            <a:r>
              <a:rPr lang="en-US" sz="3200" dirty="0" smtClean="0"/>
              <a:t>determine if 25% oral sucrose was effective in reducing pain during heel lancing procedures in sick hospitalized infants</a:t>
            </a:r>
            <a:endParaRPr lang="en-US" sz="3200" dirty="0" smtClean="0"/>
          </a:p>
          <a:p>
            <a:r>
              <a:rPr lang="en-US" sz="3200" b="1" dirty="0" err="1" smtClean="0"/>
              <a:t>Method:</a:t>
            </a:r>
            <a:r>
              <a:rPr lang="en-US" sz="3200" dirty="0" err="1" smtClean="0"/>
              <a:t>Infants</a:t>
            </a:r>
            <a:r>
              <a:rPr lang="en-US" sz="3200" dirty="0" smtClean="0"/>
              <a:t> were given either 1mL of 25% sucrose solution, or 1mL of water 2 minutes before the heel lance. Pain was assessed according to facial expressions, incidence and duration of crying, heart rate, and oxygen saturation changes</a:t>
            </a:r>
            <a:endParaRPr lang="en-US" sz="3200" dirty="0" smtClean="0"/>
          </a:p>
          <a:p>
            <a:r>
              <a:rPr lang="en-US" sz="3200" b="1" dirty="0" smtClean="0"/>
              <a:t>Result: </a:t>
            </a:r>
            <a:r>
              <a:rPr lang="en-US" sz="3200" dirty="0" smtClean="0"/>
              <a:t>Facial </a:t>
            </a:r>
            <a:r>
              <a:rPr lang="en-US" sz="3200" dirty="0" smtClean="0"/>
              <a:t>expressions showed a reduction in pain at 1 and 2 minute recovery periods in the group given sucrose as opposed to those given </a:t>
            </a:r>
            <a:r>
              <a:rPr lang="en-US" sz="3200" dirty="0" smtClean="0"/>
              <a:t>water </a:t>
            </a:r>
          </a:p>
          <a:p>
            <a:r>
              <a:rPr lang="en-US" sz="3200" b="1" dirty="0" smtClean="0"/>
              <a:t>Limitations: </a:t>
            </a:r>
            <a:r>
              <a:rPr lang="en-US" sz="3200" dirty="0" smtClean="0"/>
              <a:t>Unequal distribution of both incidence of pacifier use  and the severity of illness… efficacy of oral sucrose was limited to a single episode of heel lancing.</a:t>
            </a:r>
          </a:p>
          <a:p>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Literature Review</a:t>
            </a:r>
            <a:endParaRPr lang="en-US" dirty="0"/>
          </a:p>
        </p:txBody>
      </p:sp>
      <p:sp>
        <p:nvSpPr>
          <p:cNvPr id="3" name="Text Placeholder 2"/>
          <p:cNvSpPr>
            <a:spLocks noGrp="1"/>
          </p:cNvSpPr>
          <p:nvPr>
            <p:ph type="body" idx="2"/>
          </p:nvPr>
        </p:nvSpPr>
        <p:spPr>
          <a:xfrm>
            <a:off x="990600" y="367664"/>
            <a:ext cx="2743200" cy="5943600"/>
          </a:xfrm>
        </p:spPr>
        <p:txBody>
          <a:bodyPr/>
          <a:lstStyle/>
          <a:p>
            <a:r>
              <a:rPr lang="en-US" sz="3200" dirty="0" smtClean="0"/>
              <a:t>“Effectiveness </a:t>
            </a:r>
            <a:r>
              <a:rPr lang="en-US" sz="3200" dirty="0" smtClean="0"/>
              <a:t>of sucrose analgesia in newborns undergoing painful medical procedures” </a:t>
            </a:r>
            <a:endParaRPr lang="en-US" sz="3200" dirty="0" smtClean="0"/>
          </a:p>
          <a:p>
            <a:endParaRPr lang="en-US" sz="3200" dirty="0" smtClean="0"/>
          </a:p>
          <a:p>
            <a:r>
              <a:rPr lang="en-US" sz="2400" dirty="0" smtClean="0"/>
              <a:t>by </a:t>
            </a:r>
            <a:r>
              <a:rPr lang="en-US" sz="2400" dirty="0" smtClean="0"/>
              <a:t>Anna </a:t>
            </a:r>
            <a:r>
              <a:rPr lang="en-US" sz="2400" dirty="0" err="1" smtClean="0"/>
              <a:t>Taddio</a:t>
            </a:r>
            <a:r>
              <a:rPr lang="en-US" sz="2400" dirty="0" smtClean="0"/>
              <a:t> et al.</a:t>
            </a:r>
            <a:endParaRPr lang="en-US" sz="2400" dirty="0"/>
          </a:p>
        </p:txBody>
      </p:sp>
      <p:sp>
        <p:nvSpPr>
          <p:cNvPr id="4" name="Content Placeholder 3"/>
          <p:cNvSpPr>
            <a:spLocks noGrp="1"/>
          </p:cNvSpPr>
          <p:nvPr>
            <p:ph sz="half" idx="1"/>
          </p:nvPr>
        </p:nvSpPr>
        <p:spPr/>
        <p:txBody>
          <a:bodyPr>
            <a:normAutofit fontScale="55000" lnSpcReduction="20000"/>
          </a:bodyPr>
          <a:lstStyle/>
          <a:p>
            <a:r>
              <a:rPr lang="en-US" b="1" dirty="0" smtClean="0"/>
              <a:t>Type of study</a:t>
            </a:r>
            <a:r>
              <a:rPr lang="en-US" b="1" dirty="0" smtClean="0"/>
              <a:t>: </a:t>
            </a:r>
            <a:r>
              <a:rPr lang="en-US" dirty="0" smtClean="0"/>
              <a:t>Double Blind Randomized Control Trial</a:t>
            </a:r>
            <a:endParaRPr lang="en-US" dirty="0" smtClean="0"/>
          </a:p>
          <a:p>
            <a:r>
              <a:rPr lang="en-US" b="1" dirty="0" smtClean="0"/>
              <a:t>Size: </a:t>
            </a:r>
            <a:r>
              <a:rPr lang="en-US" dirty="0" smtClean="0"/>
              <a:t>240 Newborns</a:t>
            </a:r>
            <a:endParaRPr lang="en-US" dirty="0" smtClean="0"/>
          </a:p>
          <a:p>
            <a:r>
              <a:rPr lang="en-US" b="1" dirty="0" smtClean="0"/>
              <a:t>Purpose</a:t>
            </a:r>
            <a:r>
              <a:rPr lang="en-US" b="1" dirty="0" smtClean="0"/>
              <a:t>: </a:t>
            </a:r>
            <a:r>
              <a:rPr lang="en-US" dirty="0" smtClean="0"/>
              <a:t>Test </a:t>
            </a:r>
            <a:r>
              <a:rPr lang="en-US" dirty="0" smtClean="0"/>
              <a:t>and determine the efficacy and safety of oral sucrose solution for newborns undergoing procedures within two days of birth</a:t>
            </a:r>
          </a:p>
          <a:p>
            <a:r>
              <a:rPr lang="en-US" b="1" dirty="0" smtClean="0"/>
              <a:t>Method</a:t>
            </a:r>
            <a:r>
              <a:rPr lang="en-US" b="1" dirty="0" smtClean="0"/>
              <a:t>: </a:t>
            </a:r>
            <a:r>
              <a:rPr lang="en-US" dirty="0" smtClean="0"/>
              <a:t>included newborns greater than or equal to 36 weeks gestation belonging to diabetic and non-diabetic mothers. The “Premature Infant Pain Profile” was used to assess the pain of the newborns undergoing procedures such as vitamin K injections and </a:t>
            </a:r>
            <a:r>
              <a:rPr lang="en-US" dirty="0" err="1" smtClean="0"/>
              <a:t>venipuncture</a:t>
            </a:r>
            <a:r>
              <a:rPr lang="en-US" dirty="0" smtClean="0"/>
              <a:t>, as well as heel lancing for those infants on glucose protocols</a:t>
            </a:r>
          </a:p>
          <a:p>
            <a:r>
              <a:rPr lang="en-US" b="1" dirty="0" smtClean="0"/>
              <a:t>Result</a:t>
            </a:r>
            <a:r>
              <a:rPr lang="en-US" b="1" dirty="0" smtClean="0"/>
              <a:t>: </a:t>
            </a:r>
            <a:r>
              <a:rPr lang="en-US" dirty="0" smtClean="0"/>
              <a:t>Overall </a:t>
            </a:r>
            <a:r>
              <a:rPr lang="en-US" dirty="0" smtClean="0"/>
              <a:t>pain scores once again showed that the pain was lower among newborns who received sucrose compared to those who did not receive sucrose. Although this was not shown to be significant when analyzing pain during the vitamin K injections, it was a significant difference for those infants experiencing </a:t>
            </a:r>
            <a:r>
              <a:rPr lang="en-US" dirty="0" err="1" smtClean="0"/>
              <a:t>venipuncture</a:t>
            </a:r>
            <a:endParaRPr lang="en-US" dirty="0" smtClean="0"/>
          </a:p>
          <a:p>
            <a:r>
              <a:rPr lang="en-US" b="1" dirty="0" smtClean="0"/>
              <a:t>Limitations</a:t>
            </a:r>
            <a:r>
              <a:rPr lang="en-US" b="1" dirty="0" smtClean="0"/>
              <a:t>: </a:t>
            </a:r>
            <a:r>
              <a:rPr lang="en-US" dirty="0" smtClean="0"/>
              <a:t>Increased variability in pain </a:t>
            </a:r>
            <a:r>
              <a:rPr lang="en-US" dirty="0" err="1" smtClean="0"/>
              <a:t>respnses</a:t>
            </a:r>
            <a:r>
              <a:rPr lang="en-US" dirty="0" smtClean="0"/>
              <a:t> by </a:t>
            </a:r>
            <a:r>
              <a:rPr lang="en-US" dirty="0" err="1" smtClean="0"/>
              <a:t>unsettleing</a:t>
            </a:r>
            <a:r>
              <a:rPr lang="en-US" dirty="0" smtClean="0"/>
              <a:t> the newborns with the application of physiologic monitors…pain assessment tool may not have adequately captured infant pain</a:t>
            </a:r>
            <a:endParaRPr lang="en-US"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Recommendation for change</a:t>
            </a:r>
            <a:endParaRPr lang="en-US" dirty="0"/>
          </a:p>
        </p:txBody>
      </p:sp>
      <p:sp>
        <p:nvSpPr>
          <p:cNvPr id="6" name="Content Placeholder 5"/>
          <p:cNvSpPr>
            <a:spLocks noGrp="1"/>
          </p:cNvSpPr>
          <p:nvPr>
            <p:ph idx="1"/>
          </p:nvPr>
        </p:nvSpPr>
        <p:spPr/>
        <p:txBody>
          <a:bodyPr/>
          <a:lstStyle/>
          <a:p>
            <a:r>
              <a:rPr lang="en-US" dirty="0" smtClean="0"/>
              <a:t>Include in precautions infants on glucose protocol</a:t>
            </a:r>
          </a:p>
          <a:p>
            <a:r>
              <a:rPr lang="en-US" dirty="0" smtClean="0"/>
              <a:t>Improve dosing parameters' to include a “not to be exceeded” dose</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457200" y="1295400"/>
            <a:ext cx="8229600" cy="5159408"/>
          </a:xfrm>
        </p:spPr>
        <p:txBody>
          <a:bodyPr>
            <a:normAutofit fontScale="40000" lnSpcReduction="20000"/>
          </a:bodyPr>
          <a:lstStyle/>
          <a:p>
            <a:pPr>
              <a:buNone/>
            </a:pPr>
            <a:r>
              <a:rPr lang="en-US" dirty="0" smtClean="0"/>
              <a:t>Harrison, D. J. (2003). Oral sucrose for procedural pain in sick </a:t>
            </a:r>
            <a:r>
              <a:rPr lang="en-US" dirty="0" err="1" smtClean="0"/>
              <a:t>hosptialized</a:t>
            </a:r>
            <a:r>
              <a:rPr lang="en-US" dirty="0" smtClean="0"/>
              <a:t> infants: A </a:t>
            </a:r>
          </a:p>
          <a:p>
            <a:pPr>
              <a:buNone/>
            </a:pPr>
            <a:r>
              <a:rPr lang="en-US" dirty="0" smtClean="0"/>
              <a:t>	</a:t>
            </a:r>
            <a:endParaRPr lang="en-US" dirty="0" smtClean="0"/>
          </a:p>
          <a:p>
            <a:pPr>
              <a:buNone/>
            </a:pPr>
            <a:r>
              <a:rPr lang="en-US" dirty="0" smtClean="0"/>
              <a:t>	</a:t>
            </a:r>
            <a:r>
              <a:rPr lang="en-US" dirty="0" smtClean="0"/>
              <a:t>randomized-controlled </a:t>
            </a:r>
            <a:r>
              <a:rPr lang="en-US" dirty="0" smtClean="0"/>
              <a:t>trial. </a:t>
            </a:r>
            <a:r>
              <a:rPr lang="en-US" i="1" dirty="0" err="1" smtClean="0"/>
              <a:t>J.Paediatr.Child</a:t>
            </a:r>
            <a:r>
              <a:rPr lang="en-US" i="1" dirty="0" smtClean="0"/>
              <a:t> Health</a:t>
            </a:r>
            <a:r>
              <a:rPr lang="en-US" dirty="0" smtClean="0"/>
              <a:t> , 591-597.</a:t>
            </a:r>
          </a:p>
          <a:p>
            <a:pPr>
              <a:buNone/>
            </a:pPr>
            <a:endParaRPr lang="en-US" dirty="0" smtClean="0"/>
          </a:p>
          <a:p>
            <a:pPr>
              <a:buNone/>
            </a:pPr>
            <a:r>
              <a:rPr lang="en-US" dirty="0" smtClean="0"/>
              <a:t>Hatfield</a:t>
            </a:r>
            <a:r>
              <a:rPr lang="en-US" dirty="0" smtClean="0"/>
              <a:t>, L. A. (2008). Sucrose decreases infant </a:t>
            </a:r>
            <a:r>
              <a:rPr lang="en-US" dirty="0" err="1" smtClean="0"/>
              <a:t>biobehavioral</a:t>
            </a:r>
            <a:r>
              <a:rPr lang="en-US" dirty="0" smtClean="0"/>
              <a:t> pain </a:t>
            </a:r>
            <a:r>
              <a:rPr lang="en-US" dirty="0" err="1" smtClean="0"/>
              <a:t>respnse</a:t>
            </a:r>
            <a:r>
              <a:rPr lang="en-US" dirty="0" smtClean="0"/>
              <a:t> to immunizations: a </a:t>
            </a:r>
          </a:p>
          <a:p>
            <a:pPr>
              <a:buNone/>
            </a:pPr>
            <a:endParaRPr lang="en-US" dirty="0" smtClean="0"/>
          </a:p>
          <a:p>
            <a:pPr>
              <a:buNone/>
            </a:pPr>
            <a:r>
              <a:rPr lang="en-US" dirty="0" smtClean="0"/>
              <a:t>	randomized </a:t>
            </a:r>
            <a:r>
              <a:rPr lang="en-US" dirty="0" err="1" smtClean="0"/>
              <a:t>controlle</a:t>
            </a:r>
            <a:r>
              <a:rPr lang="en-US" dirty="0" smtClean="0"/>
              <a:t> trial. </a:t>
            </a:r>
            <a:r>
              <a:rPr lang="en-US" i="1" dirty="0" err="1" smtClean="0"/>
              <a:t>Jouranl</a:t>
            </a:r>
            <a:r>
              <a:rPr lang="en-US" i="1" dirty="0" smtClean="0"/>
              <a:t> of Nursing Scholarship</a:t>
            </a:r>
            <a:r>
              <a:rPr lang="en-US" dirty="0" smtClean="0"/>
              <a:t> , 219-225.</a:t>
            </a:r>
          </a:p>
          <a:p>
            <a:pPr>
              <a:buNone/>
            </a:pPr>
            <a:endParaRPr lang="en-US" dirty="0" smtClean="0"/>
          </a:p>
          <a:p>
            <a:pPr>
              <a:buNone/>
            </a:pPr>
            <a:r>
              <a:rPr lang="en-US" dirty="0" err="1" smtClean="0"/>
              <a:t>Leef</a:t>
            </a:r>
            <a:r>
              <a:rPr lang="en-US" dirty="0" smtClean="0"/>
              <a:t>, K. H. (2006). </a:t>
            </a:r>
            <a:r>
              <a:rPr lang="en-US" dirty="0" err="1" smtClean="0"/>
              <a:t>EvidencebBased</a:t>
            </a:r>
            <a:r>
              <a:rPr lang="en-US" dirty="0" smtClean="0"/>
              <a:t> review of oral sucrose </a:t>
            </a:r>
            <a:r>
              <a:rPr lang="en-US" dirty="0" err="1" smtClean="0"/>
              <a:t>administrationto</a:t>
            </a:r>
            <a:r>
              <a:rPr lang="en-US" dirty="0" smtClean="0"/>
              <a:t> decrease the pain </a:t>
            </a:r>
          </a:p>
          <a:p>
            <a:pPr>
              <a:buNone/>
            </a:pPr>
            <a:endParaRPr lang="en-US" dirty="0" smtClean="0"/>
          </a:p>
          <a:p>
            <a:pPr>
              <a:buNone/>
            </a:pPr>
            <a:r>
              <a:rPr lang="en-US" dirty="0" smtClean="0"/>
              <a:t>	response in newborn infants. </a:t>
            </a:r>
            <a:r>
              <a:rPr lang="en-US" i="1" dirty="0" smtClean="0"/>
              <a:t>Neonatal Network</a:t>
            </a:r>
            <a:r>
              <a:rPr lang="en-US" dirty="0" smtClean="0"/>
              <a:t> , 275-284.</a:t>
            </a:r>
          </a:p>
          <a:p>
            <a:pPr>
              <a:buNone/>
            </a:pPr>
            <a:endParaRPr lang="en-US" dirty="0" smtClean="0"/>
          </a:p>
          <a:p>
            <a:pPr>
              <a:buNone/>
            </a:pPr>
            <a:r>
              <a:rPr lang="en-US" dirty="0" err="1" smtClean="0"/>
              <a:t>Mokhnach</a:t>
            </a:r>
            <a:r>
              <a:rPr lang="en-US" dirty="0" smtClean="0"/>
              <a:t>, L. A. (2010). NICU procedures are getting sweeter: development of a sucrose </a:t>
            </a:r>
          </a:p>
          <a:p>
            <a:pPr>
              <a:buNone/>
            </a:pPr>
            <a:endParaRPr lang="en-US" dirty="0" smtClean="0"/>
          </a:p>
          <a:p>
            <a:pPr>
              <a:buNone/>
            </a:pPr>
            <a:r>
              <a:rPr lang="en-US" dirty="0" smtClean="0"/>
              <a:t>	protocol for neonatal procedural pain. </a:t>
            </a:r>
            <a:r>
              <a:rPr lang="en-US" i="1" dirty="0" smtClean="0"/>
              <a:t>Neonatal Network</a:t>
            </a:r>
            <a:r>
              <a:rPr lang="en-US" dirty="0" smtClean="0"/>
              <a:t> , 271-279.</a:t>
            </a:r>
          </a:p>
          <a:p>
            <a:pPr>
              <a:buNone/>
            </a:pPr>
            <a:endParaRPr lang="en-US" dirty="0" smtClean="0"/>
          </a:p>
          <a:p>
            <a:pPr>
              <a:buNone/>
            </a:pPr>
            <a:r>
              <a:rPr lang="en-US" dirty="0" err="1" smtClean="0"/>
              <a:t>Provena</a:t>
            </a:r>
            <a:r>
              <a:rPr lang="en-US" dirty="0" smtClean="0"/>
              <a:t> </a:t>
            </a:r>
            <a:r>
              <a:rPr lang="en-US" dirty="0" smtClean="0"/>
              <a:t>Covenant Medical Center. (2008, June). </a:t>
            </a:r>
            <a:r>
              <a:rPr lang="en-US" i="1" dirty="0" smtClean="0"/>
              <a:t>Sucrose (Oral), Administration in the Neonate.</a:t>
            </a:r>
            <a:r>
              <a:rPr lang="en-US" dirty="0" smtClean="0"/>
              <a:t> </a:t>
            </a:r>
          </a:p>
          <a:p>
            <a:pPr>
              <a:buNone/>
            </a:pPr>
            <a:endParaRPr lang="en-US" dirty="0" smtClean="0"/>
          </a:p>
          <a:p>
            <a:pPr>
              <a:buNone/>
            </a:pPr>
            <a:r>
              <a:rPr lang="en-US" dirty="0" smtClean="0"/>
              <a:t>	Accessed: March 21, 2011, from </a:t>
            </a:r>
            <a:r>
              <a:rPr lang="en-US" dirty="0" err="1" smtClean="0"/>
              <a:t>Provena</a:t>
            </a:r>
            <a:r>
              <a:rPr lang="en-US" dirty="0" smtClean="0"/>
              <a:t> Covenant Medical Center Policy and </a:t>
            </a:r>
          </a:p>
          <a:p>
            <a:pPr>
              <a:buNone/>
            </a:pPr>
            <a:endParaRPr lang="en-US" dirty="0" smtClean="0"/>
          </a:p>
          <a:p>
            <a:pPr>
              <a:buNone/>
            </a:pPr>
            <a:r>
              <a:rPr lang="en-US" dirty="0" smtClean="0"/>
              <a:t>	Procedures.</a:t>
            </a:r>
          </a:p>
          <a:p>
            <a:pPr>
              <a:buNone/>
            </a:pPr>
            <a:endParaRPr lang="en-US" dirty="0" smtClean="0"/>
          </a:p>
          <a:p>
            <a:pPr>
              <a:buNone/>
            </a:pPr>
            <a:r>
              <a:rPr lang="en-US" dirty="0" err="1" smtClean="0"/>
              <a:t>Taddio</a:t>
            </a:r>
            <a:r>
              <a:rPr lang="en-US" dirty="0" smtClean="0"/>
              <a:t>, A. S. (2008). Effectiveness of sucrose analgesia in newborns undergoing painful medical </a:t>
            </a:r>
          </a:p>
          <a:p>
            <a:pPr>
              <a:buNone/>
            </a:pPr>
            <a:endParaRPr lang="en-US" dirty="0" smtClean="0"/>
          </a:p>
          <a:p>
            <a:pPr>
              <a:buNone/>
            </a:pPr>
            <a:r>
              <a:rPr lang="en-US" dirty="0" smtClean="0"/>
              <a:t>	procedures. </a:t>
            </a:r>
            <a:r>
              <a:rPr lang="en-US" i="1" dirty="0" smtClean="0"/>
              <a:t>Canadian Medical Association Journal</a:t>
            </a:r>
            <a:r>
              <a:rPr lang="en-US" dirty="0" smtClean="0"/>
              <a:t> , 37-43.</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2">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82</TotalTime>
  <Words>742</Words>
  <Application>Microsoft Office PowerPoint</Application>
  <PresentationFormat>On-screen Show (4:3)</PresentationFormat>
  <Paragraphs>131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Verve</vt:lpstr>
      <vt:lpstr>Sucrose for Analgesia</vt:lpstr>
      <vt:lpstr>Policy: Sucrose (Oral), Administration in the Neonate</vt:lpstr>
      <vt:lpstr>How Sucrose Works</vt:lpstr>
      <vt:lpstr>Relevance</vt:lpstr>
      <vt:lpstr>Literature Review</vt:lpstr>
      <vt:lpstr>Literature REview</vt:lpstr>
      <vt:lpstr>Literature Review</vt:lpstr>
      <vt:lpstr>Recommendation for change</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Sucrose for Analgesia</dc:title>
  <dc:creator>erica</dc:creator>
  <cp:lastModifiedBy>erica</cp:lastModifiedBy>
  <cp:revision>10</cp:revision>
  <dcterms:created xsi:type="dcterms:W3CDTF">2011-04-02T20:25:28Z</dcterms:created>
  <dcterms:modified xsi:type="dcterms:W3CDTF">2011-04-02T21:48:02Z</dcterms:modified>
</cp:coreProperties>
</file>