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7"/>
  </p:notesMasterIdLst>
  <p:handoutMasterIdLst>
    <p:handoutMasterId r:id="rId18"/>
  </p:handoutMasterIdLst>
  <p:sldIdLst>
    <p:sldId id="256" r:id="rId2"/>
    <p:sldId id="266" r:id="rId3"/>
    <p:sldId id="257" r:id="rId4"/>
    <p:sldId id="267" r:id="rId5"/>
    <p:sldId id="259" r:id="rId6"/>
    <p:sldId id="260" r:id="rId7"/>
    <p:sldId id="263" r:id="rId8"/>
    <p:sldId id="264" r:id="rId9"/>
    <p:sldId id="269" r:id="rId10"/>
    <p:sldId id="261" r:id="rId11"/>
    <p:sldId id="268" r:id="rId12"/>
    <p:sldId id="262" r:id="rId13"/>
    <p:sldId id="258" r:id="rId14"/>
    <p:sldId id="265"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428" autoAdjust="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3AC0EFC-B76B-4EF2-A1DC-AE9AD735142E}" type="datetimeFigureOut">
              <a:rPr lang="en-US" smtClean="0"/>
              <a:pPr/>
              <a:t>6/18/2012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06D30FF-78DB-452E-97C9-59AF7CC276F2}" type="slidenum">
              <a:rPr lang="en-US" smtClean="0"/>
              <a:pPr/>
              <a:t>‹#›</a:t>
            </a:fld>
            <a:endParaRPr lang="en-US"/>
          </a:p>
        </p:txBody>
      </p:sp>
    </p:spTree>
    <p:extLst>
      <p:ext uri="{BB962C8B-B14F-4D97-AF65-F5344CB8AC3E}">
        <p14:creationId xmlns:p14="http://schemas.microsoft.com/office/powerpoint/2010/main" xmlns="" val="15532906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99B5F3-03B7-4B7C-AA17-375E3CE8D8AA}" type="datetimeFigureOut">
              <a:rPr lang="en-US" smtClean="0"/>
              <a:pPr/>
              <a:t>6/18/2012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28184F-746E-4E76-97B5-0D83CB43B8AC}" type="slidenum">
              <a:rPr lang="en-US" smtClean="0"/>
              <a:pPr/>
              <a:t>‹#›</a:t>
            </a:fld>
            <a:endParaRPr lang="en-US"/>
          </a:p>
        </p:txBody>
      </p:sp>
    </p:spTree>
    <p:extLst>
      <p:ext uri="{BB962C8B-B14F-4D97-AF65-F5344CB8AC3E}">
        <p14:creationId xmlns:p14="http://schemas.microsoft.com/office/powerpoint/2010/main" xmlns="" val="3049340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28184F-746E-4E76-97B5-0D83CB43B8AC}" type="slidenum">
              <a:rPr lang="en-US" smtClean="0"/>
              <a:pPr/>
              <a:t>1</a:t>
            </a:fld>
            <a:endParaRPr lang="en-US"/>
          </a:p>
        </p:txBody>
      </p:sp>
    </p:spTree>
    <p:extLst>
      <p:ext uri="{BB962C8B-B14F-4D97-AF65-F5344CB8AC3E}">
        <p14:creationId xmlns:p14="http://schemas.microsoft.com/office/powerpoint/2010/main" xmlns="" val="33393455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28184F-746E-4E76-97B5-0D83CB43B8AC}" type="slidenum">
              <a:rPr lang="en-US" smtClean="0"/>
              <a:pPr/>
              <a:t>10</a:t>
            </a:fld>
            <a:endParaRPr lang="en-US"/>
          </a:p>
        </p:txBody>
      </p:sp>
    </p:spTree>
    <p:extLst>
      <p:ext uri="{BB962C8B-B14F-4D97-AF65-F5344CB8AC3E}">
        <p14:creationId xmlns:p14="http://schemas.microsoft.com/office/powerpoint/2010/main" xmlns="" val="6462221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28184F-746E-4E76-97B5-0D83CB43B8AC}" type="slidenum">
              <a:rPr lang="en-US" smtClean="0"/>
              <a:pPr/>
              <a:t>11</a:t>
            </a:fld>
            <a:endParaRPr lang="en-US"/>
          </a:p>
        </p:txBody>
      </p:sp>
    </p:spTree>
    <p:extLst>
      <p:ext uri="{BB962C8B-B14F-4D97-AF65-F5344CB8AC3E}">
        <p14:creationId xmlns:p14="http://schemas.microsoft.com/office/powerpoint/2010/main" xmlns="" val="17673562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28184F-746E-4E76-97B5-0D83CB43B8AC}" type="slidenum">
              <a:rPr lang="en-US" smtClean="0"/>
              <a:pPr/>
              <a:t>12</a:t>
            </a:fld>
            <a:endParaRPr lang="en-US"/>
          </a:p>
        </p:txBody>
      </p:sp>
    </p:spTree>
    <p:extLst>
      <p:ext uri="{BB962C8B-B14F-4D97-AF65-F5344CB8AC3E}">
        <p14:creationId xmlns:p14="http://schemas.microsoft.com/office/powerpoint/2010/main" xmlns="" val="35510467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28184F-746E-4E76-97B5-0D83CB43B8AC}" type="slidenum">
              <a:rPr lang="en-US" smtClean="0"/>
              <a:pPr/>
              <a:t>13</a:t>
            </a:fld>
            <a:endParaRPr lang="en-US"/>
          </a:p>
        </p:txBody>
      </p:sp>
    </p:spTree>
    <p:extLst>
      <p:ext uri="{BB962C8B-B14F-4D97-AF65-F5344CB8AC3E}">
        <p14:creationId xmlns:p14="http://schemas.microsoft.com/office/powerpoint/2010/main" xmlns="" val="26996961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28184F-746E-4E76-97B5-0D83CB43B8AC}" type="slidenum">
              <a:rPr lang="en-US" smtClean="0"/>
              <a:pPr/>
              <a:t>14</a:t>
            </a:fld>
            <a:endParaRPr lang="en-US"/>
          </a:p>
        </p:txBody>
      </p:sp>
    </p:spTree>
    <p:extLst>
      <p:ext uri="{BB962C8B-B14F-4D97-AF65-F5344CB8AC3E}">
        <p14:creationId xmlns:p14="http://schemas.microsoft.com/office/powerpoint/2010/main" xmlns="" val="1231257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28184F-746E-4E76-97B5-0D83CB43B8AC}" type="slidenum">
              <a:rPr lang="en-US" smtClean="0"/>
              <a:pPr/>
              <a:t>15</a:t>
            </a:fld>
            <a:endParaRPr lang="en-US"/>
          </a:p>
        </p:txBody>
      </p:sp>
    </p:spTree>
    <p:extLst>
      <p:ext uri="{BB962C8B-B14F-4D97-AF65-F5344CB8AC3E}">
        <p14:creationId xmlns:p14="http://schemas.microsoft.com/office/powerpoint/2010/main" xmlns="" val="26996961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28184F-746E-4E76-97B5-0D83CB43B8AC}" type="slidenum">
              <a:rPr lang="en-US" smtClean="0"/>
              <a:pPr/>
              <a:t>2</a:t>
            </a:fld>
            <a:endParaRPr lang="en-US"/>
          </a:p>
        </p:txBody>
      </p:sp>
    </p:spTree>
    <p:extLst>
      <p:ext uri="{BB962C8B-B14F-4D97-AF65-F5344CB8AC3E}">
        <p14:creationId xmlns:p14="http://schemas.microsoft.com/office/powerpoint/2010/main" xmlns="" val="18868176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28184F-746E-4E76-97B5-0D83CB43B8AC}" type="slidenum">
              <a:rPr lang="en-US" smtClean="0"/>
              <a:pPr/>
              <a:t>3</a:t>
            </a:fld>
            <a:endParaRPr lang="en-US"/>
          </a:p>
        </p:txBody>
      </p:sp>
    </p:spTree>
    <p:extLst>
      <p:ext uri="{BB962C8B-B14F-4D97-AF65-F5344CB8AC3E}">
        <p14:creationId xmlns:p14="http://schemas.microsoft.com/office/powerpoint/2010/main" xmlns="" val="1306243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en-US" baseline="0" dirty="0" smtClean="0"/>
              <a:t>Pre- and post-death are two separate experience that can be very unique from one another.</a:t>
            </a:r>
          </a:p>
          <a:p>
            <a:pPr marL="228600" indent="-228600">
              <a:buAutoNum type="arabicParenR"/>
            </a:pPr>
            <a:r>
              <a:rPr lang="en-US" dirty="0" err="1" smtClean="0"/>
              <a:t>Sankar</a:t>
            </a:r>
            <a:r>
              <a:rPr lang="en-US" dirty="0" smtClean="0"/>
              <a:t> (1999, p. 79) stated</a:t>
            </a:r>
            <a:r>
              <a:rPr lang="en-US" baseline="0" dirty="0" smtClean="0"/>
              <a:t> “Caring</a:t>
            </a:r>
            <a:r>
              <a:rPr lang="en-US" dirty="0" smtClean="0"/>
              <a:t> for a dying person is a complex process that involves deep satisfaction, numerous frustrations, and significant responsibility” </a:t>
            </a:r>
          </a:p>
          <a:p>
            <a:pPr marL="228600" indent="-228600">
              <a:buAutoNum type="arabicParenR"/>
            </a:pPr>
            <a:r>
              <a:rPr lang="en-US" dirty="0" smtClean="0"/>
              <a:t>Waldrop</a:t>
            </a:r>
            <a:r>
              <a:rPr lang="en-US" baseline="0" dirty="0" smtClean="0"/>
              <a:t> (2007, p. 199) stated “</a:t>
            </a:r>
            <a:r>
              <a:rPr lang="en-US" dirty="0" smtClean="0"/>
              <a:t>Knowledge about the relationship between caregiver grief, and well-being is important for health and mental health professionals who work with caregivers at the turning points of a terminal illness and after the death.” </a:t>
            </a:r>
            <a:endParaRPr lang="en-US" dirty="0"/>
          </a:p>
        </p:txBody>
      </p:sp>
      <p:sp>
        <p:nvSpPr>
          <p:cNvPr id="4" name="Slide Number Placeholder 3"/>
          <p:cNvSpPr>
            <a:spLocks noGrp="1"/>
          </p:cNvSpPr>
          <p:nvPr>
            <p:ph type="sldNum" sz="quarter" idx="10"/>
          </p:nvPr>
        </p:nvSpPr>
        <p:spPr/>
        <p:txBody>
          <a:bodyPr/>
          <a:lstStyle/>
          <a:p>
            <a:fld id="{B228184F-746E-4E76-97B5-0D83CB43B8AC}" type="slidenum">
              <a:rPr lang="en-US" smtClean="0"/>
              <a:pPr/>
              <a:t>4</a:t>
            </a:fld>
            <a:endParaRPr lang="en-US"/>
          </a:p>
        </p:txBody>
      </p:sp>
    </p:spTree>
    <p:extLst>
      <p:ext uri="{BB962C8B-B14F-4D97-AF65-F5344CB8AC3E}">
        <p14:creationId xmlns:p14="http://schemas.microsoft.com/office/powerpoint/2010/main" xmlns="" val="1900295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en-US" dirty="0" smtClean="0"/>
              <a:t>Complicated grief includes separation distress, post-traumatic stress, and an inability to cope with the loss of a loved one.  Age – This may be related to the greater number of stressors (e.g., child rearing, employment,</a:t>
            </a:r>
            <a:r>
              <a:rPr lang="en-US" baseline="0" dirty="0" smtClean="0"/>
              <a:t> financial position).</a:t>
            </a:r>
          </a:p>
          <a:p>
            <a:pPr marL="228600" indent="-228600">
              <a:buAutoNum type="arabicParenR"/>
            </a:pPr>
            <a:r>
              <a:rPr lang="en-US" baseline="0" dirty="0" smtClean="0"/>
              <a:t>Personality – Pre-grief reactions are related to personality </a:t>
            </a:r>
            <a:r>
              <a:rPr lang="en-US" baseline="0" dirty="0" err="1" smtClean="0"/>
              <a:t>characterisics</a:t>
            </a:r>
            <a:r>
              <a:rPr lang="en-US" baseline="0" dirty="0" smtClean="0"/>
              <a:t> instead of other psychosocial risk factors (social support, depression, mental health access) or demographic factors (relationship, income level, race, education, gender).</a:t>
            </a:r>
          </a:p>
          <a:p>
            <a:pPr marL="228600" indent="-228600">
              <a:buAutoNum type="arabicParenR"/>
            </a:pPr>
            <a:r>
              <a:rPr lang="en-US" baseline="0" dirty="0" smtClean="0"/>
              <a:t>Depression – Also, individuals with poor health prior to the death had higher levels of post-death grief.</a:t>
            </a:r>
          </a:p>
          <a:p>
            <a:pPr marL="228600" indent="-228600">
              <a:buAutoNum type="arabicParenR"/>
            </a:pPr>
            <a:r>
              <a:rPr lang="en-US" baseline="0" dirty="0" smtClean="0"/>
              <a:t>Relationship – However, martial closeness has a negative implication on widowhood.</a:t>
            </a:r>
            <a:endParaRPr lang="en-US" dirty="0"/>
          </a:p>
        </p:txBody>
      </p:sp>
      <p:sp>
        <p:nvSpPr>
          <p:cNvPr id="4" name="Slide Number Placeholder 3"/>
          <p:cNvSpPr>
            <a:spLocks noGrp="1"/>
          </p:cNvSpPr>
          <p:nvPr>
            <p:ph type="sldNum" sz="quarter" idx="10"/>
          </p:nvPr>
        </p:nvSpPr>
        <p:spPr/>
        <p:txBody>
          <a:bodyPr/>
          <a:lstStyle/>
          <a:p>
            <a:fld id="{B228184F-746E-4E76-97B5-0D83CB43B8AC}" type="slidenum">
              <a:rPr lang="en-US" smtClean="0"/>
              <a:pPr/>
              <a:t>5</a:t>
            </a:fld>
            <a:endParaRPr lang="en-US"/>
          </a:p>
        </p:txBody>
      </p:sp>
    </p:spTree>
    <p:extLst>
      <p:ext uri="{BB962C8B-B14F-4D97-AF65-F5344CB8AC3E}">
        <p14:creationId xmlns:p14="http://schemas.microsoft.com/office/powerpoint/2010/main" xmlns="" val="4179958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en-US" dirty="0" smtClean="0"/>
              <a:t>Identifying</a:t>
            </a:r>
            <a:r>
              <a:rPr lang="en-US" baseline="0" dirty="0" smtClean="0"/>
              <a:t> those at risk allows for health providers to offer appropriate symptom-focused treatments to aid in management of grief</a:t>
            </a:r>
          </a:p>
          <a:p>
            <a:pPr marL="228600" indent="-228600">
              <a:buAutoNum type="arabicParenR"/>
            </a:pPr>
            <a:r>
              <a:rPr lang="en-US" baseline="0" dirty="0" smtClean="0"/>
              <a:t>This is especially important when dealing with an older adult client who is at risk for mental and physical impairment</a:t>
            </a:r>
          </a:p>
          <a:p>
            <a:pPr marL="228600" indent="-228600">
              <a:buAutoNum type="arabicParenR"/>
            </a:pPr>
            <a:r>
              <a:rPr lang="en-US" baseline="0" dirty="0" smtClean="0"/>
              <a:t>It can also affect their adjustment to life after the death</a:t>
            </a:r>
            <a:endParaRPr lang="en-US" dirty="0"/>
          </a:p>
        </p:txBody>
      </p:sp>
      <p:sp>
        <p:nvSpPr>
          <p:cNvPr id="4" name="Slide Number Placeholder 3"/>
          <p:cNvSpPr>
            <a:spLocks noGrp="1"/>
          </p:cNvSpPr>
          <p:nvPr>
            <p:ph type="sldNum" sz="quarter" idx="10"/>
          </p:nvPr>
        </p:nvSpPr>
        <p:spPr/>
        <p:txBody>
          <a:bodyPr/>
          <a:lstStyle/>
          <a:p>
            <a:fld id="{B228184F-746E-4E76-97B5-0D83CB43B8AC}" type="slidenum">
              <a:rPr lang="en-US" smtClean="0"/>
              <a:pPr/>
              <a:t>6</a:t>
            </a:fld>
            <a:endParaRPr lang="en-US"/>
          </a:p>
        </p:txBody>
      </p:sp>
    </p:spTree>
    <p:extLst>
      <p:ext uri="{BB962C8B-B14F-4D97-AF65-F5344CB8AC3E}">
        <p14:creationId xmlns:p14="http://schemas.microsoft.com/office/powerpoint/2010/main" xmlns="" val="22380255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smtClean="0"/>
              <a:t>There are numerous emotions felt when caring for a terminally ill patient. As we can see they experience a very large increase in psychological distress which could be from many factors one of the most likely being grief. Grieving with the patient and family is very psychologically draining. </a:t>
            </a:r>
          </a:p>
        </p:txBody>
      </p:sp>
      <p:sp>
        <p:nvSpPr>
          <p:cNvPr id="4" name="Slide Number Placeholder 3"/>
          <p:cNvSpPr>
            <a:spLocks noGrp="1"/>
          </p:cNvSpPr>
          <p:nvPr>
            <p:ph type="sldNum" sz="quarter" idx="10"/>
          </p:nvPr>
        </p:nvSpPr>
        <p:spPr/>
        <p:txBody>
          <a:bodyPr/>
          <a:lstStyle/>
          <a:p>
            <a:fld id="{B228184F-746E-4E76-97B5-0D83CB43B8AC}" type="slidenum">
              <a:rPr lang="en-US" smtClean="0"/>
              <a:pPr/>
              <a:t>7</a:t>
            </a:fld>
            <a:endParaRPr lang="en-US"/>
          </a:p>
        </p:txBody>
      </p:sp>
    </p:spTree>
    <p:extLst>
      <p:ext uri="{BB962C8B-B14F-4D97-AF65-F5344CB8AC3E}">
        <p14:creationId xmlns:p14="http://schemas.microsoft.com/office/powerpoint/2010/main" xmlns="" val="20428254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This is not directly related to grief but as we can see being a caregiver is a very stressful role and nurses specifically should have the opportunity to express their feelings in the workplace and deal with their grief so they can go home and provide for their families. </a:t>
            </a:r>
          </a:p>
        </p:txBody>
      </p:sp>
      <p:sp>
        <p:nvSpPr>
          <p:cNvPr id="4" name="Slide Number Placeholder 3"/>
          <p:cNvSpPr>
            <a:spLocks noGrp="1"/>
          </p:cNvSpPr>
          <p:nvPr>
            <p:ph type="sldNum" sz="quarter" idx="10"/>
          </p:nvPr>
        </p:nvSpPr>
        <p:spPr/>
        <p:txBody>
          <a:bodyPr/>
          <a:lstStyle/>
          <a:p>
            <a:fld id="{B228184F-746E-4E76-97B5-0D83CB43B8AC}" type="slidenum">
              <a:rPr lang="en-US" smtClean="0"/>
              <a:pPr/>
              <a:t>8</a:t>
            </a:fld>
            <a:endParaRPr lang="en-US"/>
          </a:p>
        </p:txBody>
      </p:sp>
    </p:spTree>
    <p:extLst>
      <p:ext uri="{BB962C8B-B14F-4D97-AF65-F5344CB8AC3E}">
        <p14:creationId xmlns:p14="http://schemas.microsoft.com/office/powerpoint/2010/main" xmlns="" val="19006031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B228184F-746E-4E76-97B5-0D83CB43B8AC}" type="slidenum">
              <a:rPr lang="en-US" smtClean="0"/>
              <a:pPr/>
              <a:t>9</a:t>
            </a:fld>
            <a:endParaRPr lang="en-US"/>
          </a:p>
        </p:txBody>
      </p:sp>
    </p:spTree>
    <p:extLst>
      <p:ext uri="{BB962C8B-B14F-4D97-AF65-F5344CB8AC3E}">
        <p14:creationId xmlns:p14="http://schemas.microsoft.com/office/powerpoint/2010/main" xmlns="" val="19006031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C43D14C1-7F83-4E4E-8861-0EB03B0DB041}" type="datetimeFigureOut">
              <a:rPr lang="en-US" smtClean="0"/>
              <a:pPr/>
              <a:t>6/18/2012</a:t>
            </a:fld>
            <a:endParaRPr lang="en-US"/>
          </a:p>
        </p:txBody>
      </p:sp>
      <p:sp>
        <p:nvSpPr>
          <p:cNvPr id="16" name="Slide Number Placeholder 15"/>
          <p:cNvSpPr>
            <a:spLocks noGrp="1"/>
          </p:cNvSpPr>
          <p:nvPr>
            <p:ph type="sldNum" sz="quarter" idx="11"/>
          </p:nvPr>
        </p:nvSpPr>
        <p:spPr/>
        <p:txBody>
          <a:bodyPr/>
          <a:lstStyle/>
          <a:p>
            <a:fld id="{AAF48E4C-ABD1-454F-A575-792E0631498A}"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43D14C1-7F83-4E4E-8861-0EB03B0DB041}" type="datetimeFigureOut">
              <a:rPr lang="en-US" smtClean="0"/>
              <a:pPr/>
              <a:t>6/18/2012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F48E4C-ABD1-454F-A575-792E0631498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43D14C1-7F83-4E4E-8861-0EB03B0DB041}" type="datetimeFigureOut">
              <a:rPr lang="en-US" smtClean="0"/>
              <a:pPr/>
              <a:t>6/18/2012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F48E4C-ABD1-454F-A575-792E0631498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C43D14C1-7F83-4E4E-8861-0EB03B0DB041}" type="datetimeFigureOut">
              <a:rPr lang="en-US" smtClean="0"/>
              <a:pPr/>
              <a:t>6/18/2012</a:t>
            </a:fld>
            <a:endParaRPr lang="en-US"/>
          </a:p>
        </p:txBody>
      </p:sp>
      <p:sp>
        <p:nvSpPr>
          <p:cNvPr id="15" name="Slide Number Placeholder 14"/>
          <p:cNvSpPr>
            <a:spLocks noGrp="1"/>
          </p:cNvSpPr>
          <p:nvPr>
            <p:ph type="sldNum" sz="quarter" idx="15"/>
          </p:nvPr>
        </p:nvSpPr>
        <p:spPr/>
        <p:txBody>
          <a:bodyPr/>
          <a:lstStyle>
            <a:lvl1pPr algn="ctr">
              <a:defRPr/>
            </a:lvl1pPr>
          </a:lstStyle>
          <a:p>
            <a:fld id="{AAF48E4C-ABD1-454F-A575-792E0631498A}"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43D14C1-7F83-4E4E-8861-0EB03B0DB041}" type="datetimeFigureOut">
              <a:rPr lang="en-US" smtClean="0"/>
              <a:pPr/>
              <a:t>6/18/2012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F48E4C-ABD1-454F-A575-792E0631498A}"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43D14C1-7F83-4E4E-8861-0EB03B0DB041}" type="datetimeFigureOut">
              <a:rPr lang="en-US" smtClean="0"/>
              <a:pPr/>
              <a:t>6/18/2012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F48E4C-ABD1-454F-A575-792E0631498A}"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AAF48E4C-ABD1-454F-A575-792E0631498A}"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C43D14C1-7F83-4E4E-8861-0EB03B0DB041}" type="datetimeFigureOut">
              <a:rPr lang="en-US" smtClean="0"/>
              <a:pPr/>
              <a:t>6/18/2012</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43D14C1-7F83-4E4E-8861-0EB03B0DB041}" type="datetimeFigureOut">
              <a:rPr lang="en-US" smtClean="0"/>
              <a:pPr/>
              <a:t>6/18/2012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F48E4C-ABD1-454F-A575-792E0631498A}"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3D14C1-7F83-4E4E-8861-0EB03B0DB041}" type="datetimeFigureOut">
              <a:rPr lang="en-US" smtClean="0"/>
              <a:pPr/>
              <a:t>6/18/2012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F48E4C-ABD1-454F-A575-792E0631498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C43D14C1-7F83-4E4E-8861-0EB03B0DB041}" type="datetimeFigureOut">
              <a:rPr lang="en-US" smtClean="0"/>
              <a:pPr/>
              <a:t>6/18/2012</a:t>
            </a:fld>
            <a:endParaRPr lang="en-US"/>
          </a:p>
        </p:txBody>
      </p:sp>
      <p:sp>
        <p:nvSpPr>
          <p:cNvPr id="9" name="Slide Number Placeholder 8"/>
          <p:cNvSpPr>
            <a:spLocks noGrp="1"/>
          </p:cNvSpPr>
          <p:nvPr>
            <p:ph type="sldNum" sz="quarter" idx="15"/>
          </p:nvPr>
        </p:nvSpPr>
        <p:spPr/>
        <p:txBody>
          <a:bodyPr/>
          <a:lstStyle/>
          <a:p>
            <a:fld id="{AAF48E4C-ABD1-454F-A575-792E0631498A}"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C43D14C1-7F83-4E4E-8861-0EB03B0DB041}" type="datetimeFigureOut">
              <a:rPr lang="en-US" smtClean="0"/>
              <a:pPr/>
              <a:t>6/18/2012</a:t>
            </a:fld>
            <a:endParaRPr lang="en-US"/>
          </a:p>
        </p:txBody>
      </p:sp>
      <p:sp>
        <p:nvSpPr>
          <p:cNvPr id="9" name="Slide Number Placeholder 8"/>
          <p:cNvSpPr>
            <a:spLocks noGrp="1"/>
          </p:cNvSpPr>
          <p:nvPr>
            <p:ph type="sldNum" sz="quarter" idx="11"/>
          </p:nvPr>
        </p:nvSpPr>
        <p:spPr/>
        <p:txBody>
          <a:bodyPr/>
          <a:lstStyle/>
          <a:p>
            <a:fld id="{AAF48E4C-ABD1-454F-A575-792E0631498A}"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C43D14C1-7F83-4E4E-8861-0EB03B0DB041}" type="datetimeFigureOut">
              <a:rPr lang="en-US" smtClean="0"/>
              <a:pPr/>
              <a:t>6/18/2012</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AAF48E4C-ABD1-454F-A575-792E0631498A}"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N306 – Grief &amp; Bereavement</a:t>
            </a:r>
          </a:p>
          <a:p>
            <a:r>
              <a:rPr lang="en-US" dirty="0" smtClean="0"/>
              <a:t>Morgan </a:t>
            </a:r>
            <a:r>
              <a:rPr lang="en-US" dirty="0" err="1" smtClean="0"/>
              <a:t>Cohoon</a:t>
            </a:r>
            <a:r>
              <a:rPr lang="en-US" dirty="0" smtClean="0"/>
              <a:t>, Stacey Johansen, &amp; Madeline  </a:t>
            </a:r>
            <a:r>
              <a:rPr lang="en-US" dirty="0" err="1" smtClean="0"/>
              <a:t>Petcoff</a:t>
            </a:r>
            <a:endParaRPr lang="en-US" dirty="0"/>
          </a:p>
        </p:txBody>
      </p:sp>
      <p:sp>
        <p:nvSpPr>
          <p:cNvPr id="2" name="Title 1"/>
          <p:cNvSpPr>
            <a:spLocks noGrp="1"/>
          </p:cNvSpPr>
          <p:nvPr>
            <p:ph type="ctrTitle"/>
          </p:nvPr>
        </p:nvSpPr>
        <p:spPr/>
        <p:txBody>
          <a:bodyPr/>
          <a:lstStyle/>
          <a:p>
            <a:r>
              <a:rPr lang="en-US" dirty="0" smtClean="0"/>
              <a:t>Grief of the Caregiver</a:t>
            </a:r>
            <a:endParaRPr lang="en-US" dirty="0"/>
          </a:p>
        </p:txBody>
      </p:sp>
    </p:spTree>
    <p:extLst>
      <p:ext uri="{BB962C8B-B14F-4D97-AF65-F5344CB8AC3E}">
        <p14:creationId xmlns:p14="http://schemas.microsoft.com/office/powerpoint/2010/main" xmlns="" val="40107563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“Social support has been identified as an important factor of helping the caregiver and Hunt (2003) has described the need for research of supporting family caregivers to improve quality of care and quality of life  for both patients and family caregivers.” (</a:t>
            </a:r>
            <a:r>
              <a:rPr lang="en-US" dirty="0" err="1"/>
              <a:t>Perreault</a:t>
            </a:r>
            <a:r>
              <a:rPr lang="en-US" dirty="0"/>
              <a:t> et al., 2004, p</a:t>
            </a:r>
            <a:r>
              <a:rPr lang="en-US" dirty="0" smtClean="0"/>
              <a:t>. 134)</a:t>
            </a:r>
            <a:endParaRPr lang="en-US" dirty="0"/>
          </a:p>
        </p:txBody>
      </p:sp>
      <p:sp>
        <p:nvSpPr>
          <p:cNvPr id="3" name="Title 2"/>
          <p:cNvSpPr>
            <a:spLocks noGrp="1"/>
          </p:cNvSpPr>
          <p:nvPr>
            <p:ph type="title"/>
          </p:nvPr>
        </p:nvSpPr>
        <p:spPr/>
        <p:txBody>
          <a:bodyPr/>
          <a:lstStyle/>
          <a:p>
            <a:r>
              <a:rPr lang="en-US" dirty="0" smtClean="0"/>
              <a:t>Caregiver Support</a:t>
            </a:r>
            <a:endParaRPr lang="en-US" dirty="0"/>
          </a:p>
        </p:txBody>
      </p:sp>
    </p:spTree>
    <p:extLst>
      <p:ext uri="{BB962C8B-B14F-4D97-AF65-F5344CB8AC3E}">
        <p14:creationId xmlns:p14="http://schemas.microsoft.com/office/powerpoint/2010/main" xmlns="" val="3767482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err="1" smtClean="0"/>
              <a:t>Marwit-Meuser</a:t>
            </a:r>
            <a:r>
              <a:rPr lang="en-US" dirty="0" smtClean="0"/>
              <a:t> Caregiver Inventory (</a:t>
            </a:r>
            <a:r>
              <a:rPr lang="en-US" dirty="0" err="1" smtClean="0"/>
              <a:t>Marwit</a:t>
            </a:r>
            <a:r>
              <a:rPr lang="en-US" dirty="0" smtClean="0"/>
              <a:t> &amp; Kaye, 2006)</a:t>
            </a:r>
          </a:p>
          <a:p>
            <a:pPr lvl="1"/>
            <a:r>
              <a:rPr lang="en-US" dirty="0" smtClean="0"/>
              <a:t>Factor 1: Personal Sacrifice Burden</a:t>
            </a:r>
          </a:p>
          <a:p>
            <a:pPr lvl="2"/>
            <a:r>
              <a:rPr lang="en-US" dirty="0" smtClean="0"/>
              <a:t>Losses: freedom, sleep, and energy</a:t>
            </a:r>
          </a:p>
          <a:p>
            <a:pPr lvl="1"/>
            <a:r>
              <a:rPr lang="en-US" dirty="0" smtClean="0"/>
              <a:t>Factor 2: Heartfelt Sadness and Longing</a:t>
            </a:r>
          </a:p>
          <a:p>
            <a:pPr lvl="2"/>
            <a:r>
              <a:rPr lang="en-US" dirty="0" smtClean="0"/>
              <a:t>Emotional reactions: sadness,  powerlessness, and denial</a:t>
            </a:r>
          </a:p>
          <a:p>
            <a:pPr lvl="1"/>
            <a:r>
              <a:rPr lang="en-US" dirty="0" smtClean="0"/>
              <a:t>Factor 3: Worry and Felt Isolation</a:t>
            </a:r>
          </a:p>
          <a:p>
            <a:pPr lvl="2"/>
            <a:r>
              <a:rPr lang="en-US" dirty="0" smtClean="0"/>
              <a:t>Loss of connections and support</a:t>
            </a:r>
            <a:endParaRPr lang="en-US" dirty="0"/>
          </a:p>
        </p:txBody>
      </p:sp>
      <p:sp>
        <p:nvSpPr>
          <p:cNvPr id="3" name="Title 2"/>
          <p:cNvSpPr>
            <a:spLocks noGrp="1"/>
          </p:cNvSpPr>
          <p:nvPr>
            <p:ph type="title"/>
          </p:nvPr>
        </p:nvSpPr>
        <p:spPr/>
        <p:txBody>
          <a:bodyPr>
            <a:normAutofit/>
          </a:bodyPr>
          <a:lstStyle/>
          <a:p>
            <a:r>
              <a:rPr lang="en-US" dirty="0" smtClean="0"/>
              <a:t>Caregiver Support: Grieving Tool</a:t>
            </a:r>
            <a:endParaRPr lang="en-US" dirty="0"/>
          </a:p>
        </p:txBody>
      </p:sp>
    </p:spTree>
    <p:extLst>
      <p:ext uri="{BB962C8B-B14F-4D97-AF65-F5344CB8AC3E}">
        <p14:creationId xmlns:p14="http://schemas.microsoft.com/office/powerpoint/2010/main" xmlns="" val="4376750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Communicate with the family of the dying patient about who the main caregivers are and inquire about their emotional/physical state and their own support system.</a:t>
            </a:r>
          </a:p>
          <a:p>
            <a:r>
              <a:rPr lang="en-US" dirty="0"/>
              <a:t>Incorporate the use of grieving tools to help better understand the families state of mind and condition.</a:t>
            </a:r>
          </a:p>
        </p:txBody>
      </p:sp>
      <p:sp>
        <p:nvSpPr>
          <p:cNvPr id="3" name="Title 2"/>
          <p:cNvSpPr>
            <a:spLocks noGrp="1"/>
          </p:cNvSpPr>
          <p:nvPr>
            <p:ph type="title"/>
          </p:nvPr>
        </p:nvSpPr>
        <p:spPr/>
        <p:txBody>
          <a:bodyPr>
            <a:normAutofit fontScale="90000"/>
          </a:bodyPr>
          <a:lstStyle/>
          <a:p>
            <a:r>
              <a:rPr lang="en-US" dirty="0" smtClean="0"/>
              <a:t>Caregiver Support: Nursing Implications</a:t>
            </a:r>
            <a:endParaRPr lang="en-US" dirty="0"/>
          </a:p>
        </p:txBody>
      </p:sp>
    </p:spTree>
    <p:extLst>
      <p:ext uri="{BB962C8B-B14F-4D97-AF65-F5344CB8AC3E}">
        <p14:creationId xmlns:p14="http://schemas.microsoft.com/office/powerpoint/2010/main" xmlns="" val="16654256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Pre-death grief risk factors of caregivers include age, personality characteristics, depression, and martial closeness</a:t>
            </a:r>
          </a:p>
          <a:p>
            <a:r>
              <a:rPr lang="en-US" dirty="0" smtClean="0"/>
              <a:t>Nurses </a:t>
            </a:r>
            <a:r>
              <a:rPr lang="en-US" dirty="0"/>
              <a:t>and other caregivers are often overlooked and do not receive proper recognition or time to deal with their grief</a:t>
            </a:r>
          </a:p>
          <a:p>
            <a:r>
              <a:rPr lang="en-US" dirty="0" smtClean="0"/>
              <a:t>It is important to provide support for the dying patient and the caregiver.</a:t>
            </a:r>
          </a:p>
          <a:p>
            <a:r>
              <a:rPr lang="en-US" dirty="0" smtClean="0"/>
              <a:t>Grieving tools help </a:t>
            </a:r>
            <a:r>
              <a:rPr lang="en-US" dirty="0"/>
              <a:t>measure grief </a:t>
            </a:r>
            <a:r>
              <a:rPr lang="en-US" dirty="0" smtClean="0"/>
              <a:t>and allow for health care providers to gain </a:t>
            </a:r>
            <a:r>
              <a:rPr lang="en-US" dirty="0"/>
              <a:t>a better understanding </a:t>
            </a:r>
            <a:r>
              <a:rPr lang="en-US" dirty="0" smtClean="0"/>
              <a:t>of the degree of grief the patient and family are dealing with. </a:t>
            </a:r>
            <a:endParaRPr lang="en-US" dirty="0"/>
          </a:p>
        </p:txBody>
      </p:sp>
      <p:sp>
        <p:nvSpPr>
          <p:cNvPr id="3" name="Title 2"/>
          <p:cNvSpPr>
            <a:spLocks noGrp="1"/>
          </p:cNvSpPr>
          <p:nvPr>
            <p:ph type="title"/>
          </p:nvPr>
        </p:nvSpPr>
        <p:spPr/>
        <p:txBody>
          <a:bodyPr/>
          <a:lstStyle/>
          <a:p>
            <a:r>
              <a:rPr lang="en-US" dirty="0" smtClean="0"/>
              <a:t>Caregiver’s Grief: Summary</a:t>
            </a:r>
            <a:endParaRPr lang="en-US" dirty="0"/>
          </a:p>
        </p:txBody>
      </p:sp>
    </p:spTree>
    <p:extLst>
      <p:ext uri="{BB962C8B-B14F-4D97-AF65-F5344CB8AC3E}">
        <p14:creationId xmlns:p14="http://schemas.microsoft.com/office/powerpoint/2010/main" xmlns="" val="26287579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5181600"/>
          </a:xfrm>
        </p:spPr>
        <p:txBody>
          <a:bodyPr>
            <a:normAutofit fontScale="25000" lnSpcReduction="20000"/>
          </a:bodyPr>
          <a:lstStyle/>
          <a:p>
            <a:pPr marL="0" indent="0">
              <a:lnSpc>
                <a:spcPct val="120000"/>
              </a:lnSpc>
              <a:spcBef>
                <a:spcPts val="0"/>
              </a:spcBef>
              <a:buNone/>
            </a:pPr>
            <a:r>
              <a:rPr lang="en-US" sz="5200" dirty="0"/>
              <a:t>Hinds, P. S. &amp; King, C. R. (2012). Quality of life: From nursing and patient perspectives: Theory, Research, </a:t>
            </a:r>
            <a:r>
              <a:rPr lang="en-US" sz="5200" dirty="0" smtClean="0"/>
              <a:t>Practice</a:t>
            </a:r>
          </a:p>
          <a:p>
            <a:pPr marL="0" indent="0">
              <a:lnSpc>
                <a:spcPct val="120000"/>
              </a:lnSpc>
              <a:spcBef>
                <a:spcPts val="0"/>
              </a:spcBef>
              <a:buNone/>
              <a:tabLst>
                <a:tab pos="457200" algn="l"/>
              </a:tabLst>
            </a:pPr>
            <a:r>
              <a:rPr lang="en-US" sz="5200" dirty="0"/>
              <a:t>	</a:t>
            </a:r>
            <a:r>
              <a:rPr lang="en-US" sz="5200" dirty="0" smtClean="0"/>
              <a:t>(3rd ed.) Sudbury: Jones </a:t>
            </a:r>
            <a:r>
              <a:rPr lang="en-US" sz="5200" dirty="0"/>
              <a:t>&amp; Bartlett </a:t>
            </a:r>
            <a:r>
              <a:rPr lang="en-US" sz="5200" dirty="0" smtClean="0"/>
              <a:t>Learning.</a:t>
            </a:r>
          </a:p>
          <a:p>
            <a:pPr marL="0" indent="0">
              <a:lnSpc>
                <a:spcPct val="120000"/>
              </a:lnSpc>
              <a:spcBef>
                <a:spcPts val="0"/>
              </a:spcBef>
              <a:buNone/>
            </a:pPr>
            <a:endParaRPr lang="en-US" sz="5200" dirty="0"/>
          </a:p>
          <a:p>
            <a:pPr marL="0" indent="0">
              <a:lnSpc>
                <a:spcPct val="120000"/>
              </a:lnSpc>
              <a:spcBef>
                <a:spcPts val="0"/>
              </a:spcBef>
              <a:buNone/>
            </a:pPr>
            <a:r>
              <a:rPr lang="en-US" sz="5200" dirty="0" err="1"/>
              <a:t>Marwit</a:t>
            </a:r>
            <a:r>
              <a:rPr lang="en-US" sz="5200" dirty="0"/>
              <a:t>, S. J., </a:t>
            </a:r>
            <a:r>
              <a:rPr lang="en-US" sz="5200" dirty="0" smtClean="0"/>
              <a:t>&amp; Kaye</a:t>
            </a:r>
            <a:r>
              <a:rPr lang="en-US" sz="5200" dirty="0"/>
              <a:t>, P. N. (2006).  Measuring grief in caregivers of persons with acquired brain injuries. </a:t>
            </a:r>
            <a:r>
              <a:rPr lang="en-US" sz="5200" i="1" dirty="0" smtClean="0"/>
              <a:t>Brain</a:t>
            </a:r>
          </a:p>
          <a:p>
            <a:pPr marL="0" indent="0">
              <a:lnSpc>
                <a:spcPct val="120000"/>
              </a:lnSpc>
              <a:spcBef>
                <a:spcPts val="0"/>
              </a:spcBef>
              <a:buNone/>
              <a:tabLst>
                <a:tab pos="457200" algn="l"/>
              </a:tabLst>
            </a:pPr>
            <a:r>
              <a:rPr lang="en-US" sz="5200" i="1" dirty="0"/>
              <a:t>	</a:t>
            </a:r>
            <a:r>
              <a:rPr lang="en-US" sz="5200" i="1" dirty="0" smtClean="0"/>
              <a:t>Injury, 20, </a:t>
            </a:r>
            <a:r>
              <a:rPr lang="en-US" sz="5200" dirty="0" smtClean="0"/>
              <a:t>1419-1429. </a:t>
            </a:r>
            <a:r>
              <a:rPr lang="en-US" sz="5200" dirty="0" err="1" smtClean="0"/>
              <a:t>doi</a:t>
            </a:r>
            <a:r>
              <a:rPr lang="en-US" sz="5200" dirty="0" smtClean="0"/>
              <a:t>:</a:t>
            </a:r>
            <a:r>
              <a:rPr lang="en-US" sz="5200" dirty="0"/>
              <a:t> </a:t>
            </a:r>
            <a:r>
              <a:rPr lang="en-US" sz="5200" dirty="0" smtClean="0"/>
              <a:t>10.1080/02699050601082214</a:t>
            </a:r>
          </a:p>
          <a:p>
            <a:pPr marL="0" indent="0">
              <a:lnSpc>
                <a:spcPct val="120000"/>
              </a:lnSpc>
              <a:spcBef>
                <a:spcPts val="0"/>
              </a:spcBef>
              <a:buNone/>
            </a:pPr>
            <a:endParaRPr lang="en-US" sz="5200" dirty="0"/>
          </a:p>
          <a:p>
            <a:pPr marL="0" indent="0">
              <a:lnSpc>
                <a:spcPct val="120000"/>
              </a:lnSpc>
              <a:spcBef>
                <a:spcPts val="0"/>
              </a:spcBef>
              <a:buNone/>
            </a:pPr>
            <a:r>
              <a:rPr lang="en-US" sz="5200" dirty="0" err="1"/>
              <a:t>Perreault</a:t>
            </a:r>
            <a:r>
              <a:rPr lang="en-US" sz="5200" dirty="0"/>
              <a:t>, A., Fothergill-Bourbonnais, F., </a:t>
            </a:r>
            <a:r>
              <a:rPr lang="en-US" sz="5200" dirty="0" smtClean="0"/>
              <a:t>&amp; </a:t>
            </a:r>
            <a:r>
              <a:rPr lang="en-US" sz="5200" dirty="0" err="1" smtClean="0"/>
              <a:t>Fiset</a:t>
            </a:r>
            <a:r>
              <a:rPr lang="en-US" sz="5200" dirty="0"/>
              <a:t>, V. (2004). The experience of family members caring for a </a:t>
            </a:r>
            <a:r>
              <a:rPr lang="en-US" sz="5200" dirty="0" smtClean="0"/>
              <a:t>dying</a:t>
            </a:r>
          </a:p>
          <a:p>
            <a:pPr marL="0" indent="0">
              <a:lnSpc>
                <a:spcPct val="120000"/>
              </a:lnSpc>
              <a:spcBef>
                <a:spcPts val="0"/>
              </a:spcBef>
              <a:buNone/>
              <a:tabLst>
                <a:tab pos="457200" algn="l"/>
              </a:tabLst>
            </a:pPr>
            <a:r>
              <a:rPr lang="en-US" sz="5200" dirty="0"/>
              <a:t>	</a:t>
            </a:r>
            <a:r>
              <a:rPr lang="en-US" sz="5200" dirty="0" smtClean="0"/>
              <a:t>loved </a:t>
            </a:r>
            <a:r>
              <a:rPr lang="en-US" sz="5200" dirty="0"/>
              <a:t>one. </a:t>
            </a:r>
            <a:r>
              <a:rPr lang="en-US" sz="5200" i="1" dirty="0"/>
              <a:t>International Journal of Palliative </a:t>
            </a:r>
            <a:r>
              <a:rPr lang="en-US" sz="5200" i="1" dirty="0" smtClean="0"/>
              <a:t>Nursing</a:t>
            </a:r>
            <a:r>
              <a:rPr lang="en-US" sz="5200" dirty="0" smtClean="0"/>
              <a:t>, 10(3), </a:t>
            </a:r>
            <a:r>
              <a:rPr lang="en-US" sz="5200" dirty="0"/>
              <a:t>133-143</a:t>
            </a:r>
            <a:r>
              <a:rPr lang="en-US" sz="5200" dirty="0" smtClean="0"/>
              <a:t>. </a:t>
            </a:r>
          </a:p>
          <a:p>
            <a:pPr marL="0" indent="0">
              <a:lnSpc>
                <a:spcPct val="120000"/>
              </a:lnSpc>
              <a:spcBef>
                <a:spcPts val="0"/>
              </a:spcBef>
              <a:buNone/>
            </a:pPr>
            <a:endParaRPr lang="en-US" sz="5200" dirty="0"/>
          </a:p>
          <a:p>
            <a:pPr marL="0" indent="0">
              <a:lnSpc>
                <a:spcPct val="120000"/>
              </a:lnSpc>
              <a:spcBef>
                <a:spcPts val="0"/>
              </a:spcBef>
              <a:buNone/>
            </a:pPr>
            <a:r>
              <a:rPr lang="en-US" sz="5200" dirty="0" err="1" smtClean="0"/>
              <a:t>Pruchno</a:t>
            </a:r>
            <a:r>
              <a:rPr lang="en-US" sz="5200" dirty="0" smtClean="0"/>
              <a:t>, R. A., Cartwright, F. P., &amp; Wilson-</a:t>
            </a:r>
            <a:r>
              <a:rPr lang="en-US" sz="5200" dirty="0" err="1" smtClean="0"/>
              <a:t>Genderson</a:t>
            </a:r>
            <a:r>
              <a:rPr lang="en-US" sz="5200" dirty="0" smtClean="0"/>
              <a:t>, M. (2009). Effects of martial closeness on the transition</a:t>
            </a:r>
          </a:p>
          <a:p>
            <a:pPr marL="0" indent="0">
              <a:lnSpc>
                <a:spcPct val="120000"/>
              </a:lnSpc>
              <a:spcBef>
                <a:spcPts val="0"/>
              </a:spcBef>
              <a:buNone/>
              <a:tabLst>
                <a:tab pos="457200" algn="l"/>
              </a:tabLst>
            </a:pPr>
            <a:r>
              <a:rPr lang="en-US" sz="5200" dirty="0"/>
              <a:t>	</a:t>
            </a:r>
            <a:r>
              <a:rPr lang="en-US" sz="5200" dirty="0" smtClean="0"/>
              <a:t>from caregiving to widowhood.</a:t>
            </a:r>
            <a:r>
              <a:rPr lang="en-US" sz="5200" i="1" dirty="0" smtClean="0"/>
              <a:t> Aging &amp; Mental Health, 13</a:t>
            </a:r>
            <a:r>
              <a:rPr lang="en-US" sz="5200" dirty="0" smtClean="0"/>
              <a:t>(6), 808-817.</a:t>
            </a:r>
            <a:endParaRPr lang="en-US" sz="5200" dirty="0"/>
          </a:p>
          <a:p>
            <a:pPr marL="0" indent="0">
              <a:lnSpc>
                <a:spcPct val="120000"/>
              </a:lnSpc>
              <a:spcBef>
                <a:spcPts val="0"/>
              </a:spcBef>
              <a:buNone/>
            </a:pPr>
            <a:endParaRPr lang="en-US" sz="5200" dirty="0" smtClean="0"/>
          </a:p>
          <a:p>
            <a:pPr marL="0" indent="0">
              <a:lnSpc>
                <a:spcPct val="120000"/>
              </a:lnSpc>
              <a:spcBef>
                <a:spcPts val="0"/>
              </a:spcBef>
              <a:buNone/>
            </a:pPr>
            <a:r>
              <a:rPr lang="en-US" sz="5200" dirty="0" smtClean="0"/>
              <a:t>Rich</a:t>
            </a:r>
            <a:r>
              <a:rPr lang="en-US" sz="5200" dirty="0"/>
              <a:t>, S. (2002). Caregiver grief: Taking care of ourselves and our patients. </a:t>
            </a:r>
            <a:r>
              <a:rPr lang="en-US" sz="5200" i="1" dirty="0"/>
              <a:t>Journal of Emergency </a:t>
            </a:r>
            <a:r>
              <a:rPr lang="en-US" sz="5200" i="1" dirty="0" smtClean="0"/>
              <a:t>Nursing.</a:t>
            </a:r>
          </a:p>
          <a:p>
            <a:pPr marL="0" indent="0">
              <a:lnSpc>
                <a:spcPct val="120000"/>
              </a:lnSpc>
              <a:spcBef>
                <a:spcPts val="0"/>
              </a:spcBef>
              <a:buNone/>
              <a:tabLst>
                <a:tab pos="457200" algn="l"/>
              </a:tabLst>
            </a:pPr>
            <a:r>
              <a:rPr lang="en-US" sz="5200" i="1" dirty="0"/>
              <a:t>	</a:t>
            </a:r>
            <a:r>
              <a:rPr lang="en-US" sz="5200" i="1" dirty="0" smtClean="0"/>
              <a:t>International </a:t>
            </a:r>
            <a:r>
              <a:rPr lang="en-US" sz="5200" i="1" dirty="0"/>
              <a:t>Journal of Trauma Nursing, </a:t>
            </a:r>
            <a:r>
              <a:rPr lang="en-US" sz="5200" i="1" dirty="0" smtClean="0"/>
              <a:t>8</a:t>
            </a:r>
            <a:r>
              <a:rPr lang="en-US" sz="5200" dirty="0" smtClean="0"/>
              <a:t>(1), 24-28</a:t>
            </a:r>
            <a:r>
              <a:rPr lang="en-US" sz="5200" dirty="0"/>
              <a:t>. </a:t>
            </a:r>
            <a:endParaRPr lang="en-US" sz="5200" dirty="0" smtClean="0"/>
          </a:p>
          <a:p>
            <a:pPr marL="0" indent="0">
              <a:lnSpc>
                <a:spcPct val="120000"/>
              </a:lnSpc>
              <a:spcBef>
                <a:spcPts val="0"/>
              </a:spcBef>
              <a:buNone/>
            </a:pPr>
            <a:endParaRPr lang="en-US" sz="5200" dirty="0"/>
          </a:p>
          <a:p>
            <a:pPr marL="0" indent="0">
              <a:lnSpc>
                <a:spcPct val="120000"/>
              </a:lnSpc>
              <a:spcBef>
                <a:spcPts val="0"/>
              </a:spcBef>
              <a:buNone/>
            </a:pPr>
            <a:r>
              <a:rPr lang="en-US" sz="5200" dirty="0" err="1"/>
              <a:t>Sankar</a:t>
            </a:r>
            <a:r>
              <a:rPr lang="en-US" sz="5200" dirty="0"/>
              <a:t>, A. (1999). </a:t>
            </a:r>
            <a:r>
              <a:rPr lang="en-US" sz="5200" i="1" dirty="0"/>
              <a:t>Dying at home: A family guide for caregiving. </a:t>
            </a:r>
            <a:r>
              <a:rPr lang="en-US" sz="5200" dirty="0" smtClean="0"/>
              <a:t>Baltimore: </a:t>
            </a:r>
            <a:r>
              <a:rPr lang="en-US" sz="5200" dirty="0"/>
              <a:t>Johns Hopkins University Press</a:t>
            </a:r>
            <a:r>
              <a:rPr lang="en-US" sz="5200" dirty="0" smtClean="0"/>
              <a:t>.</a:t>
            </a:r>
          </a:p>
          <a:p>
            <a:pPr marL="0" indent="0">
              <a:lnSpc>
                <a:spcPct val="120000"/>
              </a:lnSpc>
              <a:spcBef>
                <a:spcPts val="0"/>
              </a:spcBef>
              <a:buNone/>
            </a:pPr>
            <a:endParaRPr lang="en-US" sz="5200" dirty="0"/>
          </a:p>
          <a:p>
            <a:pPr marL="0" indent="0">
              <a:lnSpc>
                <a:spcPct val="120000"/>
              </a:lnSpc>
              <a:spcBef>
                <a:spcPts val="0"/>
              </a:spcBef>
              <a:buNone/>
            </a:pPr>
            <a:r>
              <a:rPr lang="en-US" sz="5200" dirty="0" smtClean="0"/>
              <a:t>Silverberg, E. (2007). The 3-A caregiver grief intervention model. </a:t>
            </a:r>
            <a:r>
              <a:rPr lang="en-US" sz="5200" i="1" dirty="0" smtClean="0"/>
              <a:t>Canadian Nursing Home, 18</a:t>
            </a:r>
            <a:r>
              <a:rPr lang="en-US" sz="5200" dirty="0" smtClean="0"/>
              <a:t>(3), 20-22.</a:t>
            </a:r>
          </a:p>
          <a:p>
            <a:pPr marL="0" indent="0">
              <a:lnSpc>
                <a:spcPct val="120000"/>
              </a:lnSpc>
              <a:spcBef>
                <a:spcPts val="0"/>
              </a:spcBef>
              <a:buNone/>
            </a:pPr>
            <a:endParaRPr lang="en-US" sz="5200" dirty="0"/>
          </a:p>
          <a:p>
            <a:pPr marL="0" indent="0">
              <a:lnSpc>
                <a:spcPct val="120000"/>
              </a:lnSpc>
              <a:spcBef>
                <a:spcPts val="0"/>
              </a:spcBef>
              <a:buNone/>
            </a:pPr>
            <a:r>
              <a:rPr lang="en-US" sz="5200" dirty="0" err="1" smtClean="0"/>
              <a:t>Tomarken</a:t>
            </a:r>
            <a:r>
              <a:rPr lang="en-US" sz="5200" dirty="0" smtClean="0"/>
              <a:t>, A., Holland, J., </a:t>
            </a:r>
            <a:r>
              <a:rPr lang="en-US" sz="5200" dirty="0" err="1" smtClean="0"/>
              <a:t>Schachter</a:t>
            </a:r>
            <a:r>
              <a:rPr lang="en-US" sz="5200" dirty="0" smtClean="0"/>
              <a:t>, S., </a:t>
            </a:r>
            <a:r>
              <a:rPr lang="en-US" sz="5200" dirty="0" err="1" smtClean="0"/>
              <a:t>Vanderwerker</a:t>
            </a:r>
            <a:r>
              <a:rPr lang="en-US" sz="5200" dirty="0" smtClean="0"/>
              <a:t>, L., Zuckerman, E., Nelson, C., Coups, E., Ramirez, &amp;</a:t>
            </a:r>
          </a:p>
          <a:p>
            <a:pPr marL="0" indent="0">
              <a:lnSpc>
                <a:spcPct val="120000"/>
              </a:lnSpc>
              <a:spcBef>
                <a:spcPts val="0"/>
              </a:spcBef>
              <a:buNone/>
              <a:tabLst>
                <a:tab pos="457200" algn="l"/>
              </a:tabLst>
            </a:pPr>
            <a:r>
              <a:rPr lang="en-US" sz="5200" dirty="0"/>
              <a:t>	</a:t>
            </a:r>
            <a:r>
              <a:rPr lang="en-US" sz="5200" dirty="0" err="1" smtClean="0"/>
              <a:t>Prigerson</a:t>
            </a:r>
            <a:r>
              <a:rPr lang="en-US" sz="5200" dirty="0" smtClean="0"/>
              <a:t>, H. (2008). Factors of complicated grief pre-death in caregivers of cancer patients. </a:t>
            </a:r>
            <a:r>
              <a:rPr lang="en-US" sz="5200" i="1" dirty="0" smtClean="0"/>
              <a:t>Psycho</a:t>
            </a:r>
          </a:p>
          <a:p>
            <a:pPr marL="0" indent="0">
              <a:lnSpc>
                <a:spcPct val="120000"/>
              </a:lnSpc>
              <a:spcBef>
                <a:spcPts val="0"/>
              </a:spcBef>
              <a:buNone/>
              <a:tabLst>
                <a:tab pos="457200" algn="l"/>
              </a:tabLst>
            </a:pPr>
            <a:r>
              <a:rPr lang="en-US" sz="5200" i="1" dirty="0"/>
              <a:t>	</a:t>
            </a:r>
            <a:r>
              <a:rPr lang="en-US" sz="5200" i="1" dirty="0" smtClean="0"/>
              <a:t>Oncology, 17, </a:t>
            </a:r>
            <a:r>
              <a:rPr lang="en-US" sz="5200" dirty="0" smtClean="0"/>
              <a:t>105-111.  </a:t>
            </a:r>
          </a:p>
          <a:p>
            <a:pPr marL="0" indent="0">
              <a:lnSpc>
                <a:spcPct val="120000"/>
              </a:lnSpc>
              <a:spcBef>
                <a:spcPts val="0"/>
              </a:spcBef>
              <a:buNone/>
            </a:pPr>
            <a:endParaRPr lang="en-US" sz="5200" dirty="0"/>
          </a:p>
          <a:p>
            <a:pPr marL="0" indent="0">
              <a:lnSpc>
                <a:spcPct val="120000"/>
              </a:lnSpc>
              <a:spcBef>
                <a:spcPts val="0"/>
              </a:spcBef>
              <a:buNone/>
            </a:pPr>
            <a:r>
              <a:rPr lang="en-US" sz="5200" dirty="0"/>
              <a:t>Waldrop, D. P. (2007). Caregiver grief in terminal illness and bereavement: A mixed-methods study.  </a:t>
            </a:r>
            <a:r>
              <a:rPr lang="en-US" sz="5200" i="1" dirty="0"/>
              <a:t>Health </a:t>
            </a:r>
            <a:r>
              <a:rPr lang="en-US" sz="5200" i="1" dirty="0" smtClean="0"/>
              <a:t>and</a:t>
            </a:r>
          </a:p>
          <a:p>
            <a:pPr marL="0" indent="0">
              <a:lnSpc>
                <a:spcPct val="120000"/>
              </a:lnSpc>
              <a:spcBef>
                <a:spcPts val="0"/>
              </a:spcBef>
              <a:buNone/>
              <a:tabLst>
                <a:tab pos="457200" algn="l"/>
              </a:tabLst>
            </a:pPr>
            <a:r>
              <a:rPr lang="en-US" sz="5200" i="1" dirty="0"/>
              <a:t>	</a:t>
            </a:r>
            <a:r>
              <a:rPr lang="en-US" sz="5200" i="1" dirty="0" smtClean="0"/>
              <a:t>Social Work, 32</a:t>
            </a:r>
            <a:r>
              <a:rPr lang="en-US" sz="5200" dirty="0" smtClean="0"/>
              <a:t>(3), 197-205.</a:t>
            </a:r>
          </a:p>
          <a:p>
            <a:pPr marL="0" indent="0">
              <a:buNone/>
            </a:pPr>
            <a:endParaRPr lang="en-US" dirty="0"/>
          </a:p>
        </p:txBody>
      </p:sp>
      <p:sp>
        <p:nvSpPr>
          <p:cNvPr id="3" name="Title 2"/>
          <p:cNvSpPr>
            <a:spLocks noGrp="1"/>
          </p:cNvSpPr>
          <p:nvPr>
            <p:ph type="title"/>
          </p:nvPr>
        </p:nvSpPr>
        <p:spPr/>
        <p:txBody>
          <a:bodyPr/>
          <a:lstStyle/>
          <a:p>
            <a:r>
              <a:rPr lang="en-US" dirty="0" smtClean="0"/>
              <a:t>References</a:t>
            </a:r>
            <a:endParaRPr lang="en-US" dirty="0"/>
          </a:p>
        </p:txBody>
      </p:sp>
    </p:spTree>
    <p:extLst>
      <p:ext uri="{BB962C8B-B14F-4D97-AF65-F5344CB8AC3E}">
        <p14:creationId xmlns:p14="http://schemas.microsoft.com/office/powerpoint/2010/main" xmlns="" val="21839923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endParaRPr lang="en-US" dirty="0" smtClean="0"/>
          </a:p>
          <a:p>
            <a:pPr marL="0" indent="0">
              <a:buNone/>
            </a:pPr>
            <a:r>
              <a:rPr lang="en-US" dirty="0" smtClean="0"/>
              <a:t>"</a:t>
            </a:r>
            <a:r>
              <a:rPr lang="en-US" dirty="0"/>
              <a:t>The </a:t>
            </a:r>
            <a:r>
              <a:rPr lang="en-US" dirty="0" smtClean="0"/>
              <a:t>American way </a:t>
            </a:r>
            <a:r>
              <a:rPr lang="en-US" dirty="0"/>
              <a:t>of dealing with grief, however</a:t>
            </a:r>
            <a:r>
              <a:rPr lang="en-US" dirty="0" smtClean="0"/>
              <a:t>, has </a:t>
            </a:r>
            <a:r>
              <a:rPr lang="en-US" dirty="0"/>
              <a:t>turned grieving into a set </a:t>
            </a:r>
            <a:r>
              <a:rPr lang="en-US" dirty="0" smtClean="0"/>
              <a:t>process with </a:t>
            </a:r>
            <a:r>
              <a:rPr lang="en-US" dirty="0"/>
              <a:t>rules, stages and, of course, deadlines</a:t>
            </a:r>
            <a:r>
              <a:rPr lang="en-US" dirty="0" smtClean="0"/>
              <a:t>. We </a:t>
            </a:r>
            <a:r>
              <a:rPr lang="en-US" dirty="0"/>
              <a:t>have, in essence, tried to </a:t>
            </a:r>
            <a:r>
              <a:rPr lang="en-US" dirty="0" smtClean="0"/>
              <a:t>make a </a:t>
            </a:r>
            <a:r>
              <a:rPr lang="en-US" dirty="0"/>
              <a:t>science of grief, to tuck messy </a:t>
            </a:r>
            <a:r>
              <a:rPr lang="en-US" dirty="0" smtClean="0"/>
              <a:t>emotions under </a:t>
            </a:r>
            <a:r>
              <a:rPr lang="en-US" dirty="0"/>
              <a:t>neat clinical labels </a:t>
            </a:r>
            <a:r>
              <a:rPr lang="en-US" dirty="0" smtClean="0"/>
              <a:t>– like 'survivor </a:t>
            </a:r>
            <a:r>
              <a:rPr lang="en-US" dirty="0"/>
              <a:t>guilt' or d</a:t>
            </a:r>
            <a:r>
              <a:rPr lang="en-US" dirty="0" smtClean="0"/>
              <a:t>etachment</a:t>
            </a:r>
            <a:r>
              <a:rPr lang="en-US" dirty="0"/>
              <a:t>.' We </a:t>
            </a:r>
            <a:r>
              <a:rPr lang="en-US" dirty="0" smtClean="0"/>
              <a:t>expect - </a:t>
            </a:r>
            <a:r>
              <a:rPr lang="en-US" dirty="0"/>
              <a:t>even insist upon - an end to grief</a:t>
            </a:r>
            <a:r>
              <a:rPr lang="en-US" dirty="0" smtClean="0"/>
              <a:t>. Trauma</a:t>
            </a:r>
            <a:r>
              <a:rPr lang="en-US" dirty="0"/>
              <a:t>, pain, detachment, acceptance </a:t>
            </a:r>
            <a:r>
              <a:rPr lang="en-US" dirty="0" smtClean="0"/>
              <a:t>in a </a:t>
            </a:r>
            <a:r>
              <a:rPr lang="en-US" dirty="0"/>
              <a:t>year. Time's up! But in real </a:t>
            </a:r>
            <a:r>
              <a:rPr lang="en-US" dirty="0" smtClean="0"/>
              <a:t>lives, grief </a:t>
            </a:r>
            <a:r>
              <a:rPr lang="en-US" dirty="0"/>
              <a:t>is a train that doesn't run on </a:t>
            </a:r>
            <a:r>
              <a:rPr lang="en-US" dirty="0" smtClean="0"/>
              <a:t>anyone else's </a:t>
            </a:r>
            <a:r>
              <a:rPr lang="en-US" dirty="0"/>
              <a:t>schedule</a:t>
            </a:r>
            <a:r>
              <a:rPr lang="en-US" dirty="0" smtClean="0"/>
              <a:t>.“ ~ </a:t>
            </a:r>
            <a:r>
              <a:rPr lang="en-US" smtClean="0"/>
              <a:t>Ellen Goodman</a:t>
            </a:r>
            <a:endParaRPr lang="en-US" dirty="0"/>
          </a:p>
        </p:txBody>
      </p:sp>
      <p:sp>
        <p:nvSpPr>
          <p:cNvPr id="3" name="Title 2"/>
          <p:cNvSpPr>
            <a:spLocks noGrp="1"/>
          </p:cNvSpPr>
          <p:nvPr>
            <p:ph type="title"/>
          </p:nvPr>
        </p:nvSpPr>
        <p:spPr/>
        <p:txBody>
          <a:bodyPr/>
          <a:lstStyle/>
          <a:p>
            <a:r>
              <a:rPr lang="en-US" dirty="0" smtClean="0"/>
              <a:t>Questions</a:t>
            </a:r>
            <a:endParaRPr lang="en-US" dirty="0"/>
          </a:p>
        </p:txBody>
      </p:sp>
    </p:spTree>
    <p:extLst>
      <p:ext uri="{BB962C8B-B14F-4D97-AF65-F5344CB8AC3E}">
        <p14:creationId xmlns:p14="http://schemas.microsoft.com/office/powerpoint/2010/main" xmlns="" val="24451387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Caregiver’s grief can affect patients, patients’ families, and health providers.</a:t>
            </a:r>
          </a:p>
          <a:p>
            <a:r>
              <a:rPr lang="en-US" dirty="0"/>
              <a:t>Caregiver’s grief can affect their practice and should be dealt with in an appropriate </a:t>
            </a:r>
            <a:r>
              <a:rPr lang="en-US" dirty="0" smtClean="0"/>
              <a:t>manner</a:t>
            </a:r>
          </a:p>
          <a:p>
            <a:r>
              <a:rPr lang="en-US" dirty="0" smtClean="0"/>
              <a:t>Caregivers need to deal with their grief before they are capable of helping others </a:t>
            </a:r>
          </a:p>
          <a:p>
            <a:r>
              <a:rPr lang="en-US" dirty="0" smtClean="0"/>
              <a:t>Caring for a loved one that is dying causes much stress and grief.</a:t>
            </a:r>
          </a:p>
          <a:p>
            <a:r>
              <a:rPr lang="en-US" dirty="0" smtClean="0"/>
              <a:t>Caregivers are starting to move through the stages of  bereavement while caring for their dying loved one.</a:t>
            </a:r>
          </a:p>
          <a:p>
            <a:endParaRPr lang="en-US" dirty="0"/>
          </a:p>
        </p:txBody>
      </p:sp>
      <p:sp>
        <p:nvSpPr>
          <p:cNvPr id="3" name="Title 2"/>
          <p:cNvSpPr>
            <a:spLocks noGrp="1"/>
          </p:cNvSpPr>
          <p:nvPr>
            <p:ph type="title"/>
          </p:nvPr>
        </p:nvSpPr>
        <p:spPr/>
        <p:txBody>
          <a:bodyPr/>
          <a:lstStyle/>
          <a:p>
            <a:r>
              <a:rPr lang="en-US" dirty="0" smtClean="0"/>
              <a:t>Caregiver’s Grief: Why this Topic?</a:t>
            </a:r>
            <a:endParaRPr lang="en-US" dirty="0"/>
          </a:p>
        </p:txBody>
      </p:sp>
    </p:spTree>
    <p:extLst>
      <p:ext uri="{BB962C8B-B14F-4D97-AF65-F5344CB8AC3E}">
        <p14:creationId xmlns:p14="http://schemas.microsoft.com/office/powerpoint/2010/main" xmlns="" val="4248911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Identify the risk factors of pre-death grief </a:t>
            </a:r>
          </a:p>
          <a:p>
            <a:r>
              <a:rPr lang="en-US" dirty="0"/>
              <a:t>Recognize the importance of providing the most adequate life-saving care, as well as learning to accept that the patient’s health in some cases will continue to decline despite the care </a:t>
            </a:r>
          </a:p>
          <a:p>
            <a:r>
              <a:rPr lang="en-US" dirty="0" smtClean="0"/>
              <a:t>Understand </a:t>
            </a:r>
            <a:r>
              <a:rPr lang="en-US" dirty="0"/>
              <a:t>the </a:t>
            </a:r>
            <a:r>
              <a:rPr lang="en-US" dirty="0" smtClean="0"/>
              <a:t>importance of providing support to caregivers during their </a:t>
            </a:r>
            <a:r>
              <a:rPr lang="en-US" dirty="0"/>
              <a:t>grief and bereavement</a:t>
            </a:r>
          </a:p>
          <a:p>
            <a:r>
              <a:rPr lang="en-US" dirty="0" smtClean="0"/>
              <a:t>Incorporate </a:t>
            </a:r>
            <a:r>
              <a:rPr lang="en-US" dirty="0"/>
              <a:t>tools to assess and care for grieving </a:t>
            </a:r>
            <a:r>
              <a:rPr lang="en-US" dirty="0" smtClean="0"/>
              <a:t>caregivers</a:t>
            </a:r>
            <a:endParaRPr lang="en-US" dirty="0"/>
          </a:p>
          <a:p>
            <a:endParaRPr lang="en-US" dirty="0">
              <a:solidFill>
                <a:srgbClr val="FF0000"/>
              </a:solidFill>
            </a:endParaRPr>
          </a:p>
        </p:txBody>
      </p:sp>
      <p:sp>
        <p:nvSpPr>
          <p:cNvPr id="3" name="Title 2"/>
          <p:cNvSpPr>
            <a:spLocks noGrp="1"/>
          </p:cNvSpPr>
          <p:nvPr>
            <p:ph type="title"/>
          </p:nvPr>
        </p:nvSpPr>
        <p:spPr/>
        <p:txBody>
          <a:bodyPr/>
          <a:lstStyle/>
          <a:p>
            <a:r>
              <a:rPr lang="en-US" dirty="0" smtClean="0"/>
              <a:t>Caregiver’s Grief: Objectives</a:t>
            </a:r>
            <a:endParaRPr lang="en-US" dirty="0"/>
          </a:p>
        </p:txBody>
      </p:sp>
    </p:spTree>
    <p:extLst>
      <p:ext uri="{BB962C8B-B14F-4D97-AF65-F5344CB8AC3E}">
        <p14:creationId xmlns:p14="http://schemas.microsoft.com/office/powerpoint/2010/main" xmlns="" val="1063640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Nurses must be able to identify and acknowledge that grief can occur pre- and post-death.</a:t>
            </a:r>
          </a:p>
          <a:p>
            <a:r>
              <a:rPr lang="en-US" dirty="0" smtClean="0"/>
              <a:t>Nurses </a:t>
            </a:r>
            <a:r>
              <a:rPr lang="en-US" dirty="0"/>
              <a:t>will often interact/work with caregivers of dying loved ones and need to understand how to fully relate and understand them</a:t>
            </a:r>
            <a:r>
              <a:rPr lang="en-US" dirty="0" smtClean="0"/>
              <a:t>.</a:t>
            </a:r>
          </a:p>
          <a:p>
            <a:r>
              <a:rPr lang="en-US" dirty="0"/>
              <a:t>Nurses have the right to grieve their patient’s </a:t>
            </a:r>
            <a:r>
              <a:rPr lang="en-US" dirty="0" smtClean="0"/>
              <a:t>death. </a:t>
            </a:r>
            <a:endParaRPr lang="en-US" dirty="0"/>
          </a:p>
        </p:txBody>
      </p:sp>
      <p:sp>
        <p:nvSpPr>
          <p:cNvPr id="3" name="Title 2"/>
          <p:cNvSpPr>
            <a:spLocks noGrp="1"/>
          </p:cNvSpPr>
          <p:nvPr>
            <p:ph type="title"/>
          </p:nvPr>
        </p:nvSpPr>
        <p:spPr/>
        <p:txBody>
          <a:bodyPr>
            <a:normAutofit fontScale="90000"/>
          </a:bodyPr>
          <a:lstStyle/>
          <a:p>
            <a:r>
              <a:rPr lang="en-US" dirty="0" smtClean="0"/>
              <a:t>Caregiver’s Grief: Significance to Nursing</a:t>
            </a:r>
            <a:endParaRPr lang="en-US" dirty="0"/>
          </a:p>
        </p:txBody>
      </p:sp>
    </p:spTree>
    <p:extLst>
      <p:ext uri="{BB962C8B-B14F-4D97-AF65-F5344CB8AC3E}">
        <p14:creationId xmlns:p14="http://schemas.microsoft.com/office/powerpoint/2010/main" xmlns="" val="2586889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sz="2800" dirty="0" smtClean="0"/>
              <a:t>Age (</a:t>
            </a:r>
            <a:r>
              <a:rPr lang="en-US" sz="2800" dirty="0" err="1"/>
              <a:t>Tomarken</a:t>
            </a:r>
            <a:r>
              <a:rPr lang="en-US" sz="2800" dirty="0"/>
              <a:t> et al., 2008)</a:t>
            </a:r>
          </a:p>
          <a:p>
            <a:pPr lvl="1"/>
            <a:r>
              <a:rPr lang="en-US" sz="2800" dirty="0" smtClean="0"/>
              <a:t>Higher levels of complicated pre-death grief among younger caregivers</a:t>
            </a:r>
          </a:p>
          <a:p>
            <a:pPr lvl="1"/>
            <a:r>
              <a:rPr lang="en-US" sz="2800" dirty="0" smtClean="0"/>
              <a:t>Elderly with high levels of complicated pre-death grief are at a high risk for mental and physical health problems</a:t>
            </a:r>
          </a:p>
          <a:p>
            <a:r>
              <a:rPr lang="en-US" sz="2800" dirty="0" smtClean="0"/>
              <a:t>Personality characteristics </a:t>
            </a:r>
            <a:r>
              <a:rPr lang="en-US" sz="2800" dirty="0"/>
              <a:t>(</a:t>
            </a:r>
            <a:r>
              <a:rPr lang="en-US" sz="2800" dirty="0" err="1"/>
              <a:t>Tomarken</a:t>
            </a:r>
            <a:r>
              <a:rPr lang="en-US" sz="2800" dirty="0"/>
              <a:t> et al., 2008)</a:t>
            </a:r>
            <a:endParaRPr lang="en-US" sz="2800" dirty="0" smtClean="0"/>
          </a:p>
          <a:p>
            <a:pPr lvl="1"/>
            <a:r>
              <a:rPr lang="en-US" sz="2800" dirty="0" smtClean="0"/>
              <a:t>A pessimistic view is a predictor for developing pre-death grief</a:t>
            </a:r>
          </a:p>
          <a:p>
            <a:r>
              <a:rPr lang="en-US" sz="2800" dirty="0" smtClean="0"/>
              <a:t>Depression </a:t>
            </a:r>
            <a:r>
              <a:rPr lang="en-US" sz="2800" dirty="0"/>
              <a:t>(</a:t>
            </a:r>
            <a:r>
              <a:rPr lang="en-US" sz="2800" dirty="0" err="1"/>
              <a:t>Pruchno</a:t>
            </a:r>
            <a:r>
              <a:rPr lang="en-US" sz="2800" dirty="0"/>
              <a:t>, Cartwright, &amp; Wilson-</a:t>
            </a:r>
            <a:r>
              <a:rPr lang="en-US" sz="2800" dirty="0" err="1"/>
              <a:t>Genderson</a:t>
            </a:r>
            <a:r>
              <a:rPr lang="en-US" sz="2800" dirty="0"/>
              <a:t>, 2009)</a:t>
            </a:r>
            <a:endParaRPr lang="en-US" sz="2800" dirty="0" smtClean="0"/>
          </a:p>
          <a:p>
            <a:pPr lvl="1"/>
            <a:r>
              <a:rPr lang="en-US" sz="2800" dirty="0" smtClean="0"/>
              <a:t>Individuals with high levels of depressive symptoms and poor health  prior to the death were more likely to experience depressive symptoms  after the death</a:t>
            </a:r>
            <a:endParaRPr lang="en-US" sz="2800" dirty="0"/>
          </a:p>
          <a:p>
            <a:pPr marL="274320" lvl="1">
              <a:spcBef>
                <a:spcPts val="600"/>
              </a:spcBef>
              <a:buClr>
                <a:schemeClr val="accent2"/>
              </a:buClr>
            </a:pPr>
            <a:r>
              <a:rPr lang="en-US" sz="2800" dirty="0" smtClean="0">
                <a:solidFill>
                  <a:schemeClr val="tx1"/>
                </a:solidFill>
              </a:rPr>
              <a:t>Relationship </a:t>
            </a:r>
            <a:r>
              <a:rPr lang="en-US" sz="2800" dirty="0">
                <a:solidFill>
                  <a:schemeClr val="tx1"/>
                </a:solidFill>
              </a:rPr>
              <a:t>(</a:t>
            </a:r>
            <a:r>
              <a:rPr lang="en-US" sz="2800" dirty="0" err="1">
                <a:solidFill>
                  <a:schemeClr val="tx1"/>
                </a:solidFill>
              </a:rPr>
              <a:t>Pruchno</a:t>
            </a:r>
            <a:r>
              <a:rPr lang="en-US" sz="2800" dirty="0">
                <a:solidFill>
                  <a:schemeClr val="tx1"/>
                </a:solidFill>
              </a:rPr>
              <a:t> et al., 2009)</a:t>
            </a:r>
          </a:p>
          <a:p>
            <a:pPr lvl="1"/>
            <a:r>
              <a:rPr lang="en-US" sz="2800" dirty="0" smtClean="0"/>
              <a:t>Marital closeness is a positive force during the caregiving process</a:t>
            </a:r>
            <a:endParaRPr lang="en-US" dirty="0"/>
          </a:p>
        </p:txBody>
      </p:sp>
      <p:sp>
        <p:nvSpPr>
          <p:cNvPr id="3" name="Title 2"/>
          <p:cNvSpPr>
            <a:spLocks noGrp="1"/>
          </p:cNvSpPr>
          <p:nvPr>
            <p:ph type="title"/>
          </p:nvPr>
        </p:nvSpPr>
        <p:spPr/>
        <p:txBody>
          <a:bodyPr/>
          <a:lstStyle/>
          <a:p>
            <a:r>
              <a:rPr lang="en-US" dirty="0" smtClean="0"/>
              <a:t>Pre-death Grief: Risk Factors</a:t>
            </a:r>
            <a:endParaRPr lang="en-US" dirty="0"/>
          </a:p>
        </p:txBody>
      </p:sp>
    </p:spTree>
    <p:extLst>
      <p:ext uri="{BB962C8B-B14F-4D97-AF65-F5344CB8AC3E}">
        <p14:creationId xmlns:p14="http://schemas.microsoft.com/office/powerpoint/2010/main" xmlns="" val="3177957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Identifying the risk factors of complicated grief pre-death can help identify those at risk for complicated post-death grief(</a:t>
            </a:r>
            <a:r>
              <a:rPr lang="en-US" dirty="0" err="1" smtClean="0"/>
              <a:t>Tomarken</a:t>
            </a:r>
            <a:r>
              <a:rPr lang="en-US" dirty="0" smtClean="0"/>
              <a:t> et al., 2008)</a:t>
            </a:r>
          </a:p>
          <a:p>
            <a:r>
              <a:rPr lang="en-US" dirty="0" smtClean="0"/>
              <a:t>Assessing grief prior to the loss may help protect from individual from future impairments (</a:t>
            </a:r>
            <a:r>
              <a:rPr lang="en-US" dirty="0" err="1" smtClean="0"/>
              <a:t>Tomarken</a:t>
            </a:r>
            <a:r>
              <a:rPr lang="en-US" dirty="0" smtClean="0"/>
              <a:t> et al., 2008)</a:t>
            </a:r>
          </a:p>
          <a:p>
            <a:r>
              <a:rPr lang="en-US" dirty="0" smtClean="0"/>
              <a:t>Recognizing how a caregiver manages their grief prior to the death because it can affect their caregiving abilities (Silverberg, 2007)</a:t>
            </a:r>
          </a:p>
          <a:p>
            <a:endParaRPr lang="en-US" dirty="0"/>
          </a:p>
        </p:txBody>
      </p:sp>
      <p:sp>
        <p:nvSpPr>
          <p:cNvPr id="3" name="Title 2"/>
          <p:cNvSpPr>
            <a:spLocks noGrp="1"/>
          </p:cNvSpPr>
          <p:nvPr>
            <p:ph type="title"/>
          </p:nvPr>
        </p:nvSpPr>
        <p:spPr/>
        <p:txBody>
          <a:bodyPr>
            <a:normAutofit fontScale="90000"/>
          </a:bodyPr>
          <a:lstStyle/>
          <a:p>
            <a:r>
              <a:rPr lang="en-US" dirty="0" smtClean="0"/>
              <a:t>Pre-death Grief: Nursing Implications</a:t>
            </a:r>
            <a:endParaRPr lang="en-US" dirty="0"/>
          </a:p>
        </p:txBody>
      </p:sp>
    </p:spTree>
    <p:extLst>
      <p:ext uri="{BB962C8B-B14F-4D97-AF65-F5344CB8AC3E}">
        <p14:creationId xmlns:p14="http://schemas.microsoft.com/office/powerpoint/2010/main" xmlns="" val="3646672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Grief and </a:t>
            </a:r>
            <a:r>
              <a:rPr lang="en-US" dirty="0" smtClean="0"/>
              <a:t>stress </a:t>
            </a:r>
            <a:r>
              <a:rPr lang="en-US" dirty="0"/>
              <a:t>of caring for a terminally ill </a:t>
            </a:r>
            <a:r>
              <a:rPr lang="en-US" dirty="0" smtClean="0"/>
              <a:t>patient</a:t>
            </a:r>
            <a:endParaRPr lang="en-US" dirty="0"/>
          </a:p>
          <a:p>
            <a:pPr lvl="1"/>
            <a:r>
              <a:rPr lang="en-US" dirty="0" smtClean="0"/>
              <a:t>“For </a:t>
            </a:r>
            <a:r>
              <a:rPr lang="en-US" dirty="0"/>
              <a:t>caregivers of  patients with advanced cancer, the percentage of caregivers with high psychological distress has been found to be two to three times higher than the general population” (Hinds &amp; King, 2012, p.221</a:t>
            </a:r>
            <a:r>
              <a:rPr lang="en-US" dirty="0" smtClean="0"/>
              <a:t>)</a:t>
            </a:r>
          </a:p>
          <a:p>
            <a:r>
              <a:rPr lang="en-US" dirty="0"/>
              <a:t>Nurse’s Strain </a:t>
            </a:r>
          </a:p>
          <a:p>
            <a:pPr lvl="1"/>
            <a:r>
              <a:rPr lang="en-US" dirty="0"/>
              <a:t>Caregivers are often required to provide emotional support for the care recipient by keeping peace and providing an upbeat atmosphere, while receiving minimal personal reinforcement from other family members” (Hinds &amp; King, 2012, p.221)</a:t>
            </a:r>
          </a:p>
          <a:p>
            <a:pPr lvl="1"/>
            <a:endParaRPr lang="en-US" dirty="0"/>
          </a:p>
          <a:p>
            <a:endParaRPr lang="en-US" dirty="0">
              <a:solidFill>
                <a:srgbClr val="FF0000"/>
              </a:solidFill>
            </a:endParaRPr>
          </a:p>
          <a:p>
            <a:endParaRPr lang="en-US" dirty="0"/>
          </a:p>
        </p:txBody>
      </p:sp>
      <p:sp>
        <p:nvSpPr>
          <p:cNvPr id="3" name="Title 2"/>
          <p:cNvSpPr>
            <a:spLocks noGrp="1"/>
          </p:cNvSpPr>
          <p:nvPr>
            <p:ph type="title"/>
          </p:nvPr>
        </p:nvSpPr>
        <p:spPr/>
        <p:txBody>
          <a:bodyPr/>
          <a:lstStyle/>
          <a:p>
            <a:r>
              <a:rPr lang="en-US" dirty="0" smtClean="0"/>
              <a:t>Caregiver’s Grief</a:t>
            </a:r>
            <a:endParaRPr lang="en-US" dirty="0"/>
          </a:p>
        </p:txBody>
      </p:sp>
    </p:spTree>
    <p:extLst>
      <p:ext uri="{BB962C8B-B14F-4D97-AF65-F5344CB8AC3E}">
        <p14:creationId xmlns:p14="http://schemas.microsoft.com/office/powerpoint/2010/main" xmlns="" val="12227300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Family Relationships </a:t>
            </a:r>
          </a:p>
          <a:p>
            <a:pPr lvl="1"/>
            <a:r>
              <a:rPr lang="en-US" dirty="0"/>
              <a:t>“Caregivers have reported feelings of guilt and inadequacy due to the inability to attend to the needs of other family  members while providing care to one person” (Hinds &amp; King, 2012, p</a:t>
            </a:r>
            <a:r>
              <a:rPr lang="en-US" dirty="0" smtClean="0"/>
              <a:t>. 221</a:t>
            </a:r>
            <a:r>
              <a:rPr lang="en-US" dirty="0"/>
              <a:t>)</a:t>
            </a:r>
          </a:p>
          <a:p>
            <a:endParaRPr lang="en-US" dirty="0"/>
          </a:p>
        </p:txBody>
      </p:sp>
      <p:sp>
        <p:nvSpPr>
          <p:cNvPr id="3" name="Title 2"/>
          <p:cNvSpPr>
            <a:spLocks noGrp="1"/>
          </p:cNvSpPr>
          <p:nvPr>
            <p:ph type="title"/>
          </p:nvPr>
        </p:nvSpPr>
        <p:spPr/>
        <p:txBody>
          <a:bodyPr>
            <a:normAutofit/>
          </a:bodyPr>
          <a:lstStyle/>
          <a:p>
            <a:r>
              <a:rPr lang="en-US" dirty="0" smtClean="0"/>
              <a:t>Caregiver and Family </a:t>
            </a:r>
            <a:endParaRPr lang="en-US" dirty="0"/>
          </a:p>
        </p:txBody>
      </p:sp>
    </p:spTree>
    <p:extLst>
      <p:ext uri="{BB962C8B-B14F-4D97-AF65-F5344CB8AC3E}">
        <p14:creationId xmlns:p14="http://schemas.microsoft.com/office/powerpoint/2010/main" xmlns="" val="606720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Nurses must be able to accept and deal with the death of their patients </a:t>
            </a:r>
          </a:p>
          <a:p>
            <a:r>
              <a:rPr lang="en-US" dirty="0"/>
              <a:t>Nurses must be able to separate work from family and deal with their emotions in an appropriate manner </a:t>
            </a:r>
          </a:p>
          <a:p>
            <a:r>
              <a:rPr lang="en-US" dirty="0"/>
              <a:t>Nurses may need to find alternative emotional support to deal with the loss they endure </a:t>
            </a:r>
          </a:p>
        </p:txBody>
      </p:sp>
      <p:sp>
        <p:nvSpPr>
          <p:cNvPr id="3" name="Title 2"/>
          <p:cNvSpPr>
            <a:spLocks noGrp="1"/>
          </p:cNvSpPr>
          <p:nvPr>
            <p:ph type="title"/>
          </p:nvPr>
        </p:nvSpPr>
        <p:spPr/>
        <p:txBody>
          <a:bodyPr>
            <a:normAutofit fontScale="90000"/>
          </a:bodyPr>
          <a:lstStyle/>
          <a:p>
            <a:r>
              <a:rPr lang="en-US" dirty="0" smtClean="0"/>
              <a:t>Caregiver’s Grief: Nursing Implications</a:t>
            </a:r>
            <a:endParaRPr lang="en-US" dirty="0"/>
          </a:p>
        </p:txBody>
      </p:sp>
    </p:spTree>
    <p:extLst>
      <p:ext uri="{BB962C8B-B14F-4D97-AF65-F5344CB8AC3E}">
        <p14:creationId xmlns:p14="http://schemas.microsoft.com/office/powerpoint/2010/main" xmlns="" val="206871506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240</TotalTime>
  <Words>1356</Words>
  <Application>Microsoft Office PowerPoint</Application>
  <PresentationFormat>On-screen Show (4:3)</PresentationFormat>
  <Paragraphs>119</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Paper</vt:lpstr>
      <vt:lpstr>Grief of the Caregiver</vt:lpstr>
      <vt:lpstr>Caregiver’s Grief: Why this Topic?</vt:lpstr>
      <vt:lpstr>Caregiver’s Grief: Objectives</vt:lpstr>
      <vt:lpstr>Caregiver’s Grief: Significance to Nursing</vt:lpstr>
      <vt:lpstr>Pre-death Grief: Risk Factors</vt:lpstr>
      <vt:lpstr>Pre-death Grief: Nursing Implications</vt:lpstr>
      <vt:lpstr>Caregiver’s Grief</vt:lpstr>
      <vt:lpstr>Caregiver and Family </vt:lpstr>
      <vt:lpstr>Caregiver’s Grief: Nursing Implications</vt:lpstr>
      <vt:lpstr>Caregiver Support</vt:lpstr>
      <vt:lpstr>Caregiver Support: Grieving Tool</vt:lpstr>
      <vt:lpstr>Caregiver Support: Nursing Implications</vt:lpstr>
      <vt:lpstr>Caregiver’s Grief: Summary</vt:lpstr>
      <vt:lpstr>References</vt:lpstr>
      <vt:lpstr>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Grief of the Caregiver</dc:title>
  <dc:creator>user</dc:creator>
  <cp:lastModifiedBy>nathan</cp:lastModifiedBy>
  <cp:revision>27</cp:revision>
  <dcterms:created xsi:type="dcterms:W3CDTF">2012-06-11T15:59:45Z</dcterms:created>
  <dcterms:modified xsi:type="dcterms:W3CDTF">2012-06-19T05:53:34Z</dcterms:modified>
</cp:coreProperties>
</file>