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7" r:id="rId2"/>
    <p:sldId id="259" r:id="rId3"/>
    <p:sldId id="262" r:id="rId4"/>
    <p:sldId id="273" r:id="rId5"/>
    <p:sldId id="261" r:id="rId6"/>
    <p:sldId id="272" r:id="rId7"/>
    <p:sldId id="269" r:id="rId8"/>
    <p:sldId id="274" r:id="rId9"/>
    <p:sldId id="270" r:id="rId10"/>
    <p:sldId id="268" r:id="rId11"/>
    <p:sldId id="265" r:id="rId12"/>
    <p:sldId id="266" r:id="rId13"/>
    <p:sldId id="267" r:id="rId14"/>
    <p:sldId id="264" r:id="rId15"/>
    <p:sldId id="271" r:id="rId16"/>
    <p:sldId id="275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>
        <p:scale>
          <a:sx n="76" d="100"/>
          <a:sy n="76" d="100"/>
        </p:scale>
        <p:origin x="-118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7F41CB-5C41-4E1F-A4BD-657F901F1485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The Cesarean Section Epidemic</a:t>
            </a:r>
            <a:endParaRPr lang="en-US" sz="4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9144000" cy="1752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2100" dirty="0"/>
              <a:t>Stacey Johansen, Jenna </a:t>
            </a:r>
            <a:r>
              <a:rPr lang="en-US" sz="2100" dirty="0" err="1"/>
              <a:t>Kreke</a:t>
            </a:r>
            <a:r>
              <a:rPr lang="en-US" sz="2100" dirty="0"/>
              <a:t>, Lindsay Rhodes, &amp; Robert </a:t>
            </a:r>
            <a:r>
              <a:rPr lang="en-US" sz="2100" dirty="0" err="1"/>
              <a:t>Winkelman</a:t>
            </a:r>
            <a:endParaRPr lang="en-US" sz="2100" dirty="0"/>
          </a:p>
          <a:p>
            <a:pPr algn="ctr"/>
            <a:r>
              <a:rPr lang="en-US" sz="2100" dirty="0" smtClean="0"/>
              <a:t>Lakeview </a:t>
            </a:r>
            <a:r>
              <a:rPr lang="en-US" sz="2100" dirty="0"/>
              <a:t>College of Nursing</a:t>
            </a:r>
          </a:p>
          <a:p>
            <a:pPr algn="ctr"/>
            <a:r>
              <a:rPr lang="en-US" sz="2100" dirty="0"/>
              <a:t>N305 – Nursing of the Childbearing Family</a:t>
            </a:r>
          </a:p>
          <a:p>
            <a:pPr algn="ctr"/>
            <a:r>
              <a:rPr lang="en-US" sz="2100" dirty="0" smtClean="0"/>
              <a:t>November 27, 2012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6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Vaginal Birth after Cesarean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Timing of C-Section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National Organizations on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Cesarean deliveries are on the rise  </a:t>
            </a:r>
          </a:p>
          <a:p>
            <a:r>
              <a:rPr lang="en-US" dirty="0" smtClean="0"/>
              <a:t>Best Outcomes: 10-15%</a:t>
            </a:r>
          </a:p>
          <a:p>
            <a:r>
              <a:rPr lang="en-US" dirty="0" smtClean="0"/>
              <a:t>Above 15% do more harm than good</a:t>
            </a:r>
          </a:p>
          <a:p>
            <a:r>
              <a:rPr lang="en-US" dirty="0" smtClean="0"/>
              <a:t>One out of three mother have a cesarean delivery</a:t>
            </a:r>
          </a:p>
          <a:p>
            <a:r>
              <a:rPr lang="en-US" dirty="0" smtClean="0"/>
              <a:t>4.5% in 1965 in the United States</a:t>
            </a:r>
          </a:p>
          <a:p>
            <a:r>
              <a:rPr lang="en-US" dirty="0" smtClean="0"/>
              <a:t>32.8% in 2010 in  the United States</a:t>
            </a:r>
          </a:p>
          <a:p>
            <a:r>
              <a:rPr lang="en-US" dirty="0"/>
              <a:t>"There is no </a:t>
            </a:r>
            <a:r>
              <a:rPr lang="en-US" dirty="0" smtClean="0"/>
              <a:t>justification </a:t>
            </a:r>
            <a:r>
              <a:rPr lang="en-US" dirty="0"/>
              <a:t>for any region to have CS rates higher than 10-15</a:t>
            </a:r>
            <a:r>
              <a:rPr lang="en-US" dirty="0" smtClean="0"/>
              <a:t>%“</a:t>
            </a:r>
          </a:p>
          <a:p>
            <a:r>
              <a:rPr lang="en-US" dirty="0" smtClean="0"/>
              <a:t>18.5 million performed yearly worldwide</a:t>
            </a:r>
          </a:p>
          <a:p>
            <a:r>
              <a:rPr lang="en-US" dirty="0" smtClean="0"/>
              <a:t>$2.32 billion a year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Growing body of knowledge</a:t>
            </a:r>
          </a:p>
          <a:p>
            <a:r>
              <a:rPr lang="en-US" dirty="0" smtClean="0"/>
              <a:t>Patient advocate</a:t>
            </a:r>
            <a:endParaRPr lang="en-US" dirty="0" smtClean="0"/>
          </a:p>
          <a:p>
            <a:r>
              <a:rPr lang="en-US" dirty="0" smtClean="0"/>
              <a:t>Increase length of stay in hospital</a:t>
            </a:r>
          </a:p>
          <a:p>
            <a:r>
              <a:rPr lang="en-US" dirty="0" smtClean="0"/>
              <a:t>Increase neonatal complications</a:t>
            </a:r>
          </a:p>
          <a:p>
            <a:r>
              <a:rPr lang="en-US" dirty="0" smtClean="0"/>
              <a:t>Increase financial burden</a:t>
            </a:r>
          </a:p>
          <a:p>
            <a:r>
              <a:rPr lang="en-US" dirty="0" smtClean="0"/>
              <a:t>Decrease in breastfeeding/family bonding</a:t>
            </a:r>
          </a:p>
          <a:p>
            <a:r>
              <a:rPr lang="en-US" dirty="0" smtClean="0"/>
              <a:t>Ongoing research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09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927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Times New Roman"/>
              </a:rPr>
              <a:t>Gibbons, L., </a:t>
            </a:r>
            <a:r>
              <a:rPr lang="en-US" dirty="0" err="1">
                <a:solidFill>
                  <a:srgbClr val="000000"/>
                </a:solidFill>
                <a:latin typeface="Times New Roman"/>
              </a:rPr>
              <a:t>Belizán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, J., Lauer, J., </a:t>
            </a:r>
            <a:r>
              <a:rPr lang="en-US" dirty="0" err="1">
                <a:solidFill>
                  <a:srgbClr val="000000"/>
                </a:solidFill>
                <a:latin typeface="Times New Roman"/>
              </a:rPr>
              <a:t>Betrán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, A., </a:t>
            </a:r>
            <a:r>
              <a:rPr lang="en-US" dirty="0" err="1">
                <a:solidFill>
                  <a:srgbClr val="000000"/>
                </a:solidFill>
                <a:latin typeface="Times New Roman"/>
              </a:rPr>
              <a:t>Merialdi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 , M., &amp; </a:t>
            </a:r>
            <a:r>
              <a:rPr lang="en-US" dirty="0" err="1">
                <a:solidFill>
                  <a:srgbClr val="000000"/>
                </a:solidFill>
                <a:latin typeface="Times New Roman"/>
              </a:rPr>
              <a:t>Althabe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, F. (2010). The global numbers and costs of additionally needed and unnecessary caesarean sections performed per year: overuse as a barrier to universal coverage. </a:t>
            </a:r>
            <a:r>
              <a:rPr lang="en-US" i="1" dirty="0">
                <a:solidFill>
                  <a:srgbClr val="000000"/>
                </a:solidFill>
                <a:latin typeface="Times New Roman"/>
              </a:rPr>
              <a:t>World Health Organization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, 1-30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</a:rPr>
              <a:t>Campbell, C. (2011). Elective cesarean 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delivery. 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</a:rPr>
              <a:t>AWHONN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,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</a:rPr>
              <a:t>15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(4), 309-319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8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Reasons</a:t>
            </a:r>
          </a:p>
          <a:p>
            <a:r>
              <a:rPr lang="en-US" dirty="0" smtClean="0"/>
              <a:t>Risks</a:t>
            </a:r>
          </a:p>
          <a:p>
            <a:r>
              <a:rPr lang="en-US" dirty="0" smtClean="0"/>
              <a:t>Rates in the U.S.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Reasons for high rates</a:t>
            </a:r>
          </a:p>
          <a:p>
            <a:r>
              <a:rPr lang="en-US" dirty="0" smtClean="0"/>
              <a:t>Guidelines from national organizations</a:t>
            </a:r>
          </a:p>
          <a:p>
            <a:r>
              <a:rPr lang="en-US" dirty="0" smtClean="0"/>
              <a:t>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9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a C-Section: 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23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for a C-Section: Non-Medical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6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Mother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97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Baby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C-Section Rates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Demographics of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8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High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52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684</TotalTime>
  <Words>250</Words>
  <Application>Microsoft Office PowerPoint</Application>
  <PresentationFormat>On-screen Show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The Cesarean Section Epidemic</vt:lpstr>
      <vt:lpstr>Introduction</vt:lpstr>
      <vt:lpstr>Reasons for a C-Section: Medical</vt:lpstr>
      <vt:lpstr>Reasons for a C-Section: Non-Medical</vt:lpstr>
      <vt:lpstr>Risks for a C-Section: Mother</vt:lpstr>
      <vt:lpstr>Risks for a C-Section: Baby</vt:lpstr>
      <vt:lpstr>C-Section Rates in the U.S.</vt:lpstr>
      <vt:lpstr>Demographics of C-Sections</vt:lpstr>
      <vt:lpstr>Reasons for High Rates</vt:lpstr>
      <vt:lpstr>Vaginal Birth after Cesarean</vt:lpstr>
      <vt:lpstr>Induction</vt:lpstr>
      <vt:lpstr>Timing of C-Section</vt:lpstr>
      <vt:lpstr>National Organizations on C-Sections</vt:lpstr>
      <vt:lpstr>Nursing Implications</vt:lpstr>
      <vt:lpstr>Conclusion</vt:lpstr>
      <vt:lpstr>Questions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Cesarean Section Epidemic</dc:title>
  <dc:creator>user</dc:creator>
  <cp:lastModifiedBy>Jenna</cp:lastModifiedBy>
  <cp:revision>20</cp:revision>
  <dcterms:created xsi:type="dcterms:W3CDTF">2012-11-15T15:48:16Z</dcterms:created>
  <dcterms:modified xsi:type="dcterms:W3CDTF">2012-11-26T10:35:39Z</dcterms:modified>
</cp:coreProperties>
</file>