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9"/>
  </p:notesMasterIdLst>
  <p:sldIdLst>
    <p:sldId id="257" r:id="rId2"/>
    <p:sldId id="259" r:id="rId3"/>
    <p:sldId id="262" r:id="rId4"/>
    <p:sldId id="273" r:id="rId5"/>
    <p:sldId id="261" r:id="rId6"/>
    <p:sldId id="272" r:id="rId7"/>
    <p:sldId id="269" r:id="rId8"/>
    <p:sldId id="274" r:id="rId9"/>
    <p:sldId id="270" r:id="rId10"/>
    <p:sldId id="268" r:id="rId11"/>
    <p:sldId id="265" r:id="rId12"/>
    <p:sldId id="266" r:id="rId13"/>
    <p:sldId id="267" r:id="rId14"/>
    <p:sldId id="264" r:id="rId15"/>
    <p:sldId id="271" r:id="rId16"/>
    <p:sldId id="275" r:id="rId17"/>
    <p:sldId id="26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176" autoAdjust="0"/>
    <p:restoredTop sz="94660"/>
  </p:normalViewPr>
  <p:slideViewPr>
    <p:cSldViewPr>
      <p:cViewPr varScale="1">
        <p:scale>
          <a:sx n="93" d="100"/>
          <a:sy n="9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E989C-9A99-4182-A168-41EF76D56B8E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D5F1C-04F3-40AA-B43B-3177AD95BD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8D5F1C-04F3-40AA-B43B-3177AD95BD8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67F41CB-5C41-4E1F-A4BD-657F901F148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77300C3-36C9-4497-BEB4-F30B2D531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ldbirthconnection.org/article.asp?ck=10164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dc.gov/nchs/data/nvsr/nvsr60/nvsr60_02.pdf" TargetMode="External"/><Relationship Id="rId4" Type="http://schemas.openxmlformats.org/officeDocument/2006/relationships/hyperlink" Target="http://www.childbirthconnection.org/cesareanbooklet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n-US" sz="4600" dirty="0" smtClean="0"/>
              <a:t>The Cesarean Section Epidemic</a:t>
            </a:r>
            <a:endParaRPr lang="en-US" sz="4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3899938"/>
            <a:ext cx="9144000" cy="1752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2100" dirty="0"/>
              <a:t>Stacey Johansen, Jenna </a:t>
            </a:r>
            <a:r>
              <a:rPr lang="en-US" sz="2100" dirty="0" err="1"/>
              <a:t>Kreke</a:t>
            </a:r>
            <a:r>
              <a:rPr lang="en-US" sz="2100" dirty="0"/>
              <a:t>, Lindsay Rhodes, &amp; Robert </a:t>
            </a:r>
            <a:r>
              <a:rPr lang="en-US" sz="2100" dirty="0" err="1"/>
              <a:t>Winkelman</a:t>
            </a:r>
            <a:endParaRPr lang="en-US" sz="2100" dirty="0"/>
          </a:p>
          <a:p>
            <a:pPr algn="ctr"/>
            <a:r>
              <a:rPr lang="en-US" sz="2100" dirty="0" smtClean="0"/>
              <a:t>Lakeview </a:t>
            </a:r>
            <a:r>
              <a:rPr lang="en-US" sz="2100" dirty="0"/>
              <a:t>College of Nursing</a:t>
            </a:r>
          </a:p>
          <a:p>
            <a:pPr algn="ctr"/>
            <a:r>
              <a:rPr lang="en-US" sz="2100" dirty="0"/>
              <a:t>N305 – Nursing of the Childbearing Family</a:t>
            </a:r>
          </a:p>
          <a:p>
            <a:pPr algn="ctr"/>
            <a:r>
              <a:rPr lang="en-US" sz="2100" dirty="0" smtClean="0"/>
              <a:t>November 27, 2012</a:t>
            </a:r>
            <a:endParaRPr lang="en-US" sz="2100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73765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Vaginal Birth after Cesarean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83177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83177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Timing of C-Section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83177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National Organizations on C-Sections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83177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Nursing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83177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87609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24927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r>
              <a:rPr lang="en-US" sz="2000" dirty="0" smtClean="0"/>
              <a:t>Childbirth Connection. </a:t>
            </a:r>
            <a:r>
              <a:rPr lang="en-US" sz="2000" i="1" dirty="0" smtClean="0">
                <a:hlinkClick r:id="rId3"/>
              </a:rPr>
              <a:t>What Every Pregnant Woman Should Know About Cesarean Section</a:t>
            </a:r>
            <a:r>
              <a:rPr lang="en-US" sz="2000" dirty="0" smtClean="0"/>
              <a:t>, 2nd ed. New York: Childbirth Connection, December 2006. Available at </a:t>
            </a:r>
            <a:r>
              <a:rPr lang="en-US" sz="2000" dirty="0" smtClean="0">
                <a:hlinkClick r:id="rId4"/>
              </a:rPr>
              <a:t>http://www.childbirthconnection.org/cesareanbooklet/</a:t>
            </a:r>
            <a:endParaRPr lang="en-US" sz="2000" dirty="0" smtClean="0"/>
          </a:p>
          <a:p>
            <a:r>
              <a:rPr lang="en-US" sz="2000" dirty="0" smtClean="0"/>
              <a:t>Hamilton BE, Martin JA, Ventura SJ. Births: preliminary data for 2010. </a:t>
            </a:r>
            <a:r>
              <a:rPr lang="en-US" sz="2000" i="1" dirty="0" err="1" smtClean="0"/>
              <a:t>Natl</a:t>
            </a:r>
            <a:r>
              <a:rPr lang="en-US" sz="2000" i="1" dirty="0" smtClean="0"/>
              <a:t> Vital Stat Rep</a:t>
            </a:r>
            <a:r>
              <a:rPr lang="en-US" sz="2000" dirty="0" smtClean="0"/>
              <a:t> 2011;60(2):1-25. Available at </a:t>
            </a:r>
            <a:r>
              <a:rPr lang="en-US" sz="2000" dirty="0" smtClean="0">
                <a:hlinkClick r:id="rId5"/>
              </a:rPr>
              <a:t>www.cdc.gov/nchs/data/nvsr/nvsr60/nvsr60_02.pdf</a:t>
            </a:r>
            <a:endParaRPr lang="en-US" sz="2000" dirty="0" smtClean="0"/>
          </a:p>
          <a:p>
            <a:r>
              <a:rPr lang="en-US" sz="2000" dirty="0" err="1" smtClean="0"/>
              <a:t>Bielanko</a:t>
            </a:r>
            <a:r>
              <a:rPr lang="en-US" sz="2000" dirty="0" smtClean="0"/>
              <a:t>, M. (2011). C-sections on demand: “labor shouldn’t be viewed as a rite of passage into motherhood”. Being Pregnant. </a:t>
            </a:r>
            <a:r>
              <a:rPr lang="en-US" sz="2000" dirty="0" smtClean="0"/>
              <a:t>Retrieved from: http://blogs.babble.com/being-pregnant/2011/11/10/c-sections-on-demand-labor-shouldnt-be-viewed-as-a-rite-of-passage-into-motherhood/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56389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r>
              <a:rPr lang="en-US" dirty="0" smtClean="0"/>
              <a:t>Reasons</a:t>
            </a:r>
          </a:p>
          <a:p>
            <a:r>
              <a:rPr lang="en-US" dirty="0" smtClean="0"/>
              <a:t>Risks</a:t>
            </a:r>
          </a:p>
          <a:p>
            <a:r>
              <a:rPr lang="en-US" dirty="0" smtClean="0"/>
              <a:t>Rates in the U.S.</a:t>
            </a:r>
          </a:p>
          <a:p>
            <a:r>
              <a:rPr lang="en-US" dirty="0" smtClean="0"/>
              <a:t>Demographics</a:t>
            </a:r>
          </a:p>
          <a:p>
            <a:r>
              <a:rPr lang="en-US" dirty="0" smtClean="0"/>
              <a:t>Reasons for high rates</a:t>
            </a:r>
          </a:p>
          <a:p>
            <a:r>
              <a:rPr lang="en-US" dirty="0" smtClean="0"/>
              <a:t>Guidelines from national organizations</a:t>
            </a:r>
          </a:p>
          <a:p>
            <a:r>
              <a:rPr lang="en-US" dirty="0" smtClean="0"/>
              <a:t>Nursing implications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11594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Reasons for a C-Section: Medical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2286000"/>
            <a:ext cx="38862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1981200"/>
            <a:ext cx="8229600" cy="432511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91232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Reasons for a C-Section: Non-Medical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54964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Risks for a C-Section: Mother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20978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Risks for a C-Section: Baby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8760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C-Section Rates in the U.S.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1965 – 4.5%</a:t>
            </a:r>
          </a:p>
          <a:p>
            <a:r>
              <a:rPr lang="en-US" sz="4000" dirty="0" smtClean="0"/>
              <a:t> 1996 – 20.7%</a:t>
            </a:r>
          </a:p>
          <a:p>
            <a:r>
              <a:rPr lang="en-US" sz="4000" dirty="0" smtClean="0"/>
              <a:t> 2006 – 31.1%</a:t>
            </a:r>
          </a:p>
          <a:p>
            <a:r>
              <a:rPr lang="en-US" sz="4000" dirty="0" smtClean="0"/>
              <a:t> 2009 – Over 34%</a:t>
            </a:r>
          </a:p>
          <a:p>
            <a:endParaRPr lang="en-US" sz="4000" dirty="0" smtClean="0"/>
          </a:p>
          <a:p>
            <a:endParaRPr lang="en-US" sz="4000" dirty="0" smtClean="0"/>
          </a:p>
          <a:p>
            <a:r>
              <a:rPr lang="en-US" sz="4000" dirty="0" smtClean="0"/>
              <a:t>That’s more than 1 in 3 mothers!</a:t>
            </a:r>
            <a:endParaRPr lang="en-US" sz="4000" dirty="0"/>
          </a:p>
        </p:txBody>
      </p:sp>
    </p:spTree>
    <p:extLst>
      <p:ext uri="{BB962C8B-B14F-4D97-AF65-F5344CB8AC3E}">
        <p14:creationId xmlns="" xmlns:p14="http://schemas.microsoft.com/office/powerpoint/2010/main" val="288317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Demographics of C-Sections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Women of higher socioeconomic status are much more likely to have a C-Section than women of lower incomes.</a:t>
            </a:r>
            <a:endParaRPr lang="en-US" sz="4000" dirty="0"/>
          </a:p>
        </p:txBody>
      </p:sp>
      <p:pic>
        <p:nvPicPr>
          <p:cNvPr id="4" name="Content Placeholder 3" descr="11-2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86300" y="3895725"/>
            <a:ext cx="4457700" cy="29622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3881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Reasons for High Rates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25112"/>
          </a:xfrm>
        </p:spPr>
        <p:txBody>
          <a:bodyPr/>
          <a:lstStyle/>
          <a:p>
            <a:r>
              <a:rPr lang="en-US" dirty="0" smtClean="0"/>
              <a:t>Myths</a:t>
            </a:r>
          </a:p>
          <a:p>
            <a:r>
              <a:rPr lang="en-US" dirty="0" smtClean="0"/>
              <a:t>Not enhancing women’s own ability</a:t>
            </a:r>
          </a:p>
          <a:p>
            <a:r>
              <a:rPr lang="en-US" dirty="0" smtClean="0"/>
              <a:t>Side effects of labor</a:t>
            </a:r>
          </a:p>
          <a:p>
            <a:r>
              <a:rPr lang="en-US" dirty="0" smtClean="0"/>
              <a:t>Not getting a choice</a:t>
            </a:r>
          </a:p>
          <a:p>
            <a:r>
              <a:rPr lang="en-US" dirty="0" smtClean="0"/>
              <a:t>Casual attitudes about surgery</a:t>
            </a:r>
          </a:p>
          <a:p>
            <a:r>
              <a:rPr lang="en-US" dirty="0" smtClean="0"/>
              <a:t>Lack of awareness</a:t>
            </a:r>
          </a:p>
          <a:p>
            <a:r>
              <a:rPr lang="en-US" dirty="0" smtClean="0"/>
              <a:t>Provider efficiency </a:t>
            </a:r>
          </a:p>
          <a:p>
            <a:endParaRPr lang="en-US" dirty="0"/>
          </a:p>
        </p:txBody>
      </p:sp>
      <p:pic>
        <p:nvPicPr>
          <p:cNvPr id="6" name="Picture 5" descr="11-25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66944" y="4096512"/>
            <a:ext cx="3877056" cy="27614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78252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236</TotalTime>
  <Words>284</Words>
  <Application>Microsoft Office PowerPoint</Application>
  <PresentationFormat>On-screen Show (4:3)</PresentationFormat>
  <Paragraphs>63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The Cesarean Section Epidemic</vt:lpstr>
      <vt:lpstr>Introduction</vt:lpstr>
      <vt:lpstr>Reasons for a C-Section: Medical</vt:lpstr>
      <vt:lpstr>Reasons for a C-Section: Non-Medical</vt:lpstr>
      <vt:lpstr>Risks for a C-Section: Mother</vt:lpstr>
      <vt:lpstr>Risks for a C-Section: Baby</vt:lpstr>
      <vt:lpstr>C-Section Rates in the U.S.</vt:lpstr>
      <vt:lpstr>Demographics of C-Sections</vt:lpstr>
      <vt:lpstr>Reasons for High Rates</vt:lpstr>
      <vt:lpstr>Vaginal Birth after Cesarean</vt:lpstr>
      <vt:lpstr>Induction</vt:lpstr>
      <vt:lpstr>Timing of C-Section</vt:lpstr>
      <vt:lpstr>National Organizations on C-Sections</vt:lpstr>
      <vt:lpstr>Nursing Implications</vt:lpstr>
      <vt:lpstr>Conclusion</vt:lpstr>
      <vt:lpstr>Questions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Cesarean Section Epidemic</dc:title>
  <dc:creator>user</dc:creator>
  <cp:lastModifiedBy>Noelle Cope</cp:lastModifiedBy>
  <cp:revision>17</cp:revision>
  <dcterms:created xsi:type="dcterms:W3CDTF">2012-11-15T15:48:16Z</dcterms:created>
  <dcterms:modified xsi:type="dcterms:W3CDTF">2012-11-26T16:55:08Z</dcterms:modified>
</cp:coreProperties>
</file>