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9"/>
  </p:notesMasterIdLst>
  <p:sldIdLst>
    <p:sldId id="257" r:id="rId2"/>
    <p:sldId id="259" r:id="rId3"/>
    <p:sldId id="262" r:id="rId4"/>
    <p:sldId id="273" r:id="rId5"/>
    <p:sldId id="261" r:id="rId6"/>
    <p:sldId id="272" r:id="rId7"/>
    <p:sldId id="269" r:id="rId8"/>
    <p:sldId id="274" r:id="rId9"/>
    <p:sldId id="270" r:id="rId10"/>
    <p:sldId id="268" r:id="rId11"/>
    <p:sldId id="265" r:id="rId12"/>
    <p:sldId id="266" r:id="rId13"/>
    <p:sldId id="267" r:id="rId14"/>
    <p:sldId id="264" r:id="rId15"/>
    <p:sldId id="271" r:id="rId16"/>
    <p:sldId id="275" r:id="rId17"/>
    <p:sldId id="26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94660"/>
  </p:normalViewPr>
  <p:slideViewPr>
    <p:cSldViewPr>
      <p:cViewPr varScale="1">
        <p:scale>
          <a:sx n="74" d="100"/>
          <a:sy n="74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E6B8C-A16E-44B3-ADBF-6790C9A98E6F}" type="datetimeFigureOut">
              <a:rPr lang="en-US" smtClean="0"/>
              <a:t>11/24/2012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3CD6E-48D4-4DEC-9954-BAA4EB143C4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3CD6E-48D4-4DEC-9954-BAA4EB143C4D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3CD6E-48D4-4DEC-9954-BAA4EB143C4D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3CD6E-48D4-4DEC-9954-BAA4EB143C4D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3CD6E-48D4-4DEC-9954-BAA4EB143C4D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3CD6E-48D4-4DEC-9954-BAA4EB143C4D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3CD6E-48D4-4DEC-9954-BAA4EB143C4D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3CD6E-48D4-4DEC-9954-BAA4EB143C4D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3CD6E-48D4-4DEC-9954-BAA4EB143C4D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3CD6E-48D4-4DEC-9954-BAA4EB143C4D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3CD6E-48D4-4DEC-9954-BAA4EB143C4D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3CD6E-48D4-4DEC-9954-BAA4EB143C4D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3CD6E-48D4-4DEC-9954-BAA4EB143C4D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3CD6E-48D4-4DEC-9954-BAA4EB143C4D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3CD6E-48D4-4DEC-9954-BAA4EB143C4D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3CD6E-48D4-4DEC-9954-BAA4EB143C4D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3CD6E-48D4-4DEC-9954-BAA4EB143C4D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3CD6E-48D4-4DEC-9954-BAA4EB143C4D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67F41CB-5C41-4E1F-A4BD-657F901F1485}" type="datetimeFigureOut">
              <a:rPr lang="en-US" smtClean="0"/>
              <a:pPr/>
              <a:t>11/24/2012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7F41CB-5C41-4E1F-A4BD-657F901F1485}" type="datetimeFigureOut">
              <a:rPr lang="en-US" smtClean="0"/>
              <a:pPr/>
              <a:t>11/24/2012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67F41CB-5C41-4E1F-A4BD-657F901F1485}" type="datetimeFigureOut">
              <a:rPr lang="en-US" smtClean="0"/>
              <a:pPr/>
              <a:t>11/24/2012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67F41CB-5C41-4E1F-A4BD-657F901F1485}" type="datetimeFigureOut">
              <a:rPr lang="en-US" smtClean="0"/>
              <a:pPr/>
              <a:t>11/24/2012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ildbirthconnection.org/article.asp?ck=10166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2401887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n-US" sz="4600" dirty="0" smtClean="0"/>
              <a:t>The Cesarean Section Epidemic</a:t>
            </a:r>
            <a:endParaRPr lang="en-US" sz="4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3899938"/>
            <a:ext cx="9144000" cy="1752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en-US" sz="2100" dirty="0"/>
              <a:t>Stacey Johansen, Jenna </a:t>
            </a:r>
            <a:r>
              <a:rPr lang="en-US" sz="2100" dirty="0" err="1"/>
              <a:t>Kreke</a:t>
            </a:r>
            <a:r>
              <a:rPr lang="en-US" sz="2100" dirty="0"/>
              <a:t>, Lindsay Rhodes, &amp; Robert </a:t>
            </a:r>
            <a:r>
              <a:rPr lang="en-US" sz="2100" dirty="0" err="1"/>
              <a:t>Winkelman</a:t>
            </a:r>
            <a:endParaRPr lang="en-US" sz="2100" dirty="0"/>
          </a:p>
          <a:p>
            <a:pPr algn="ctr"/>
            <a:r>
              <a:rPr lang="en-US" sz="2100" dirty="0" smtClean="0"/>
              <a:t>Lakeview </a:t>
            </a:r>
            <a:r>
              <a:rPr lang="en-US" sz="2100" dirty="0"/>
              <a:t>College of Nursing</a:t>
            </a:r>
          </a:p>
          <a:p>
            <a:pPr algn="ctr"/>
            <a:r>
              <a:rPr lang="en-US" sz="2100" dirty="0"/>
              <a:t>N305 – Nursing of the Childbearing Family</a:t>
            </a:r>
          </a:p>
          <a:p>
            <a:pPr algn="ctr"/>
            <a:r>
              <a:rPr lang="en-US" sz="2100" dirty="0" smtClean="0"/>
              <a:t>November 27, 2012</a:t>
            </a:r>
            <a:endParaRPr lang="en-US" sz="2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73765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Vaginal Birth after Cesarean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83177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Induction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83177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Timing of C-Section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83177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National Organizations on C-Sections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83177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Nursing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83177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876097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249271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r>
              <a:rPr lang="en-US" dirty="0" smtClean="0"/>
              <a:t>Childbirth Connection. (2012). </a:t>
            </a:r>
            <a:r>
              <a:rPr lang="en-US" i="1" dirty="0" smtClean="0"/>
              <a:t>Cesarean section: Best evidence c-section</a:t>
            </a:r>
            <a:r>
              <a:rPr lang="en-US" dirty="0" smtClean="0"/>
              <a:t>. Retrieved from </a:t>
            </a:r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www.childbirthconnection.org/article.asp?ck=10166</a:t>
            </a:r>
            <a:endParaRPr lang="en-US" dirty="0" smtClean="0"/>
          </a:p>
          <a:p>
            <a:r>
              <a:rPr lang="en-US" dirty="0" smtClean="0"/>
              <a:t>Childbirth Connection. (2012). </a:t>
            </a:r>
            <a:r>
              <a:rPr lang="en-US" i="1" dirty="0" smtClean="0"/>
              <a:t>Cesarean section: Options c-section</a:t>
            </a:r>
            <a:r>
              <a:rPr lang="en-US" dirty="0" smtClean="0"/>
              <a:t>. Retrieved from http://www.childbirthconnection.org/article.asp?ck=10167&amp;ClickedLink=274&amp;area=27 </a:t>
            </a:r>
            <a:endParaRPr lang="en-US" dirty="0" smtClean="0"/>
          </a:p>
          <a:p>
            <a:r>
              <a:rPr lang="en-US" dirty="0" smtClean="0"/>
              <a:t>Ricci, S. S. &amp; Kyle, T. (2009). Maternity and pediatric nursing. (1</a:t>
            </a:r>
            <a:r>
              <a:rPr lang="en-US" baseline="30000" dirty="0" smtClean="0"/>
              <a:t>st</a:t>
            </a:r>
            <a:r>
              <a:rPr lang="en-US" dirty="0" smtClean="0"/>
              <a:t> ed.). Philadelphia, </a:t>
            </a:r>
            <a:r>
              <a:rPr lang="en-US" dirty="0" smtClean="0"/>
              <a:t>PA: </a:t>
            </a:r>
            <a:r>
              <a:rPr lang="en-US" dirty="0" err="1" smtClean="0"/>
              <a:t>Wolters</a:t>
            </a:r>
            <a:r>
              <a:rPr lang="en-US" dirty="0" smtClean="0"/>
              <a:t> </a:t>
            </a:r>
            <a:r>
              <a:rPr lang="en-US" dirty="0" err="1" smtClean="0"/>
              <a:t>Kluwer</a:t>
            </a:r>
            <a:r>
              <a:rPr lang="en-US" dirty="0" smtClean="0"/>
              <a:t> Health.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56389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r>
              <a:rPr lang="en-US" dirty="0" smtClean="0"/>
              <a:t>Reasons</a:t>
            </a:r>
          </a:p>
          <a:p>
            <a:r>
              <a:rPr lang="en-US" dirty="0" smtClean="0"/>
              <a:t>Risks</a:t>
            </a:r>
          </a:p>
          <a:p>
            <a:r>
              <a:rPr lang="en-US" dirty="0" smtClean="0"/>
              <a:t>Rates in the U.S.</a:t>
            </a:r>
          </a:p>
          <a:p>
            <a:r>
              <a:rPr lang="en-US" dirty="0" smtClean="0"/>
              <a:t>Demographics</a:t>
            </a:r>
          </a:p>
          <a:p>
            <a:r>
              <a:rPr lang="en-US" dirty="0" smtClean="0"/>
              <a:t>Reasons for high rates</a:t>
            </a:r>
          </a:p>
          <a:p>
            <a:r>
              <a:rPr lang="en-US" dirty="0" smtClean="0"/>
              <a:t>Guidelines from national organizations</a:t>
            </a:r>
          </a:p>
          <a:p>
            <a:r>
              <a:rPr lang="en-US" dirty="0" smtClean="0"/>
              <a:t>Nursing implications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11594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Reasons for a C-Section: Medical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r>
              <a:rPr lang="en-US" dirty="0" smtClean="0"/>
              <a:t>Maternal hemorrhage</a:t>
            </a:r>
          </a:p>
          <a:p>
            <a:r>
              <a:rPr lang="en-US" dirty="0" smtClean="0"/>
              <a:t>Changes in fetal heart rate</a:t>
            </a:r>
          </a:p>
          <a:p>
            <a:r>
              <a:rPr lang="en-US" dirty="0" smtClean="0"/>
              <a:t>Failure to progress (prolonged labor)</a:t>
            </a:r>
          </a:p>
          <a:p>
            <a:r>
              <a:rPr lang="en-US" dirty="0" smtClean="0"/>
              <a:t>Breech position</a:t>
            </a:r>
          </a:p>
          <a:p>
            <a:r>
              <a:rPr lang="en-US" dirty="0" smtClean="0"/>
              <a:t>Shoulder </a:t>
            </a:r>
            <a:r>
              <a:rPr lang="en-US" dirty="0" err="1" smtClean="0"/>
              <a:t>dystocia</a:t>
            </a:r>
            <a:endParaRPr lang="en-US" dirty="0" smtClean="0"/>
          </a:p>
          <a:p>
            <a:r>
              <a:rPr lang="en-US" dirty="0" smtClean="0"/>
              <a:t>Multiple gestation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r">
              <a:buNone/>
            </a:pPr>
            <a:r>
              <a:rPr lang="en-US" dirty="0" smtClean="0"/>
              <a:t>(Ricci &amp; Kyle, 2009)</a:t>
            </a:r>
          </a:p>
        </p:txBody>
      </p:sp>
    </p:spTree>
    <p:extLst>
      <p:ext uri="{BB962C8B-B14F-4D97-AF65-F5344CB8AC3E}">
        <p14:creationId xmlns:p14="http://schemas.microsoft.com/office/powerpoint/2010/main" xmlns="" val="691232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Reasons for a C-Section: Non-Medical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Convenience</a:t>
            </a:r>
          </a:p>
          <a:p>
            <a:r>
              <a:rPr lang="en-US" dirty="0" smtClean="0"/>
              <a:t>Schedule baby’s birth date</a:t>
            </a:r>
            <a:endParaRPr lang="en-US" dirty="0" smtClean="0"/>
          </a:p>
          <a:p>
            <a:r>
              <a:rPr lang="en-US" dirty="0" smtClean="0"/>
              <a:t>Desire a pain free delivery</a:t>
            </a:r>
          </a:p>
          <a:p>
            <a:r>
              <a:rPr lang="en-US" dirty="0" smtClean="0"/>
              <a:t>Extreme fear of childbirth</a:t>
            </a:r>
          </a:p>
          <a:p>
            <a:r>
              <a:rPr lang="en-US" dirty="0" smtClean="0"/>
              <a:t>Fear becoming incontinent</a:t>
            </a:r>
          </a:p>
          <a:p>
            <a:r>
              <a:rPr lang="en-US" dirty="0" smtClean="0"/>
              <a:t>Repeat c-section 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r">
              <a:buNone/>
            </a:pPr>
            <a:r>
              <a:rPr lang="en-US" dirty="0" smtClean="0"/>
              <a:t>(Childbirth Connection, 2012)</a:t>
            </a:r>
          </a:p>
        </p:txBody>
      </p:sp>
    </p:spTree>
    <p:extLst>
      <p:ext uri="{BB962C8B-B14F-4D97-AF65-F5344CB8AC3E}">
        <p14:creationId xmlns:p14="http://schemas.microsoft.com/office/powerpoint/2010/main" xmlns="" val="2554964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Risks for a C-Section: Mother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Infection</a:t>
            </a:r>
          </a:p>
          <a:p>
            <a:r>
              <a:rPr lang="en-US" dirty="0" smtClean="0"/>
              <a:t>Injuries or complications during </a:t>
            </a:r>
            <a:r>
              <a:rPr lang="en-US" dirty="0" smtClean="0"/>
              <a:t>surgery</a:t>
            </a:r>
          </a:p>
          <a:p>
            <a:r>
              <a:rPr lang="en-US" dirty="0" smtClean="0"/>
              <a:t>Longer lasting pain</a:t>
            </a:r>
            <a:endParaRPr lang="en-US" dirty="0" smtClean="0"/>
          </a:p>
          <a:p>
            <a:r>
              <a:rPr lang="en-US" dirty="0" smtClean="0"/>
              <a:t>Less early contact with newborn</a:t>
            </a:r>
          </a:p>
          <a:p>
            <a:r>
              <a:rPr lang="en-US" dirty="0" smtClean="0"/>
              <a:t>Longer stay in hospital</a:t>
            </a:r>
          </a:p>
          <a:p>
            <a:r>
              <a:rPr lang="en-US" dirty="0" smtClean="0"/>
              <a:t>Psychological trauma (P</a:t>
            </a:r>
            <a:r>
              <a:rPr lang="en-US" dirty="0" smtClean="0"/>
              <a:t>TSD)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r">
              <a:buNone/>
            </a:pPr>
            <a:r>
              <a:rPr lang="en-US" dirty="0" smtClean="0"/>
              <a:t>(Childbirth Connection, 2012)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020978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Risks for a C-Section: Baby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Respiratory problems </a:t>
            </a:r>
          </a:p>
          <a:p>
            <a:r>
              <a:rPr lang="en-US" dirty="0" smtClean="0"/>
              <a:t>Surgical c</a:t>
            </a:r>
            <a:r>
              <a:rPr lang="en-US" dirty="0" smtClean="0"/>
              <a:t>uts during delivery</a:t>
            </a:r>
          </a:p>
          <a:p>
            <a:r>
              <a:rPr lang="en-US" dirty="0" smtClean="0"/>
              <a:t>Difficulties breastfeeding</a:t>
            </a:r>
          </a:p>
          <a:p>
            <a:r>
              <a:rPr lang="en-US" dirty="0" smtClean="0"/>
              <a:t>Asthma in childhood and adulthood</a:t>
            </a:r>
          </a:p>
          <a:p>
            <a:r>
              <a:rPr lang="en-US" dirty="0" err="1" smtClean="0"/>
              <a:t>Hyperbilirubinemia</a:t>
            </a:r>
            <a:endParaRPr lang="en-US" dirty="0" smtClean="0"/>
          </a:p>
          <a:p>
            <a:r>
              <a:rPr lang="en-US" dirty="0" smtClean="0"/>
              <a:t>Concerns for babies in future pregnancies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r">
              <a:buNone/>
            </a:pPr>
            <a:r>
              <a:rPr lang="en-US" dirty="0" smtClean="0"/>
              <a:t>(Childbirth Connection, 2012)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87609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C-Section Rates in the U.S.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83177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Demographics of C-Sections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3881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Reasons for High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782521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964</TotalTime>
  <Words>294</Words>
  <Application>Microsoft Office PowerPoint</Application>
  <PresentationFormat>On-screen Show (4:3)</PresentationFormat>
  <Paragraphs>92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Urban</vt:lpstr>
      <vt:lpstr>The Cesarean Section Epidemic</vt:lpstr>
      <vt:lpstr>Introduction</vt:lpstr>
      <vt:lpstr>Reasons for a C-Section: Medical</vt:lpstr>
      <vt:lpstr>Reasons for a C-Section: Non-Medical</vt:lpstr>
      <vt:lpstr>Risks for a C-Section: Mother</vt:lpstr>
      <vt:lpstr>Risks for a C-Section: Baby</vt:lpstr>
      <vt:lpstr>C-Section Rates in the U.S.</vt:lpstr>
      <vt:lpstr>Demographics of C-Sections</vt:lpstr>
      <vt:lpstr>Reasons for High Rates</vt:lpstr>
      <vt:lpstr>Vaginal Birth after Cesarean</vt:lpstr>
      <vt:lpstr>Induction</vt:lpstr>
      <vt:lpstr>Timing of C-Section</vt:lpstr>
      <vt:lpstr>National Organizations on C-Sections</vt:lpstr>
      <vt:lpstr>Nursing Implications</vt:lpstr>
      <vt:lpstr>Conclusion</vt:lpstr>
      <vt:lpstr>Questions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Cesarean Section Epidemic</dc:title>
  <dc:creator>user</dc:creator>
  <cp:lastModifiedBy>Lindsey</cp:lastModifiedBy>
  <cp:revision>27</cp:revision>
  <dcterms:created xsi:type="dcterms:W3CDTF">2012-11-15T15:48:16Z</dcterms:created>
  <dcterms:modified xsi:type="dcterms:W3CDTF">2012-11-25T16:38:23Z</dcterms:modified>
</cp:coreProperties>
</file>