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2"/>
  </p:notesMasterIdLst>
  <p:sldIdLst>
    <p:sldId id="256" r:id="rId2"/>
    <p:sldId id="257" r:id="rId3"/>
    <p:sldId id="258" r:id="rId4"/>
    <p:sldId id="259" r:id="rId5"/>
    <p:sldId id="260" r:id="rId6"/>
    <p:sldId id="274" r:id="rId7"/>
    <p:sldId id="261" r:id="rId8"/>
    <p:sldId id="262" r:id="rId9"/>
    <p:sldId id="271" r:id="rId10"/>
    <p:sldId id="263" r:id="rId11"/>
    <p:sldId id="264" r:id="rId12"/>
    <p:sldId id="265" r:id="rId13"/>
    <p:sldId id="266" r:id="rId14"/>
    <p:sldId id="273" r:id="rId15"/>
    <p:sldId id="267" r:id="rId16"/>
    <p:sldId id="275" r:id="rId17"/>
    <p:sldId id="268" r:id="rId18"/>
    <p:sldId id="272" r:id="rId19"/>
    <p:sldId id="269"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344" autoAdjust="0"/>
  </p:normalViewPr>
  <p:slideViewPr>
    <p:cSldViewPr>
      <p:cViewPr>
        <p:scale>
          <a:sx n="33" d="100"/>
          <a:sy n="33" d="100"/>
        </p:scale>
        <p:origin x="-2436" y="-57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B3BBAF-0182-4FA3-A103-227C54C66CFF}" type="datetimeFigureOut">
              <a:rPr lang="en-US" smtClean="0"/>
              <a:pPr/>
              <a:t>9/23/2011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33F546-F35A-4CFF-948B-2725672359C2}" type="slidenum">
              <a:rPr lang="en-US" smtClean="0"/>
              <a:pPr/>
              <a:t>‹#›</a:t>
            </a:fld>
            <a:endParaRPr lang="en-US"/>
          </a:p>
        </p:txBody>
      </p:sp>
    </p:spTree>
    <p:extLst>
      <p:ext uri="{BB962C8B-B14F-4D97-AF65-F5344CB8AC3E}">
        <p14:creationId xmlns:p14="http://schemas.microsoft.com/office/powerpoint/2010/main" val="1873506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According to Burns and Grove (2009) a research question is a present tense, concise, and interrogative statement including one or more variables. It focuses on the description of variable(s), the differences between two or more groups in regards to selected variables, examining of the relationships among the variables (relational), and using the independent variables to predict the dependent variable. (Burns &amp; Grove, 2009, p. 167) In this article, the researchers were using nursing students and a human high-fidelity simulator to determine the dependent variable of caring even in emergent situations.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3</a:t>
            </a:fld>
            <a:endParaRPr lang="en-US"/>
          </a:p>
        </p:txBody>
      </p:sp>
    </p:spTree>
    <p:extLst>
      <p:ext uri="{BB962C8B-B14F-4D97-AF65-F5344CB8AC3E}">
        <p14:creationId xmlns:p14="http://schemas.microsoft.com/office/powerpoint/2010/main" val="2477596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Independent</a:t>
            </a:r>
            <a:r>
              <a:rPr lang="en-US" baseline="0" dirty="0" smtClean="0"/>
              <a:t> variables are activities or stimuli that the researcher manipulates in order to create an effect on the dependent variable. A dependent variable is the outcome, response, or behavior that the researcher wants to explain or predict. (Burns &amp; Grove, 2009, p. 177) Therefore, in the article by </a:t>
            </a:r>
            <a:r>
              <a:rPr lang="en-US" baseline="0" dirty="0" err="1" smtClean="0"/>
              <a:t>Windle</a:t>
            </a:r>
            <a:r>
              <a:rPr lang="en-US" baseline="0" dirty="0" smtClean="0"/>
              <a:t> et. al the researchers were using </a:t>
            </a:r>
            <a:r>
              <a:rPr lang="en-US" baseline="0" dirty="0" err="1" smtClean="0"/>
              <a:t>Bacteriostatic</a:t>
            </a:r>
            <a:r>
              <a:rPr lang="en-US" baseline="0" dirty="0" smtClean="0"/>
              <a:t> Normal Saline, </a:t>
            </a:r>
            <a:r>
              <a:rPr lang="en-US" baseline="0" dirty="0" err="1" smtClean="0"/>
              <a:t>Lidocaine</a:t>
            </a:r>
            <a:r>
              <a:rPr lang="en-US" baseline="0" dirty="0" smtClean="0"/>
              <a:t>, or No anesthetic as the independent variable to determine what is the best for the placement of an intravenous line (dependent variable).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a:t>
            </a:r>
            <a:r>
              <a:rPr lang="en-US" baseline="0" dirty="0" smtClean="0"/>
              <a:t> and Grove (2009), in a quantitative research study, the deciding factor in determining an adequate sample size for </a:t>
            </a:r>
            <a:r>
              <a:rPr lang="en-US" baseline="0" dirty="0" err="1" smtClean="0"/>
              <a:t>correlational</a:t>
            </a:r>
            <a:r>
              <a:rPr lang="en-US" baseline="0" dirty="0" smtClean="0"/>
              <a:t>, quasi-experimental, and experimental studies is Power. Power is the capacity of the study to detect differences or relationships that actually exist in population (Burns &amp; Grove, 2009, p. 357). There is no actual number that defines how many participants should be tested in the quantitative study. One would have to analyze before the study is conducted how many participants they think would be sufficient to obtain an accurate outcome. The total number of participants was sufficient for this study to elicit outcomes that could be analyzed for use in a clinical setting. Large sample studies are difficult to obtain in nursing studies, requiring long data collection periods, and are costly (Burns &amp; Grove, 2009, p. 357). With this particular study, there were other specific inclusion criteria including the following: (1) adult participants who were 18 and older, (2) patients who were able to read and write English, and (3) patients who IV insertion was performed on an upper extremity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254</a:t>
            </a:r>
            <a:r>
              <a:rPr lang="en-US" baseline="0" dirty="0" smtClean="0"/>
              <a:t>). Narrowing the field to specific participant criteria will help with the study results because every one of the participants met the same standards. </a:t>
            </a:r>
          </a:p>
          <a:p>
            <a:endParaRPr lang="en-US" baseline="0" dirty="0" smtClean="0"/>
          </a:p>
        </p:txBody>
      </p:sp>
      <p:sp>
        <p:nvSpPr>
          <p:cNvPr id="4" name="Slide Number Placeholder 3"/>
          <p:cNvSpPr>
            <a:spLocks noGrp="1"/>
          </p:cNvSpPr>
          <p:nvPr>
            <p:ph type="sldNum" sz="quarter" idx="10"/>
          </p:nvPr>
        </p:nvSpPr>
        <p:spPr/>
        <p:txBody>
          <a:bodyPr/>
          <a:lstStyle/>
          <a:p>
            <a:fld id="{5533F546-F35A-4CFF-948B-2725672359C2}"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According to Burns and Grove (2009),</a:t>
            </a:r>
            <a:r>
              <a:rPr lang="en-US" baseline="0" dirty="0" smtClean="0"/>
              <a:t> in quantitative research, data collection involves obtaining numerical data to address the research objectives, questions, or hypotheses. During data collection, the study variables are measured though a variety of techniques, such as observation, interview, questionnaires, scales and physiological measurement methods (Burns &amp; Grove, 2009, p. 44). In the </a:t>
            </a:r>
            <a:r>
              <a:rPr lang="en-US" baseline="0" dirty="0" err="1" smtClean="0"/>
              <a:t>Windle</a:t>
            </a:r>
            <a:r>
              <a:rPr lang="en-US" baseline="0" dirty="0" smtClean="0"/>
              <a:t>, Kwan, Warwick, et al. (2006) article, the subjects were asked to draw a vertical line on the first line on the modified visual analog scale (MVAS) best representing the pain they experienced. This method of data collection is congruent with how quantitative research should be conducted and in turn provided results that could further advance the nursing profession.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kern="1200" dirty="0" smtClean="0">
                <a:solidFill>
                  <a:schemeClr val="tx1"/>
                </a:solidFill>
                <a:latin typeface="+mn-lt"/>
                <a:ea typeface="+mn-ea"/>
                <a:cs typeface="+mn-cs"/>
              </a:rPr>
              <a:t>	The study completed</a:t>
            </a:r>
            <a:r>
              <a:rPr lang="en-US" sz="1200" kern="1200" baseline="0" dirty="0" smtClean="0">
                <a:solidFill>
                  <a:schemeClr val="tx1"/>
                </a:solidFill>
                <a:latin typeface="+mn-lt"/>
                <a:ea typeface="+mn-ea"/>
                <a:cs typeface="+mn-cs"/>
              </a:rPr>
              <a:t>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a:t>
            </a:r>
            <a:r>
              <a:rPr lang="en-US" sz="1200" kern="1200" dirty="0" smtClean="0">
                <a:solidFill>
                  <a:schemeClr val="tx1"/>
                </a:solidFill>
                <a:latin typeface="+mn-lt"/>
                <a:ea typeface="+mn-ea"/>
                <a:cs typeface="+mn-cs"/>
              </a:rPr>
              <a:t> used 139 individuals whom were both male and female.  The study consisted of 62 males and 77 females.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During this arm of the study, gender and type of anesthesia used for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on levels of pain, were assessed.  After analyzing the variance between the two groups, the authors found that gender did not have a significant effect on pain felt by the individual.  However, the type of anesthetic did affect the amount of pain felt by the individuals.  Individuals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(M=16.94) as an anesthetic reported a higher pain score than those who received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 (M=11.15).  </a:t>
            </a:r>
          </a:p>
          <a:p>
            <a:r>
              <a:rPr lang="en-US" sz="1200" kern="1200" dirty="0" smtClean="0">
                <a:solidFill>
                  <a:schemeClr val="tx1"/>
                </a:solidFill>
                <a:latin typeface="+mn-lt"/>
                <a:ea typeface="+mn-ea"/>
                <a:cs typeface="+mn-cs"/>
              </a:rPr>
              <a:t>	The second part of the study conducted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consisted of 197 individuals, which consisted of 85 males and 112 females.  This part of the study aimed at assessing the difference in pain during IV insertion after an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of 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Subjects that did not receive any pre-injection of either substance served as the control.  During the experiment the authors found that there was a significant main effect for type of injection; meaning that the authors null hypothesis that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type affects pain levels is likely to be true.  The control group that did not receive any anesthetic reported higher pain levels (M=27.47) than the groups receiving either BNS (M=13.62) or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(M=8.62)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However, when assessing the mean difference between the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groups there was no significant difference between reported pain levels (P=0.21) on the modified visual analog scale (MVAS)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r>
              <a:rPr lang="en-US" sz="1200"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5533F546-F35A-4CFF-948B-2725672359C2}"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Overall, according</a:t>
            </a:r>
            <a:r>
              <a:rPr lang="en-US" sz="1200" kern="1200" baseline="0" dirty="0" smtClean="0">
                <a:solidFill>
                  <a:schemeClr val="tx1"/>
                </a:solidFill>
                <a:latin typeface="+mn-lt"/>
                <a:ea typeface="+mn-ea"/>
                <a:cs typeface="+mn-cs"/>
              </a:rPr>
              <a:t> to the research done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the authors </a:t>
            </a:r>
            <a:r>
              <a:rPr lang="en-US" sz="1200" kern="1200" dirty="0" smtClean="0">
                <a:solidFill>
                  <a:schemeClr val="tx1"/>
                </a:solidFill>
                <a:latin typeface="+mn-lt"/>
                <a:ea typeface="+mn-ea"/>
                <a:cs typeface="+mn-cs"/>
              </a:rPr>
              <a:t>found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was reported by the subjects to be more painful than BNS during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injections.  The research participants injected with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also reported less pain than the control group that had neither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of BNS on board.  Lastly the researchers found that there is no significant difference of reported pain between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The authors answered their research question, finding that there is no significant difference in pain relief when comparing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however there is significantly less pain during IV insertion if either of the two anesthetic are used.</a:t>
            </a:r>
          </a:p>
          <a:p>
            <a:r>
              <a:rPr lang="en-US" sz="1200" kern="1200" dirty="0" smtClean="0">
                <a:solidFill>
                  <a:schemeClr val="tx1"/>
                </a:solidFill>
                <a:latin typeface="+mn-lt"/>
                <a:ea typeface="+mn-ea"/>
                <a:cs typeface="+mn-cs"/>
              </a:rPr>
              <a:t>	The authors concluded that by utilizing the findings of this study should change the way IV’s are started in preoperative area in hospitals; also, this change in practice will be beneficial to both hospital and patient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Lastly, BNS is low in cost and has relatively low risk of side effects meaning this would be a cheap, safe way to improve patient satisfaction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Two secondary sources used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were by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Both of these articles were very close to being current in regards to the article done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Both articles were published less than ten years before the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article.  Both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(2006)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articles compare research done with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0.9% normal saline and </a:t>
            </a:r>
            <a:r>
              <a:rPr lang="en-US" sz="1200" kern="1200" dirty="0" err="1" smtClean="0">
                <a:solidFill>
                  <a:schemeClr val="tx1"/>
                </a:solidFill>
                <a:effectLst/>
                <a:latin typeface="+mn-lt"/>
                <a:ea typeface="+mn-ea"/>
                <a:cs typeface="+mn-cs"/>
              </a:rPr>
              <a:t>lidocaine</a:t>
            </a:r>
            <a:r>
              <a:rPr lang="en-US" sz="1200" kern="1200" dirty="0" smtClean="0">
                <a:solidFill>
                  <a:schemeClr val="tx1"/>
                </a:solidFill>
                <a:effectLst/>
                <a:latin typeface="+mn-lt"/>
                <a:ea typeface="+mn-ea"/>
                <a:cs typeface="+mn-cs"/>
              </a:rPr>
              <a:t> 1% hydrochloride used for intravenous pain relief.  These are highly relevant to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article because they both back up the authors’ research for the comparison of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normal saline and </a:t>
            </a:r>
            <a:r>
              <a:rPr lang="en-US" sz="1200" kern="1200" dirty="0" err="1" smtClean="0">
                <a:solidFill>
                  <a:schemeClr val="tx1"/>
                </a:solidFill>
                <a:effectLst/>
                <a:latin typeface="+mn-lt"/>
                <a:ea typeface="+mn-ea"/>
                <a:cs typeface="+mn-cs"/>
              </a:rPr>
              <a:t>lidocaine</a:t>
            </a:r>
            <a:r>
              <a:rPr lang="en-US" sz="1200" kern="1200" dirty="0" smtClean="0">
                <a:solidFill>
                  <a:schemeClr val="tx1"/>
                </a:solidFill>
                <a:effectLst/>
                <a:latin typeface="+mn-lt"/>
                <a:ea typeface="+mn-ea"/>
                <a:cs typeface="+mn-cs"/>
              </a:rPr>
              <a:t> use for the placement of IV lines.  One way to tell that these two secondary sources are relevant to the article being examined is to compare key words in the title and abstracts of the secondary sources to the article (Burns &amp; Grove, 2009, p. 97-98).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Pain with intravenous (IV) insertion is common and presents a common fear for most patients receiving them (As cited in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251). This research study is relevant to nursing practice because pain management and promoting patient comfort are two of the top priorities for nurses today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This article revealed that not only does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0.9% normal saline is less expensive, has the least adverse side effects, and provides patient comfort as an anesthetic for IV administration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Nurses today can apply the information provided in this article to their own practice in order to promote patient comfort.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eaLnBrk="1" hangingPunct="1">
              <a:spcBef>
                <a:spcPct val="0"/>
              </a:spcBef>
              <a:defRPr/>
            </a:pPr>
            <a:r>
              <a:rPr lang="en-US" dirty="0" smtClean="0"/>
              <a:t>	In this research study, </a:t>
            </a:r>
            <a:r>
              <a:rPr lang="en-US" dirty="0" err="1" smtClean="0"/>
              <a:t>Windle</a:t>
            </a:r>
            <a:r>
              <a:rPr lang="en-US" dirty="0" smtClean="0"/>
              <a:t> et al. (2006) produced informed consent process was sufficiently to the subjects. According to the research study, informed consent was obtained by all subjects. All subjects were able to ask any questions during this session. All the participants were reassured that they were going to be given the standard of care whether they participated in the study or not. (p. 255) </a:t>
            </a:r>
          </a:p>
          <a:p>
            <a:pPr eaLnBrk="1" hangingPunct="1">
              <a:spcBef>
                <a:spcPct val="0"/>
              </a:spcBef>
              <a:defRPr/>
            </a:pPr>
            <a:r>
              <a:rPr lang="en-US" dirty="0" smtClean="0"/>
              <a:t>	Informed consent is defined as an ongoing agreement by a person to receive, undergo procedures or participate in research, after all risks and benefits have been clearly explained to the subject. (as cited in Rees, 2011, p. 124) During this study, the participants were given clear and concise information about the study that they were about to partake in, and were allowed to share any concerns that they may have had. According to Burns &amp; Grove, the conduct of nursing research requires not only expertise and diligence but honesty and integrity. The right of research subjects can be secure by corresponding benefits and risks of the study, securing informed consent, and submitting the research for institutional review. (p. 207) </a:t>
            </a:r>
          </a:p>
          <a:p>
            <a:pPr eaLnBrk="1" hangingPunct="1">
              <a:spcBef>
                <a:spcPct val="0"/>
              </a:spcBef>
              <a:defRPr/>
            </a:pPr>
            <a:r>
              <a:rPr lang="en-US" dirty="0" smtClean="0"/>
              <a:t>	In this research study, </a:t>
            </a:r>
            <a:r>
              <a:rPr lang="en-US" dirty="0" err="1" smtClean="0"/>
              <a:t>Windle</a:t>
            </a:r>
            <a:r>
              <a:rPr lang="en-US" dirty="0" smtClean="0"/>
              <a:t> et al. (2006) used the quantitative research method. In the study, the subjects were divided up into three groups at random selection: (1) 1% </a:t>
            </a:r>
            <a:r>
              <a:rPr lang="en-US" dirty="0" err="1" smtClean="0"/>
              <a:t>lidocaine</a:t>
            </a:r>
            <a:r>
              <a:rPr lang="en-US" dirty="0" smtClean="0"/>
              <a:t>, (2) 0.9% BNS with benzyl alcohol, and (3) no </a:t>
            </a:r>
            <a:r>
              <a:rPr lang="en-US" dirty="0" err="1" smtClean="0"/>
              <a:t>intradermal</a:t>
            </a:r>
            <a:r>
              <a:rPr lang="en-US" dirty="0" smtClean="0"/>
              <a:t> anesthesia to be given different pain medication intravenously. The results were evaluated on the 0-100 mm modified visual analog scale (MVAS) with the local anesthetic immediately after </a:t>
            </a:r>
            <a:r>
              <a:rPr lang="en-US" dirty="0" err="1" smtClean="0"/>
              <a:t>intradermal</a:t>
            </a:r>
            <a:r>
              <a:rPr lang="en-US" dirty="0" smtClean="0"/>
              <a:t> injection and after IV </a:t>
            </a:r>
            <a:r>
              <a:rPr lang="en-US" dirty="0" err="1" smtClean="0"/>
              <a:t>cannulation</a:t>
            </a:r>
            <a:r>
              <a:rPr lang="en-US" dirty="0" smtClean="0"/>
              <a:t>. A 29-guage needle was used to 0.05-0.1mL of 1% </a:t>
            </a:r>
            <a:r>
              <a:rPr lang="en-US" dirty="0" err="1" smtClean="0"/>
              <a:t>lidocaine</a:t>
            </a:r>
            <a:r>
              <a:rPr lang="en-US" dirty="0" smtClean="0"/>
              <a:t> or 0.9% BNS with benzyl alcohol solution to the back of the hand or forearm to produce a wheal followed by the insertion of a 20-gauge or an 18-gauge IV catheter directly over the wheal, then waiting 30 seconds to 1 minute before IV </a:t>
            </a:r>
            <a:r>
              <a:rPr lang="en-US" dirty="0" err="1" smtClean="0"/>
              <a:t>cannulation</a:t>
            </a:r>
            <a:r>
              <a:rPr lang="en-US" dirty="0" smtClean="0"/>
              <a:t>. (p.255) As well using the quantitative research method in the study, the qualitative method was used in the research study when collecting the feedback of the differences of IV pain medications.  After the participants were given the </a:t>
            </a:r>
            <a:r>
              <a:rPr lang="en-US" dirty="0" err="1" smtClean="0"/>
              <a:t>intradermal</a:t>
            </a:r>
            <a:r>
              <a:rPr lang="en-US" dirty="0" smtClean="0"/>
              <a:t> injection were asked to draw a vertical line on the first line of MVAS chart best describing the pain they experienced. Approximately 1 minute after </a:t>
            </a:r>
            <a:r>
              <a:rPr lang="en-US" dirty="0" err="1" smtClean="0"/>
              <a:t>cannulation</a:t>
            </a:r>
            <a:r>
              <a:rPr lang="en-US" dirty="0" smtClean="0"/>
              <a:t>, the subjects were all asked to rate their pain using a second line on the second. (p. 256)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and Grove (2009) concept analysis is “ a strategy that identifies a set of characteristics essential to the connotative meaning of a concept.” (Burns &amp; Grove, 2009, p. 127) A concept is something that describes an idea, object or phenomenon giving it its own identity or meaning. In the article </a:t>
            </a:r>
            <a:r>
              <a:rPr lang="en-US" i="1" baseline="0" dirty="0" smtClean="0"/>
              <a:t>Valuing Caring Behaviors Within Simulated Emergent Nursing Situations </a:t>
            </a:r>
            <a:r>
              <a:rPr lang="en-US" i="0" baseline="0" dirty="0" smtClean="0"/>
              <a:t> researchers used a few different terms to help analyze what they were seeing. Realism and artificiality occurred when the simulation experts attempted to create a “real world” in an artificial environment in order to help the students feel like they were working a real emergency situation in order to get how they would react and if they would still be caring in this situation. Briefing put the learner/student in a specific situation that appreciation and mutual knowing is both appreciated and expected by the patient. Encountering provided the implementation of the type of caring that took place between the student nurse and the patient. Debriefing allowed the nursing students the opportunity to reflect on the simulated situation and give feedback, whether positive or negative, to the researchers allowing them to determine how nurses come to care about their patients and how that caring nature is brought forward even in simulated situations.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 and Grove</a:t>
            </a:r>
            <a:r>
              <a:rPr lang="en-US" baseline="0" dirty="0" smtClean="0"/>
              <a:t> (2009), in qualitative research, the focus is on the quality of information obtained from the person, situation, event, or documents sampled versus the size of the sample. Thus the sample size required is determined by the depth of information that is needed to gain insight into a phenomenon, describe a cultural element, develop a theory, or describe a historical event (Burns &amp; Grove, 2009, p. 361). The study had a variety of different people from different backgrounds whom were sufficient to gain knowledge from. </a:t>
            </a:r>
            <a:r>
              <a:rPr lang="en-US" sz="1200" kern="1200" baseline="0" dirty="0" smtClean="0">
                <a:solidFill>
                  <a:schemeClr val="tx1"/>
                </a:solidFill>
                <a:latin typeface="+mn-lt"/>
                <a:ea typeface="+mn-ea"/>
                <a:cs typeface="+mn-cs"/>
              </a:rPr>
              <a:t>Demographic information revealed that 26 of the traditional students were between the age of 18 and 25, seven were between the age of 26 and 35, and the remaining three were between the age of 36 and 45. Nineteen of the accelerated students were between the age of 18 and 25, 15 were between the age of 26 and 35, five were between the age of 36 and 45, and two were between the age of 46 and 60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25</a:t>
            </a:r>
            <a:r>
              <a:rPr lang="en-US" sz="1200" kern="1200" baseline="0" dirty="0" smtClean="0">
                <a:solidFill>
                  <a:schemeClr val="tx1"/>
                </a:solidFill>
                <a:latin typeface="+mn-lt"/>
                <a:ea typeface="+mn-ea"/>
                <a:cs typeface="+mn-cs"/>
              </a:rPr>
              <a:t>). The advantage of using subjects from varying ages is that each subject has had a different background, whether they worked in healthcare before or not, and researchers can gain insight into everyone’s different perspective of caring for persons in an emergent situation.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&amp; Grove (2009), data may be collected on subjects by observing, testing, measuring, questioning, recording, or any combination of these methods ( p.441). In this qualitative research study, observing the subjects to identify their caring abilities and asking them post-simulation questions were used to collect data. The first process of briefing, given verbally, set the scene for the specific patient. </a:t>
            </a:r>
            <a:r>
              <a:rPr lang="en-US" sz="1200" kern="1200" baseline="0" dirty="0" smtClean="0">
                <a:solidFill>
                  <a:schemeClr val="tx1"/>
                </a:solidFill>
                <a:latin typeface="+mn-lt"/>
                <a:ea typeface="+mn-ea"/>
                <a:cs typeface="+mn-cs"/>
              </a:rPr>
              <a:t>Encountering evolved in a nursing situation that included a male patient who was experiencing chest pain. Debriefing took place in two stages. Each small group of students was guided through a short discussion and reflections about their scenario-specific clinical effectiveness and then gathered in a focus group to dialogue about how they had come to the know the person being nursed as caring and how caring was expressed within the nursing situation using a high-fidelity simulator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According</a:t>
            </a:r>
            <a:r>
              <a:rPr lang="en-US" sz="1200" kern="1200" baseline="0" dirty="0" smtClean="0">
                <a:solidFill>
                  <a:schemeClr val="tx1"/>
                </a:solidFill>
                <a:latin typeface="+mn-lt"/>
                <a:ea typeface="+mn-ea"/>
                <a:cs typeface="+mn-cs"/>
              </a:rPr>
              <a:t> to Burns &amp; Grove (2009), focus groups were designed to obtain participants perceptions in a focused area in a setting that is permissive and nonthreatening (p.513).  Questions, such as “What nursing interventions were grounded in caring?” and “How does studying nursing in this situation enhance your competencies in caring?”, were asked in discussion to facilitate dialogue and seek clarification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a:t>
            </a:r>
            <a:r>
              <a:rPr lang="en-US" sz="1200" kern="1200" baseline="0" dirty="0" smtClean="0">
                <a:solidFill>
                  <a:schemeClr val="tx1"/>
                </a:solidFill>
                <a:latin typeface="+mn-lt"/>
                <a:ea typeface="+mn-ea"/>
                <a:cs typeface="+mn-cs"/>
              </a:rPr>
              <a:t> The focused groups were audio-taped and transcribed so that the researches could go back later and further analyze what the participants discussed and can draw conclusions from the dialect.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533F546-F35A-4CFF-948B-2725672359C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kern="1200" dirty="0" smtClean="0">
                <a:solidFill>
                  <a:schemeClr val="tx1"/>
                </a:solidFill>
                <a:latin typeface="+mn-lt"/>
                <a:ea typeface="+mn-ea"/>
                <a:cs typeface="+mn-cs"/>
              </a:rPr>
              <a:t>	According</a:t>
            </a:r>
            <a:r>
              <a:rPr lang="en-US" sz="1200" kern="1200" baseline="0" dirty="0" smtClean="0">
                <a:solidFill>
                  <a:schemeClr val="tx1"/>
                </a:solidFill>
                <a:latin typeface="+mn-lt"/>
                <a:ea typeface="+mn-ea"/>
                <a:cs typeface="+mn-cs"/>
              </a:rPr>
              <a:t> to the research done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Keller, and </a:t>
            </a:r>
            <a:r>
              <a:rPr lang="en-US" sz="1200" kern="1200" baseline="0" dirty="0" err="1" smtClean="0">
                <a:solidFill>
                  <a:schemeClr val="tx1"/>
                </a:solidFill>
                <a:latin typeface="+mn-lt"/>
                <a:ea typeface="+mn-ea"/>
                <a:cs typeface="+mn-cs"/>
              </a:rPr>
              <a:t>Locsin</a:t>
            </a:r>
            <a:r>
              <a:rPr lang="en-US" sz="1200" kern="1200" baseline="0" dirty="0" smtClean="0">
                <a:solidFill>
                  <a:schemeClr val="tx1"/>
                </a:solidFill>
                <a:latin typeface="+mn-lt"/>
                <a:ea typeface="+mn-ea"/>
                <a:cs typeface="+mn-cs"/>
              </a:rPr>
              <a:t> (2010), </a:t>
            </a:r>
            <a:r>
              <a:rPr lang="en-US" sz="1200" kern="1200" dirty="0" smtClean="0">
                <a:solidFill>
                  <a:schemeClr val="tx1"/>
                </a:solidFill>
                <a:latin typeface="+mn-lt"/>
                <a:ea typeface="+mn-ea"/>
                <a:cs typeface="+mn-cs"/>
              </a:rPr>
              <a:t>transcribed conversation from students after the stimulation and identified words, phrases, and statements that described how students view nursing actions as caring in emergent situations.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data was analyzed using conventional content analysis which attempts to identify consistencies among data.  This data was also peer reviewed to ensure consistency of the researcher’s findings.  The authors found three consistent categories that emerged from the transcribed date including: knowing the patient through their significant other, ways of knowing utilized by the student, and nursing calls and responses.</a:t>
            </a:r>
          </a:p>
          <a:p>
            <a:r>
              <a:rPr lang="en-US" sz="1200" kern="1200" dirty="0" smtClean="0">
                <a:solidFill>
                  <a:schemeClr val="tx1"/>
                </a:solidFill>
                <a:latin typeface="+mn-lt"/>
                <a:ea typeface="+mn-ea"/>
                <a:cs typeface="+mn-cs"/>
              </a:rPr>
              <a:t>	In the “knowing a person category”, the authors found that by knowing the wife and the patient through their relationship the student began to be caring toward the wife as well as the patient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One quote that the researcher stated showed caring from the student was as follows: “Seeing how caring they were about each other you know his needing her, her needing to be there, and reassuring him.  We came to know them”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In the category, “ways of knowing”, the students demonstrated the ability to connect theory to practice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demonstrated several ways of knowing including: empirical knowing, aesthetic knowing, personal knowing, and ethical knowing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 student said that empirical knowing was “taking everything out of the textbook and out of lecture and we are applying it in practice”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Aesthetic knowing to the students was mentioned as being aware of how the environment around the patient may affect them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Personal knowing for the student was wanting to do everything the students was able to do and draw on all knowledge to accomplish those actions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Ethical knowing to one of the students meant “Respecting his (patient’s) rights, the family’s rights”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In the category of “nursing calls and responses”, the authors found that students demonstrated various calls for nursing that were unique to the situation of the simulation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nursing calls in this research included:  patient’s need for nurse to be in the moment with him, the need for the nurse to engage in a relationship with the wife and to offer hope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Students described how they were able to express caring in the simulated situations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One way to express caring was to be present with the other person in the room, meaning the students listened, comforted, and supported the other individual in the room when they thought it necessary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were also observed treating the patient and not the monitor, while also taking time to care for other healthcare workers and people in the room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tried to help one another, especially apparent in the quote “I had peers around me to help me critically think”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Finally the students also discussed the importance of saving the patient and treating the mannequin as if it were really a patient, further agreeing with earlier data that the students were able to value caring in simulated experiences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research done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a:t>
            </a:r>
            <a:r>
              <a:rPr lang="en-US" sz="1200" kern="1200" dirty="0" smtClean="0">
                <a:solidFill>
                  <a:schemeClr val="tx1"/>
                </a:solidFill>
                <a:latin typeface="+mn-lt"/>
                <a:ea typeface="+mn-ea"/>
                <a:cs typeface="+mn-cs"/>
              </a:rPr>
              <a:t> did answer the</a:t>
            </a:r>
            <a:r>
              <a:rPr lang="en-US" sz="1200" kern="1200" baseline="0" dirty="0" smtClean="0">
                <a:solidFill>
                  <a:schemeClr val="tx1"/>
                </a:solidFill>
                <a:latin typeface="+mn-lt"/>
                <a:ea typeface="+mn-ea"/>
                <a:cs typeface="+mn-cs"/>
              </a:rPr>
              <a:t> authors</a:t>
            </a:r>
            <a:r>
              <a:rPr lang="en-US" sz="1200" kern="1200" dirty="0" smtClean="0">
                <a:solidFill>
                  <a:schemeClr val="tx1"/>
                </a:solidFill>
                <a:latin typeface="+mn-lt"/>
                <a:ea typeface="+mn-ea"/>
                <a:cs typeface="+mn-cs"/>
              </a:rPr>
              <a:t> research question as backed by the above data; the students were able to value caring behaviors within emergent situations conducted in a simulation.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authors concluded that it is possible for people to value caring and take the time to care for people in emergent situations.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authors also believe that the use of simulations allows caring nursing behaviors to be evaluated and study caring in the nursing profession in a variety of ways.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According to Burns and Grove (2009) secondary sources are summaries or quotes that a researcher has used to apply as a supplement to his or her theory (Burns &amp; Grove, 2009, p. 93).  Secondary sources should be both current and relevant to a researcher’s literature.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two most relevant secondary resources were by Boykin (2001) and Carper (1978). Both of these sources are not very current and were published more than five years before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However, both of these articles were relevant to the authors’ literature.  Burns and Grove (2009) states that relevant sources are found through databases by using specific key words that apply to the theory being researched (Burns &amp; Grove, 2009, p. 97). The Boykin (2001) article discusses nurses as caring individuals that involve Faculty  that are invested in teaching nursing students to grow in caring through nursing simulations and caring theory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The Carper (1978) framework discusses patterns of knowing that apply to caring nurses: empirical, aesthetic, ethical, and personal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26). Both the Boykin (2001) and the Carper (1978) articles are relevant to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about the development of caring nurses through human simulation because they both discuss the development of caring nurses.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did a good job of relating their article to nursing practice. The study was designed to research how nursing students develop an idea of caring persons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This research study applies caring behaviors to simulated human machines through nursing education and theoretical situations.  This is relevant to nursing practice because there are questions of whether or not the nursing student learns to view a patient as a person when he or she practices with a machine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Nursing students were given a scenario in which they applied caring to a human simulated machine and the researchers studied their caring behaviors verses the caring behaviors the students used for a real patient.  Once the students applied their knowledge of caring for a patient and viewing the simulated patient as a human the students reflected on their caring actions and found that caring behaviors can be developed even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this research study, </a:t>
            </a:r>
            <a:r>
              <a:rPr lang="en-US" dirty="0" err="1" smtClean="0"/>
              <a:t>Eggenberger</a:t>
            </a:r>
            <a:r>
              <a:rPr lang="en-US" dirty="0" smtClean="0"/>
              <a:t> et al. (2010) did not obtain sufficient informed consent during the study. According to the study, the only approval that was made was made from the university’s Institutional Review Board but no mention of approval from the subjects in the study. According to Burns &amp; Grove (2009), informing is the transmission of essential ideas and content from the researcher to the prospective subject. Consent is the potential subject’s agreement to contribute in a study as a subject, which is reached after assimilation of important information. All partakers should have the opportunity to choose whether or not they want to participate in the study. (p. 193) </a:t>
            </a:r>
          </a:p>
          <a:p>
            <a:r>
              <a:rPr lang="en-US" dirty="0" smtClean="0"/>
              <a:t>	During this study, the qualitative research method was used throughout the study. Qualitative research is a systematic, subjective approach used to describe life experiences and give them meaning. (Burns &amp; Grove, 2009, p. 52) In this research study, a group was organized led by a group leader, with a purpose of attaining opinions, beliefs and approaches about the topic. According to</a:t>
            </a:r>
            <a:r>
              <a:rPr lang="en-US" baseline="0" dirty="0" smtClean="0"/>
              <a:t> </a:t>
            </a:r>
            <a:r>
              <a:rPr lang="en-US" baseline="0" dirty="0" err="1" smtClean="0"/>
              <a:t>Eggenberger</a:t>
            </a:r>
            <a:r>
              <a:rPr lang="en-US" baseline="0" dirty="0" smtClean="0"/>
              <a:t> et al. (2010) </a:t>
            </a:r>
            <a:r>
              <a:rPr lang="en-US" dirty="0" smtClean="0"/>
              <a:t>article, the study had two main objectives: (1) to describe how students come to know the person being nursed as caring (2) to explore how caring is expressed within an emergent nursing situation using a high fidelity stimulator. ( </a:t>
            </a:r>
            <a:r>
              <a:rPr lang="en-US" dirty="0" err="1" smtClean="0"/>
              <a:t>Eggenberger</a:t>
            </a:r>
            <a:r>
              <a:rPr lang="en-US" dirty="0" smtClean="0"/>
              <a:t> et al.,</a:t>
            </a:r>
            <a:r>
              <a:rPr lang="en-US" baseline="0" dirty="0" smtClean="0"/>
              <a:t> 2010, </a:t>
            </a:r>
            <a:r>
              <a:rPr lang="en-US" dirty="0" smtClean="0"/>
              <a:t>p.24).</a:t>
            </a:r>
            <a:r>
              <a:rPr lang="en-US" baseline="0" dirty="0" smtClean="0"/>
              <a:t> Using qualitative research methodologies, the researchers were able to collect the data they needed to obtain results that would help further the nursing profession. The researchers focused on appreciating words, phrases, and statements that described the phenomenon being studied (</a:t>
            </a:r>
            <a:r>
              <a:rPr lang="en-US" dirty="0" err="1" smtClean="0"/>
              <a:t>Eggenberger</a:t>
            </a:r>
            <a:r>
              <a:rPr lang="en-US" dirty="0" smtClean="0"/>
              <a:t> et al.,</a:t>
            </a:r>
            <a:r>
              <a:rPr lang="en-US" baseline="0" dirty="0" smtClean="0"/>
              <a:t> 2010, </a:t>
            </a:r>
            <a:r>
              <a:rPr lang="en-US" dirty="0" smtClean="0"/>
              <a:t>p.25).</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In this study, researchers were trying to determine the best method of anesthesia with the placement of an intravenous line. Therefore, the research question addressed includes the three variables used (BNS, </a:t>
            </a:r>
            <a:r>
              <a:rPr lang="en-US" baseline="0" dirty="0" err="1" smtClean="0"/>
              <a:t>Lidocaine</a:t>
            </a:r>
            <a:r>
              <a:rPr lang="en-US" baseline="0" dirty="0" smtClean="0"/>
              <a:t>, &amp; no anesthetic) in relation to the amount of pain that a patient has when an intravenous line is placed with the use of these variables.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11</a:t>
            </a:fld>
            <a:endParaRPr lang="en-US"/>
          </a:p>
        </p:txBody>
      </p:sp>
    </p:spTree>
    <p:extLst>
      <p:ext uri="{BB962C8B-B14F-4D97-AF65-F5344CB8AC3E}">
        <p14:creationId xmlns:p14="http://schemas.microsoft.com/office/powerpoint/2010/main" val="2191133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579A10D-1EB7-42B9-8A35-FEE57FD02C66}" type="datetimeFigureOut">
              <a:rPr lang="en-US" smtClean="0"/>
              <a:pPr/>
              <a:t>9/23/2011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79A10D-1EB7-42B9-8A35-FEE57FD02C66}" type="datetimeFigureOut">
              <a:rPr lang="en-US" smtClean="0"/>
              <a:pPr/>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79A10D-1EB7-42B9-8A35-FEE57FD02C66}" type="datetimeFigureOut">
              <a:rPr lang="en-US" smtClean="0"/>
              <a:pPr/>
              <a:t>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79A10D-1EB7-42B9-8A35-FEE57FD02C66}" type="datetimeFigureOut">
              <a:rPr lang="en-US" smtClean="0"/>
              <a:pPr/>
              <a:t>9/23/2011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9A10D-1EB7-42B9-8A35-FEE57FD02C66}" type="datetimeFigureOut">
              <a:rPr lang="en-US" smtClean="0"/>
              <a:pPr/>
              <a:t>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79A10D-1EB7-42B9-8A35-FEE57FD02C66}" type="datetimeFigureOut">
              <a:rPr lang="en-US" smtClean="0"/>
              <a:pPr/>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FE8B67D-D786-4B9D-B107-BD6A47380E5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79A10D-1EB7-42B9-8A35-FEE57FD02C66}" type="datetimeFigureOut">
              <a:rPr lang="en-US" smtClean="0"/>
              <a:pPr/>
              <a:t>9/23/2011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FE8B67D-D786-4B9D-B107-BD6A47380E5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pPr algn="ctr"/>
            <a:r>
              <a:rPr lang="en-US" dirty="0" smtClean="0"/>
              <a:t>Analyzing &amp; Critiquing Research Articles</a:t>
            </a:r>
            <a:endParaRPr lang="en-US" dirty="0"/>
          </a:p>
        </p:txBody>
      </p:sp>
      <p:sp>
        <p:nvSpPr>
          <p:cNvPr id="3" name="Subtitle 2"/>
          <p:cNvSpPr>
            <a:spLocks noGrp="1"/>
          </p:cNvSpPr>
          <p:nvPr>
            <p:ph type="subTitle" idx="1"/>
          </p:nvPr>
        </p:nvSpPr>
        <p:spPr>
          <a:xfrm>
            <a:off x="533400" y="2819400"/>
            <a:ext cx="7854696" cy="3505200"/>
          </a:xfrm>
        </p:spPr>
        <p:txBody>
          <a:bodyPr>
            <a:normAutofit/>
          </a:bodyPr>
          <a:lstStyle/>
          <a:p>
            <a:pPr algn="ctr"/>
            <a:r>
              <a:rPr lang="en-US" dirty="0" smtClean="0">
                <a:solidFill>
                  <a:schemeClr val="tx1"/>
                </a:solidFill>
              </a:rPr>
              <a:t>Tina Heaton, Lindsey </a:t>
            </a:r>
            <a:r>
              <a:rPr lang="en-US" dirty="0" err="1" smtClean="0">
                <a:solidFill>
                  <a:schemeClr val="tx1"/>
                </a:solidFill>
              </a:rPr>
              <a:t>Helbling</a:t>
            </a:r>
            <a:r>
              <a:rPr lang="en-US" dirty="0" smtClean="0">
                <a:solidFill>
                  <a:schemeClr val="tx1"/>
                </a:solidFill>
              </a:rPr>
              <a:t>, Kristen </a:t>
            </a:r>
            <a:r>
              <a:rPr lang="en-US" dirty="0" err="1" smtClean="0">
                <a:solidFill>
                  <a:schemeClr val="tx1"/>
                </a:solidFill>
              </a:rPr>
              <a:t>Hufford</a:t>
            </a:r>
            <a:r>
              <a:rPr lang="en-US" dirty="0" smtClean="0">
                <a:solidFill>
                  <a:schemeClr val="tx1"/>
                </a:solidFill>
              </a:rPr>
              <a:t>, Kathryn Jacobsen, and Anita John</a:t>
            </a:r>
          </a:p>
          <a:p>
            <a:pPr algn="ctr"/>
            <a:r>
              <a:rPr lang="en-US" dirty="0" smtClean="0"/>
              <a:t>Lakeview College of Nursing</a:t>
            </a:r>
          </a:p>
          <a:p>
            <a:pPr algn="ctr"/>
            <a:r>
              <a:rPr lang="en-US" dirty="0" smtClean="0">
                <a:solidFill>
                  <a:schemeClr val="tx1"/>
                </a:solidFill>
              </a:rPr>
              <a:t>N302-Fall 2011</a:t>
            </a:r>
          </a:p>
          <a:p>
            <a:pPr algn="ctr"/>
            <a:r>
              <a:rPr lang="en-US" dirty="0" smtClean="0"/>
              <a:t>September 25, 2011</a:t>
            </a:r>
            <a:endParaRPr lang="en-US" dirty="0" smtClean="0">
              <a:solidFill>
                <a:schemeClr val="tx1"/>
              </a:solidFill>
            </a:endParaRPr>
          </a:p>
          <a:p>
            <a:pPr algn="ct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 </a:t>
            </a:r>
          </a:p>
          <a:p>
            <a:pPr lvl="1"/>
            <a:r>
              <a:rPr lang="en-US" dirty="0" smtClean="0"/>
              <a:t> </a:t>
            </a:r>
            <a:r>
              <a:rPr lang="en-US" sz="2000" dirty="0" smtClean="0"/>
              <a:t>was </a:t>
            </a:r>
            <a:r>
              <a:rPr lang="en-US" sz="2000" b="1" u="sng" dirty="0" smtClean="0"/>
              <a:t>NOT</a:t>
            </a:r>
            <a:r>
              <a:rPr lang="en-US" sz="2000" dirty="0" smtClean="0"/>
              <a:t> sufficiently given to the participants of this research study. </a:t>
            </a:r>
          </a:p>
          <a:p>
            <a:pPr lvl="2"/>
            <a:r>
              <a:rPr lang="en-US" sz="2000" dirty="0" smtClean="0"/>
              <a:t>Only approval from the University Institutional Review Board was obtained. </a:t>
            </a:r>
          </a:p>
          <a:p>
            <a:pPr>
              <a:buNone/>
            </a:pPr>
            <a:endParaRPr lang="en-US" b="1" i="1" dirty="0" smtClean="0"/>
          </a:p>
          <a:p>
            <a:pPr>
              <a:buNone/>
            </a:pPr>
            <a:r>
              <a:rPr lang="en-US" dirty="0" smtClean="0"/>
              <a:t>Research Methodologies: </a:t>
            </a:r>
          </a:p>
          <a:p>
            <a:pPr lvl="1"/>
            <a:r>
              <a:rPr lang="en-US" sz="2000" dirty="0" smtClean="0"/>
              <a:t>Qualitative research used throughout this study.</a:t>
            </a:r>
            <a:r>
              <a:rPr lang="en-US" dirty="0" smtClean="0"/>
              <a:t> </a:t>
            </a:r>
          </a:p>
          <a:p>
            <a:pPr>
              <a:buNone/>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8763000" cy="1143000"/>
          </a:xfrm>
        </p:spPr>
        <p:txBody>
          <a:bodyPr>
            <a:normAutofit fontScale="90000"/>
          </a:bodyPr>
          <a:lstStyle/>
          <a:p>
            <a:pPr algn="ctr"/>
            <a:r>
              <a:rPr lang="en-US" sz="2800" u="sng" dirty="0" smtClean="0"/>
              <a:t>Article #2</a:t>
            </a:r>
            <a:r>
              <a:rPr lang="en-US" sz="2800" dirty="0" smtClean="0"/>
              <a:t/>
            </a:r>
            <a:br>
              <a:rPr lang="en-US" sz="2800" dirty="0" smtClean="0"/>
            </a:br>
            <a:r>
              <a:rPr lang="en-US" sz="2800" dirty="0" smtClean="0"/>
              <a:t>Comparison of </a:t>
            </a:r>
            <a:r>
              <a:rPr lang="en-US" sz="2800" dirty="0" err="1" smtClean="0"/>
              <a:t>Bacteriostatic</a:t>
            </a:r>
            <a:r>
              <a:rPr lang="en-US" sz="2800" dirty="0" smtClean="0"/>
              <a:t> Normal Saline and </a:t>
            </a:r>
            <a:r>
              <a:rPr lang="en-US" sz="2800" dirty="0" err="1" smtClean="0"/>
              <a:t>Lidocaine</a:t>
            </a:r>
            <a:r>
              <a:rPr lang="en-US" sz="2800" dirty="0" smtClean="0"/>
              <a:t> Used as </a:t>
            </a:r>
            <a:r>
              <a:rPr lang="en-US" sz="2800" dirty="0" err="1" smtClean="0"/>
              <a:t>Intradermal</a:t>
            </a:r>
            <a:r>
              <a:rPr lang="en-US" sz="2800" dirty="0" smtClean="0"/>
              <a:t> Anesthesia for the Placement of Intravenous Lines</a:t>
            </a:r>
            <a:br>
              <a:rPr lang="en-US" sz="2800" dirty="0" smtClean="0"/>
            </a:br>
            <a:r>
              <a:rPr lang="en-US" sz="28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800" dirty="0"/>
          </a:p>
        </p:txBody>
      </p:sp>
      <p:sp>
        <p:nvSpPr>
          <p:cNvPr id="3" name="Content Placeholder 2"/>
          <p:cNvSpPr>
            <a:spLocks noGrp="1"/>
          </p:cNvSpPr>
          <p:nvPr>
            <p:ph idx="1"/>
          </p:nvPr>
        </p:nvSpPr>
        <p:spPr/>
        <p:txBody>
          <a:bodyPr/>
          <a:lstStyle/>
          <a:p>
            <a:pPr>
              <a:buNone/>
            </a:pPr>
            <a:r>
              <a:rPr lang="en-US" dirty="0" smtClean="0"/>
              <a:t>Research Question Being Addressed:</a:t>
            </a:r>
          </a:p>
          <a:p>
            <a:r>
              <a:rPr lang="en-US" dirty="0" smtClean="0"/>
              <a:t>  </a:t>
            </a:r>
            <a:r>
              <a:rPr lang="en-US" sz="2000" dirty="0" smtClean="0"/>
              <a:t>Is there a difference between the use of </a:t>
            </a:r>
            <a:r>
              <a:rPr lang="en-US" sz="2000" dirty="0" err="1" smtClean="0"/>
              <a:t>Bacteriostatic</a:t>
            </a:r>
            <a:r>
              <a:rPr lang="en-US" sz="2000" dirty="0" smtClean="0"/>
              <a:t> Normal Saline (BNS), </a:t>
            </a:r>
            <a:r>
              <a:rPr lang="en-US" sz="2000" dirty="0" err="1" smtClean="0"/>
              <a:t>Lidocaine</a:t>
            </a:r>
            <a:r>
              <a:rPr lang="en-US" sz="2000" dirty="0" smtClean="0"/>
              <a:t>, or no anesthesia when placing an intravenous line? </a:t>
            </a:r>
          </a:p>
          <a:p>
            <a:pPr>
              <a:buNone/>
            </a:pPr>
            <a:endParaRPr lang="en-US" dirty="0" smtClean="0"/>
          </a:p>
          <a:p>
            <a:pPr>
              <a:buNone/>
            </a:pPr>
            <a:r>
              <a:rPr lang="en-US" dirty="0" smtClean="0"/>
              <a:t>Why the Study was Conducted: </a:t>
            </a:r>
          </a:p>
          <a:p>
            <a:r>
              <a:rPr lang="en-US" sz="2000" dirty="0" smtClean="0"/>
              <a:t>To help </a:t>
            </a:r>
            <a:r>
              <a:rPr lang="en-US" sz="2000" dirty="0" err="1" smtClean="0"/>
              <a:t>perianesthesia</a:t>
            </a:r>
            <a:r>
              <a:rPr lang="en-US" sz="2000" dirty="0" smtClean="0"/>
              <a:t> nurses determine what method of IV insertion is most effective while ensuring positive outcomes, patient satisfaction, and patient comfort.</a:t>
            </a:r>
          </a:p>
          <a:p>
            <a:pPr>
              <a:buNone/>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8763000" cy="1143000"/>
          </a:xfrm>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5400" dirty="0" smtClean="0"/>
              <a:t/>
            </a:r>
            <a:br>
              <a:rPr lang="en-US" sz="5400" dirty="0" smtClean="0"/>
            </a:br>
            <a:r>
              <a:rPr lang="en-US" sz="22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Independent and Dependent Variables:</a:t>
            </a:r>
          </a:p>
          <a:p>
            <a:r>
              <a:rPr lang="en-US" sz="2000" dirty="0" smtClean="0"/>
              <a:t> Independent: </a:t>
            </a:r>
            <a:r>
              <a:rPr lang="en-US" sz="2000" b="1" dirty="0" smtClean="0"/>
              <a:t> </a:t>
            </a:r>
            <a:r>
              <a:rPr lang="en-US" sz="2000" dirty="0" err="1" smtClean="0"/>
              <a:t>bacteriostatic</a:t>
            </a:r>
            <a:r>
              <a:rPr lang="en-US" sz="2000" dirty="0" smtClean="0"/>
              <a:t>  normal saline, </a:t>
            </a:r>
            <a:r>
              <a:rPr lang="en-US" sz="2000" dirty="0" err="1" smtClean="0"/>
              <a:t>lidocaine</a:t>
            </a:r>
            <a:r>
              <a:rPr lang="en-US" sz="2000" dirty="0" smtClean="0"/>
              <a:t>, and no anesthetic </a:t>
            </a:r>
          </a:p>
          <a:p>
            <a:r>
              <a:rPr lang="en-US" sz="2000" dirty="0" smtClean="0"/>
              <a:t>Dependent: Placement of an intravenous line</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9600" dirty="0" smtClean="0"/>
              <a:t/>
            </a:r>
            <a:br>
              <a:rPr lang="en-US" sz="96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Study Samples:</a:t>
            </a:r>
          </a:p>
          <a:p>
            <a:pPr>
              <a:buNone/>
            </a:pPr>
            <a:r>
              <a:rPr lang="en-US" sz="2000" u="sng" dirty="0" err="1" smtClean="0"/>
              <a:t>Intradermal</a:t>
            </a:r>
            <a:r>
              <a:rPr lang="en-US" sz="2000" u="sng" dirty="0" smtClean="0"/>
              <a:t> Injection (Arm):</a:t>
            </a:r>
          </a:p>
          <a:p>
            <a:r>
              <a:rPr lang="en-US" sz="2000" dirty="0" smtClean="0"/>
              <a:t>n=139</a:t>
            </a:r>
          </a:p>
          <a:p>
            <a:r>
              <a:rPr lang="en-US" sz="2000" dirty="0" smtClean="0"/>
              <a:t>44.6% (male) &amp;  55.4% (female)</a:t>
            </a:r>
          </a:p>
          <a:p>
            <a:endParaRPr lang="en-US" sz="2000" dirty="0" smtClean="0"/>
          </a:p>
          <a:p>
            <a:pPr>
              <a:buNone/>
            </a:pPr>
            <a:r>
              <a:rPr lang="en-US" sz="2000" u="sng" dirty="0" smtClean="0"/>
              <a:t>Pain During IV </a:t>
            </a:r>
            <a:r>
              <a:rPr lang="en-US" sz="2000" u="sng" dirty="0" err="1" smtClean="0"/>
              <a:t>Cannulation</a:t>
            </a:r>
            <a:r>
              <a:rPr lang="en-US" sz="2000" u="sng" dirty="0" smtClean="0"/>
              <a:t>:</a:t>
            </a:r>
          </a:p>
          <a:p>
            <a:r>
              <a:rPr lang="en-US" sz="2000" dirty="0" smtClean="0"/>
              <a:t>n=197</a:t>
            </a:r>
          </a:p>
          <a:p>
            <a:r>
              <a:rPr lang="en-US" sz="2000" dirty="0" smtClean="0"/>
              <a:t>43.1% (male) &amp;  56.9% (female)</a:t>
            </a:r>
          </a:p>
          <a:p>
            <a:pPr>
              <a:buNone/>
            </a:pPr>
            <a:endParaRPr lang="en-US" sz="2000" dirty="0" smtClean="0"/>
          </a:p>
          <a:p>
            <a:endParaRPr lang="en-US" sz="2000" dirty="0" smtClean="0"/>
          </a:p>
          <a:p>
            <a:endParaRPr lang="en-US" sz="2000"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Method of Data Collection:</a:t>
            </a:r>
          </a:p>
          <a:p>
            <a:r>
              <a:rPr lang="en-US" sz="2800" dirty="0" smtClean="0"/>
              <a:t> </a:t>
            </a:r>
            <a:r>
              <a:rPr lang="en-US" sz="2000" dirty="0" smtClean="0"/>
              <a:t>29-gauge needle used to inject 0.05 to 0.1mL of  1% </a:t>
            </a:r>
            <a:r>
              <a:rPr lang="en-US" sz="2000" dirty="0" err="1" smtClean="0"/>
              <a:t>lidocaine</a:t>
            </a:r>
            <a:r>
              <a:rPr lang="en-US" sz="2000" dirty="0" smtClean="0"/>
              <a:t> or 0.9% BNS to back of hand, producing a wheal</a:t>
            </a:r>
          </a:p>
          <a:p>
            <a:r>
              <a:rPr lang="en-US" sz="2000" dirty="0" smtClean="0"/>
              <a:t>20-gauge or  18-gauge IV catheter inserted directly over wheal</a:t>
            </a:r>
          </a:p>
          <a:p>
            <a:r>
              <a:rPr lang="en-US" sz="2000" dirty="0" smtClean="0"/>
              <a:t>Rate pain experience after </a:t>
            </a:r>
            <a:r>
              <a:rPr lang="en-US" sz="2000" dirty="0" err="1" smtClean="0"/>
              <a:t>intradermal</a:t>
            </a:r>
            <a:r>
              <a:rPr lang="en-US" sz="2000" dirty="0" smtClean="0"/>
              <a:t> injection and IV </a:t>
            </a:r>
            <a:r>
              <a:rPr lang="en-US" sz="2000" dirty="0" err="1" smtClean="0"/>
              <a:t>cannulation</a:t>
            </a:r>
            <a:r>
              <a:rPr lang="en-US" sz="2000" dirty="0" smtClean="0"/>
              <a:t> using line scale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normAutofit/>
          </a:bodyPr>
          <a:lstStyle/>
          <a:p>
            <a:pPr>
              <a:buNone/>
            </a:pPr>
            <a:r>
              <a:rPr lang="en-US" dirty="0" smtClean="0"/>
              <a:t>Research Findings:</a:t>
            </a:r>
          </a:p>
          <a:p>
            <a:r>
              <a:rPr lang="en-US" sz="2000" dirty="0" err="1" smtClean="0"/>
              <a:t>Lidocaine</a:t>
            </a:r>
            <a:r>
              <a:rPr lang="en-US" sz="2000" dirty="0" smtClean="0"/>
              <a:t> more painful than BNS during </a:t>
            </a:r>
            <a:r>
              <a:rPr lang="en-US" sz="2000" dirty="0" err="1" smtClean="0"/>
              <a:t>intradermal</a:t>
            </a:r>
            <a:r>
              <a:rPr lang="en-US" sz="2000" dirty="0" smtClean="0"/>
              <a:t> injections </a:t>
            </a:r>
          </a:p>
          <a:p>
            <a:r>
              <a:rPr lang="en-US" sz="2000" dirty="0" smtClean="0"/>
              <a:t> During IV insertion less pain reported w/ </a:t>
            </a:r>
            <a:r>
              <a:rPr lang="en-US" sz="2000" dirty="0" err="1" smtClean="0"/>
              <a:t>lidocaine</a:t>
            </a:r>
            <a:r>
              <a:rPr lang="en-US" sz="2000" dirty="0" smtClean="0"/>
              <a:t> and BNS than the control group</a:t>
            </a:r>
          </a:p>
          <a:p>
            <a:r>
              <a:rPr lang="en-US" sz="2000" dirty="0" smtClean="0"/>
              <a:t>There is no significant difference in pain with </a:t>
            </a:r>
            <a:r>
              <a:rPr lang="en-US" sz="2000" dirty="0" err="1" smtClean="0"/>
              <a:t>lidocaine</a:t>
            </a:r>
            <a:r>
              <a:rPr lang="en-US" sz="2000" dirty="0" smtClean="0"/>
              <a:t> and BNS</a:t>
            </a:r>
          </a:p>
          <a:p>
            <a:pPr>
              <a:buNone/>
            </a:pP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Research Conclusion:</a:t>
            </a:r>
          </a:p>
          <a:p>
            <a:r>
              <a:rPr lang="en-US" dirty="0" smtClean="0"/>
              <a:t> </a:t>
            </a:r>
            <a:r>
              <a:rPr lang="en-US" sz="2000" dirty="0" smtClean="0"/>
              <a:t>May change  IV insertion process </a:t>
            </a:r>
          </a:p>
          <a:p>
            <a:r>
              <a:rPr lang="en-US" sz="2000" dirty="0" smtClean="0"/>
              <a:t>Beneficial to both patient and hospital</a:t>
            </a:r>
          </a:p>
          <a:p>
            <a:r>
              <a:rPr lang="en-US" sz="2000" dirty="0" smtClean="0"/>
              <a:t> BNS is low in cost and few side effects </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normAutofit/>
          </a:bodyPr>
          <a:lstStyle/>
          <a:p>
            <a:pPr>
              <a:buNone/>
            </a:pPr>
            <a:r>
              <a:rPr lang="en-US" dirty="0" smtClean="0"/>
              <a:t>Information from Secondary Sources:</a:t>
            </a:r>
          </a:p>
          <a:p>
            <a:r>
              <a:rPr lang="en-US" sz="2000" dirty="0" smtClean="0"/>
              <a:t>Patterson, </a:t>
            </a:r>
            <a:r>
              <a:rPr lang="en-US" sz="2000" dirty="0" err="1" smtClean="0"/>
              <a:t>Hussa</a:t>
            </a:r>
            <a:r>
              <a:rPr lang="en-US" sz="2000" dirty="0" smtClean="0"/>
              <a:t>, </a:t>
            </a:r>
            <a:r>
              <a:rPr lang="en-US" sz="2000" dirty="0" err="1" smtClean="0"/>
              <a:t>Fedelle</a:t>
            </a:r>
            <a:r>
              <a:rPr lang="en-US" sz="2000" dirty="0" smtClean="0"/>
              <a:t>, et al. (2000) Comparison of various analgesic agents for </a:t>
            </a:r>
            <a:r>
              <a:rPr lang="en-US" sz="2000" dirty="0" err="1" smtClean="0"/>
              <a:t>venipuncture</a:t>
            </a:r>
            <a:r>
              <a:rPr lang="en-US" sz="2000" dirty="0" smtClean="0"/>
              <a:t> </a:t>
            </a:r>
          </a:p>
          <a:p>
            <a:r>
              <a:rPr lang="en-US" sz="2000" dirty="0" err="1" smtClean="0"/>
              <a:t>McNelis</a:t>
            </a:r>
            <a:r>
              <a:rPr lang="en-US" sz="2000" dirty="0" smtClean="0"/>
              <a:t> (1998) Comparison of </a:t>
            </a:r>
            <a:r>
              <a:rPr lang="en-US" sz="2000" dirty="0" err="1" smtClean="0"/>
              <a:t>intradermal</a:t>
            </a:r>
            <a:r>
              <a:rPr lang="en-US" sz="2000" dirty="0" smtClean="0"/>
              <a:t> </a:t>
            </a:r>
            <a:r>
              <a:rPr lang="en-US" sz="2000" dirty="0" err="1" smtClean="0"/>
              <a:t>bacteriostatic</a:t>
            </a:r>
            <a:r>
              <a:rPr lang="en-US" sz="2000" dirty="0" smtClean="0"/>
              <a:t> 0.9% NS and </a:t>
            </a:r>
            <a:r>
              <a:rPr lang="en-US" sz="2000" dirty="0" err="1" smtClean="0"/>
              <a:t>intradermal</a:t>
            </a:r>
            <a:r>
              <a:rPr lang="en-US" sz="2000" dirty="0" smtClean="0"/>
              <a:t> </a:t>
            </a:r>
            <a:r>
              <a:rPr lang="en-US" sz="2000" dirty="0" err="1" smtClean="0"/>
              <a:t>Lidocaine</a:t>
            </a:r>
            <a:r>
              <a:rPr lang="en-US" sz="2000" dirty="0" smtClean="0"/>
              <a:t> </a:t>
            </a:r>
            <a:r>
              <a:rPr lang="en-US" sz="2000" dirty="0" err="1" smtClean="0"/>
              <a:t>HCl</a:t>
            </a:r>
            <a:r>
              <a:rPr lang="en-US" sz="2000" dirty="0" smtClean="0"/>
              <a:t> 1% for IV pain</a:t>
            </a:r>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Relevance of Research Article to Nursing Practice:</a:t>
            </a:r>
          </a:p>
          <a:p>
            <a:r>
              <a:rPr lang="en-US" sz="2000" dirty="0" smtClean="0"/>
              <a:t>Promoting pain management related to Intravenous (IV) insertion</a:t>
            </a:r>
          </a:p>
          <a:p>
            <a:r>
              <a:rPr lang="en-US" sz="2000" dirty="0" smtClean="0"/>
              <a:t>Benefits of </a:t>
            </a:r>
            <a:r>
              <a:rPr lang="en-US" sz="2000" dirty="0" err="1" smtClean="0"/>
              <a:t>bacteriostatic</a:t>
            </a:r>
            <a:r>
              <a:rPr lang="en-US" sz="2000" dirty="0" smtClean="0"/>
              <a:t> 0.9% normal saline use as an anesthetic</a:t>
            </a:r>
          </a:p>
          <a:p>
            <a:pPr>
              <a:buNone/>
            </a:pP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 	</a:t>
            </a:r>
          </a:p>
          <a:p>
            <a:pPr lvl="1"/>
            <a:r>
              <a:rPr lang="en-US" sz="2000" dirty="0" smtClean="0"/>
              <a:t>was sufficiently given to the participants of the research study. </a:t>
            </a:r>
          </a:p>
          <a:p>
            <a:pPr>
              <a:buNone/>
            </a:pPr>
            <a:endParaRPr lang="en-US" dirty="0" smtClean="0"/>
          </a:p>
          <a:p>
            <a:pPr>
              <a:buNone/>
            </a:pPr>
            <a:endParaRPr lang="en-US" dirty="0" smtClean="0"/>
          </a:p>
          <a:p>
            <a:pPr>
              <a:buNone/>
            </a:pPr>
            <a:r>
              <a:rPr lang="en-US" dirty="0" smtClean="0"/>
              <a:t>Research Methodologies:</a:t>
            </a:r>
          </a:p>
          <a:p>
            <a:pPr lvl="1"/>
            <a:r>
              <a:rPr lang="en-US" sz="2000" dirty="0" smtClean="0"/>
              <a:t>Quantitative  research was throughout the research study </a:t>
            </a:r>
          </a:p>
          <a:p>
            <a:pPr lvl="1"/>
            <a:r>
              <a:rPr lang="en-US" sz="2000" dirty="0" smtClean="0"/>
              <a:t>Qualitative research was used to collect the results of the research study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algn="ctr"/>
            <a:r>
              <a:rPr lang="en-US" dirty="0" smtClean="0"/>
              <a:t>Objectives</a:t>
            </a:r>
            <a:endParaRPr lang="en-US" dirty="0"/>
          </a:p>
        </p:txBody>
      </p:sp>
      <p:sp>
        <p:nvSpPr>
          <p:cNvPr id="3" name="Content Placeholder 2"/>
          <p:cNvSpPr>
            <a:spLocks noGrp="1"/>
          </p:cNvSpPr>
          <p:nvPr>
            <p:ph idx="1"/>
          </p:nvPr>
        </p:nvSpPr>
        <p:spPr/>
        <p:txBody>
          <a:bodyPr/>
          <a:lstStyle/>
          <a:p>
            <a:r>
              <a:rPr lang="en-US" dirty="0" smtClean="0"/>
              <a:t>Identify components from a quantitative and qualitative research article</a:t>
            </a:r>
          </a:p>
          <a:p>
            <a:r>
              <a:rPr lang="en-US" dirty="0" smtClean="0"/>
              <a:t>Critique the value of the assigned articles to the nursing profession</a:t>
            </a:r>
          </a:p>
          <a:p>
            <a:r>
              <a:rPr lang="en-US" dirty="0" smtClean="0"/>
              <a:t>Identify the informed consent process used in each of the articles</a:t>
            </a:r>
          </a:p>
          <a:p>
            <a:r>
              <a:rPr lang="en-US" dirty="0" smtClean="0"/>
              <a:t>Compare the methodologies of a quantitative and a qualitative research article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2000" dirty="0" smtClean="0"/>
              <a:t>Burns, N., &amp; Grove, S. (2009). </a:t>
            </a:r>
            <a:r>
              <a:rPr lang="en-US" sz="2000" i="1" dirty="0" smtClean="0"/>
              <a:t>The practice of nursing research: Appraisal, synthesis, and generation of evidence</a:t>
            </a:r>
            <a:r>
              <a:rPr lang="en-US" sz="2000" dirty="0" smtClean="0"/>
              <a:t> (6th Ed.). St. Louis, MO: Saunders Elsevier.</a:t>
            </a:r>
          </a:p>
          <a:p>
            <a:pPr>
              <a:buNone/>
            </a:pPr>
            <a:r>
              <a:rPr lang="en-US" sz="2000" dirty="0" err="1" smtClean="0"/>
              <a:t>Eddenberger</a:t>
            </a:r>
            <a:r>
              <a:rPr lang="en-US" sz="2000" dirty="0" smtClean="0"/>
              <a:t>, T., Keller, K., &amp; </a:t>
            </a:r>
            <a:r>
              <a:rPr lang="en-US" sz="2000" dirty="0" err="1" smtClean="0"/>
              <a:t>Locsin</a:t>
            </a:r>
            <a:r>
              <a:rPr lang="en-US" sz="2000" dirty="0" smtClean="0"/>
              <a:t>, R., (2010). Valuing caring behaviors within simulated emergent nursing situations. In </a:t>
            </a:r>
            <a:r>
              <a:rPr lang="en-US" sz="2000" i="1" dirty="0" smtClean="0"/>
              <a:t>International Journal of Human Caring, 14(2), 23-29.</a:t>
            </a:r>
            <a:endParaRPr lang="en-US" sz="2000" dirty="0" smtClean="0"/>
          </a:p>
          <a:p>
            <a:pPr>
              <a:buNone/>
            </a:pPr>
            <a:r>
              <a:rPr lang="en-US" sz="2000" dirty="0" smtClean="0"/>
              <a:t>Rees, C. (2011). A simple guide to gaining ethical approval for </a:t>
            </a:r>
            <a:r>
              <a:rPr lang="en-US" sz="2000" dirty="0" err="1" smtClean="0"/>
              <a:t>perioperative</a:t>
            </a:r>
            <a:r>
              <a:rPr lang="en-US" sz="2000" dirty="0" smtClean="0"/>
              <a:t> nursing research. </a:t>
            </a:r>
            <a:r>
              <a:rPr lang="en-US" sz="2000" i="1" dirty="0" smtClean="0"/>
              <a:t>Journal of </a:t>
            </a:r>
            <a:r>
              <a:rPr lang="en-US" sz="2000" i="1" dirty="0" err="1" smtClean="0"/>
              <a:t>Perioperative</a:t>
            </a:r>
            <a:r>
              <a:rPr lang="en-US" sz="2000" i="1" dirty="0" smtClean="0"/>
              <a:t> Practice</a:t>
            </a:r>
            <a:r>
              <a:rPr lang="en-US" sz="2000" dirty="0" smtClean="0"/>
              <a:t>, </a:t>
            </a:r>
            <a:r>
              <a:rPr lang="en-US" sz="2000" i="1" dirty="0" smtClean="0"/>
              <a:t>21</a:t>
            </a:r>
            <a:r>
              <a:rPr lang="en-US" sz="2000" dirty="0" smtClean="0"/>
              <a:t>(4), 123-127. Retrieved from </a:t>
            </a:r>
            <a:r>
              <a:rPr lang="en-US" sz="2000" dirty="0" err="1" smtClean="0"/>
              <a:t>EBSCOhost</a:t>
            </a:r>
            <a:endParaRPr lang="en-US" sz="2000" dirty="0" smtClean="0"/>
          </a:p>
          <a:p>
            <a:pPr>
              <a:buNone/>
            </a:pPr>
            <a:r>
              <a:rPr lang="en-US" sz="2000" dirty="0" err="1" smtClean="0"/>
              <a:t>Windle</a:t>
            </a:r>
            <a:r>
              <a:rPr lang="en-US" sz="2000" dirty="0" smtClean="0"/>
              <a:t>, P., Kwan, M., Warwick,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a:t>
            </a:r>
            <a:r>
              <a:rPr lang="en-US" sz="2000" dirty="0" smtClean="0"/>
              <a:t>, </a:t>
            </a:r>
            <a:r>
              <a:rPr lang="en-US" sz="2000" i="1" dirty="0" smtClean="0"/>
              <a:t>21</a:t>
            </a:r>
            <a:r>
              <a:rPr lang="en-US" sz="2000" dirty="0" smtClean="0"/>
              <a:t>(4), 251-258</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618488"/>
          </a:xfrm>
        </p:spPr>
        <p:txBody>
          <a:bodyPr>
            <a:normAutofit fontScale="90000"/>
          </a:bodyPr>
          <a:lstStyle/>
          <a:p>
            <a:pPr algn="ct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u="sng" dirty="0" smtClean="0"/>
              <a:t>Article #1</a:t>
            </a:r>
            <a:r>
              <a:rPr lang="en-US" sz="3100" dirty="0" smtClean="0"/>
              <a:t/>
            </a:r>
            <a:br>
              <a:rPr lang="en-US" sz="3100" dirty="0" smtClean="0"/>
            </a:br>
            <a:r>
              <a:rPr lang="en-US" sz="3100" dirty="0" smtClean="0"/>
              <a:t>Valuing Caring Behaviors Within Simulated Emergent Nursing Situations</a:t>
            </a:r>
            <a:br>
              <a:rPr lang="en-US" sz="3100" dirty="0" smtClean="0"/>
            </a:br>
            <a:r>
              <a:rPr lang="en-US" sz="2200" dirty="0" err="1" smtClean="0"/>
              <a:t>Eggenberger</a:t>
            </a:r>
            <a:r>
              <a:rPr lang="en-US" sz="2200" dirty="0" smtClean="0"/>
              <a:t>, T., Keller, K., &amp; </a:t>
            </a:r>
            <a:r>
              <a:rPr lang="en-US" sz="2200" dirty="0" err="1" smtClean="0"/>
              <a:t>Locsin</a:t>
            </a:r>
            <a:r>
              <a:rPr lang="en-US" sz="2200" dirty="0" smtClean="0"/>
              <a:t>, R., (2010)</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Research Question Being Addressed:</a:t>
            </a:r>
          </a:p>
          <a:p>
            <a:r>
              <a:rPr lang="en-US" sz="2000" dirty="0" smtClean="0"/>
              <a:t>How do nursing students become caring and how is it affected by an emergent situations?</a:t>
            </a:r>
          </a:p>
          <a:p>
            <a:pPr>
              <a:buNone/>
            </a:pPr>
            <a:endParaRPr lang="en-US" dirty="0" smtClean="0"/>
          </a:p>
          <a:p>
            <a:pPr>
              <a:buNone/>
            </a:pPr>
            <a:r>
              <a:rPr lang="en-US" dirty="0" smtClean="0"/>
              <a:t>Why the Study was Conducted:</a:t>
            </a:r>
          </a:p>
          <a:p>
            <a:r>
              <a:rPr lang="en-US" sz="2000" dirty="0" smtClean="0"/>
              <a:t>To explore how nursing students come to know patients as caring and how that caring is expressed during the use of a high-fidelity human simulator in an emergency situation.</a:t>
            </a:r>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sz="2800" dirty="0" smtClean="0"/>
              <a:t>Concepts the Researchers were Analyzing: </a:t>
            </a:r>
            <a:endParaRPr lang="en-US" dirty="0" smtClean="0"/>
          </a:p>
          <a:p>
            <a:r>
              <a:rPr lang="en-US" sz="2000" dirty="0" smtClean="0"/>
              <a:t>Realism</a:t>
            </a:r>
          </a:p>
          <a:p>
            <a:r>
              <a:rPr lang="en-US" sz="2000" dirty="0" smtClean="0"/>
              <a:t>Artificiality</a:t>
            </a:r>
          </a:p>
          <a:p>
            <a:r>
              <a:rPr lang="en-US" sz="2000" dirty="0" smtClean="0"/>
              <a:t>Briefing</a:t>
            </a:r>
          </a:p>
          <a:p>
            <a:r>
              <a:rPr lang="en-US" sz="2000" dirty="0" smtClean="0"/>
              <a:t>Encountering </a:t>
            </a:r>
          </a:p>
          <a:p>
            <a:r>
              <a:rPr lang="en-US" sz="2000" dirty="0" smtClean="0"/>
              <a:t>Debriefing </a:t>
            </a:r>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normAutofit/>
          </a:bodyPr>
          <a:lstStyle/>
          <a:p>
            <a:pPr>
              <a:buNone/>
            </a:pPr>
            <a:r>
              <a:rPr lang="en-US" dirty="0" smtClean="0"/>
              <a:t>Study Samples:</a:t>
            </a:r>
          </a:p>
          <a:p>
            <a:r>
              <a:rPr lang="en-US" sz="2000" dirty="0" smtClean="0"/>
              <a:t>n=71 </a:t>
            </a:r>
          </a:p>
          <a:p>
            <a:pPr>
              <a:buNone/>
            </a:pPr>
            <a:r>
              <a:rPr lang="en-US" sz="2000" u="sng" dirty="0" smtClean="0"/>
              <a:t>8 clinical groups:</a:t>
            </a:r>
          </a:p>
          <a:p>
            <a:r>
              <a:rPr lang="en-US" sz="2000" dirty="0" smtClean="0"/>
              <a:t> 4 traditional undergraduate (n=36)</a:t>
            </a:r>
          </a:p>
          <a:p>
            <a:r>
              <a:rPr lang="en-US" sz="2000" dirty="0" smtClean="0"/>
              <a:t>4 accelerated student graduates (n=41)</a:t>
            </a:r>
          </a:p>
          <a:p>
            <a:pPr>
              <a:buNone/>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#1</a:t>
            </a:r>
            <a:r>
              <a:rPr lang="en-US" sz="2700" dirty="0" smtClean="0"/>
              <a:t/>
            </a:r>
            <a:br>
              <a:rPr lang="en-US" sz="2700" dirty="0" smtClean="0"/>
            </a:br>
            <a:r>
              <a:rPr lang="en-US" sz="27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Method of Data Collection:</a:t>
            </a:r>
          </a:p>
          <a:p>
            <a:r>
              <a:rPr lang="en-US" sz="2000" dirty="0" smtClean="0"/>
              <a:t>Voluntary participation focused on evaluating caring behaviors using simulation technology</a:t>
            </a:r>
          </a:p>
          <a:p>
            <a:r>
              <a:rPr lang="en-US" sz="2000" dirty="0" smtClean="0"/>
              <a:t>Emergent situation was created for the teaching-learning experience</a:t>
            </a:r>
          </a:p>
          <a:p>
            <a:r>
              <a:rPr lang="en-US" sz="2000" dirty="0" smtClean="0"/>
              <a:t>Three processes provided the structure for the simulation experience: briefing, encountering,  and debriefing</a:t>
            </a:r>
          </a:p>
          <a:p>
            <a:pPr>
              <a:buNone/>
            </a:pPr>
            <a:endParaRPr lang="en-US" sz="2000"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normAutofit/>
          </a:bodyPr>
          <a:lstStyle/>
          <a:p>
            <a:pPr>
              <a:buNone/>
            </a:pPr>
            <a:r>
              <a:rPr lang="en-US" dirty="0" smtClean="0"/>
              <a:t>Research Findings:</a:t>
            </a:r>
          </a:p>
          <a:p>
            <a:r>
              <a:rPr lang="en-US" sz="2000" dirty="0" smtClean="0"/>
              <a:t>Knowing a person: patient/spouse relationship</a:t>
            </a:r>
          </a:p>
          <a:p>
            <a:r>
              <a:rPr lang="en-US" sz="2000" dirty="0" smtClean="0"/>
              <a:t>Ways of knowing</a:t>
            </a:r>
          </a:p>
          <a:p>
            <a:r>
              <a:rPr lang="en-US" sz="2000" dirty="0" smtClean="0"/>
              <a:t>Nursing calls and responses</a:t>
            </a:r>
          </a:p>
          <a:p>
            <a:pPr>
              <a:buNone/>
            </a:pPr>
            <a:endParaRPr lang="en-US" dirty="0" smtClean="0"/>
          </a:p>
          <a:p>
            <a:pPr>
              <a:buNone/>
            </a:pPr>
            <a:r>
              <a:rPr lang="en-US" dirty="0" smtClean="0"/>
              <a:t>Research Conclusion:</a:t>
            </a:r>
          </a:p>
          <a:p>
            <a:r>
              <a:rPr lang="en-US" sz="2000" dirty="0" smtClean="0"/>
              <a:t>Individuals are able to value caring in emergent situations</a:t>
            </a:r>
          </a:p>
          <a:p>
            <a:r>
              <a:rPr lang="en-US" sz="2000" dirty="0" smtClean="0"/>
              <a:t> Use of simulations allows caring behaviors to be assessed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Information from Secondary Sources:</a:t>
            </a:r>
          </a:p>
          <a:p>
            <a:r>
              <a:rPr lang="en-US" sz="2000" dirty="0" smtClean="0"/>
              <a:t>Boykin (2001) caring nurses and transforming practice</a:t>
            </a:r>
          </a:p>
          <a:p>
            <a:r>
              <a:rPr lang="en-US" sz="2000" dirty="0" smtClean="0"/>
              <a:t>Carper (1978) fundamental patterns of knowing in nursing</a:t>
            </a:r>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9600" dirty="0" smtClean="0"/>
              <a:t/>
            </a:r>
            <a:br>
              <a:rPr lang="en-US" sz="9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Relevance of Research Article to Nursing Practice:</a:t>
            </a:r>
          </a:p>
          <a:p>
            <a:r>
              <a:rPr lang="en-US" sz="2000" dirty="0" smtClean="0"/>
              <a:t>Simulation technology as a necessary tool for nursing education</a:t>
            </a:r>
          </a:p>
          <a:p>
            <a:r>
              <a:rPr lang="en-US" sz="2000" dirty="0" smtClean="0"/>
              <a:t>Questions of whether or not simulation technology interferes with the development of caring nurses</a:t>
            </a:r>
          </a:p>
          <a:p>
            <a:r>
              <a:rPr lang="en-US" sz="2000" dirty="0" smtClean="0"/>
              <a:t>Debriefing and reflection of knowing related to growth of caring nurses through simulation</a:t>
            </a:r>
          </a:p>
          <a:p>
            <a:pPr>
              <a:buNone/>
            </a:pPr>
            <a:endParaRPr lang="en-US" dirty="0" smtClean="0"/>
          </a:p>
          <a:p>
            <a:endParaRPr lang="en-US"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396</TotalTime>
  <Words>994</Words>
  <Application>Microsoft Office PowerPoint</Application>
  <PresentationFormat>On-screen Show (4:3)</PresentationFormat>
  <Paragraphs>171</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Analyzing &amp; Critiquing Research Articles</vt:lpstr>
      <vt:lpstr>Objectives</vt:lpstr>
      <vt:lpstr>   Article #1 Valuing Caring Behaviors Within Simulated Emergent Nursing Situations Eggenberger, T., Keller, K., &amp; Locsin, R., (2010) </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&amp; Critiquing Research Articles</dc:title>
  <dc:creator>Lindsey</dc:creator>
  <cp:lastModifiedBy>Tina</cp:lastModifiedBy>
  <cp:revision>50</cp:revision>
  <dcterms:created xsi:type="dcterms:W3CDTF">2011-09-17T15:38:10Z</dcterms:created>
  <dcterms:modified xsi:type="dcterms:W3CDTF">2011-09-23T22:27:50Z</dcterms:modified>
</cp:coreProperties>
</file>