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79A10D-1EB7-42B9-8A35-FEE57FD02C66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E8B67D-D786-4B9D-B107-BD6A47380E5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Analyzing &amp; Critiquing Research Articles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7854696" cy="3505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Tina </a:t>
            </a:r>
            <a:r>
              <a:rPr lang="en-US" dirty="0" smtClean="0">
                <a:solidFill>
                  <a:schemeClr val="tx1"/>
                </a:solidFill>
              </a:rPr>
              <a:t>Heaton, Lindsey </a:t>
            </a:r>
            <a:r>
              <a:rPr lang="en-US" dirty="0" err="1" smtClean="0">
                <a:solidFill>
                  <a:schemeClr val="tx1"/>
                </a:solidFill>
              </a:rPr>
              <a:t>Helbling</a:t>
            </a:r>
            <a:r>
              <a:rPr lang="en-US" dirty="0" smtClean="0">
                <a:solidFill>
                  <a:schemeClr val="tx1"/>
                </a:solidFill>
              </a:rPr>
              <a:t>, Kristen </a:t>
            </a:r>
            <a:r>
              <a:rPr lang="en-US" dirty="0" err="1" smtClean="0">
                <a:solidFill>
                  <a:schemeClr val="tx1"/>
                </a:solidFill>
              </a:rPr>
              <a:t>Hufford</a:t>
            </a:r>
            <a:r>
              <a:rPr lang="en-US" dirty="0" smtClean="0">
                <a:solidFill>
                  <a:schemeClr val="tx1"/>
                </a:solidFill>
              </a:rPr>
              <a:t>, Kathryn Jacobsen, and Anita </a:t>
            </a:r>
            <a:r>
              <a:rPr lang="en-US" dirty="0" smtClean="0">
                <a:solidFill>
                  <a:schemeClr val="tx1"/>
                </a:solidFill>
              </a:rPr>
              <a:t>John</a:t>
            </a:r>
          </a:p>
          <a:p>
            <a:pPr algn="ctr"/>
            <a:r>
              <a:rPr lang="en-US" dirty="0" smtClean="0"/>
              <a:t>Lakeview College of Nursing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N302-Fall 2011</a:t>
            </a:r>
          </a:p>
          <a:p>
            <a:pPr algn="ctr"/>
            <a:r>
              <a:rPr lang="en-US" dirty="0" smtClean="0"/>
              <a:t>September 25, 2011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04088"/>
            <a:ext cx="8763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u="sng" dirty="0" smtClean="0"/>
              <a:t>Article #2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Comparison of </a:t>
            </a:r>
            <a:r>
              <a:rPr lang="en-US" sz="2700" dirty="0" err="1" smtClean="0"/>
              <a:t>Bacteriostatic</a:t>
            </a:r>
            <a:r>
              <a:rPr lang="en-US" sz="2700" dirty="0" smtClean="0"/>
              <a:t> Normal Saline and </a:t>
            </a:r>
            <a:r>
              <a:rPr lang="en-US" sz="2700" dirty="0" err="1" smtClean="0"/>
              <a:t>Lidocaine</a:t>
            </a:r>
            <a:r>
              <a:rPr lang="en-US" sz="2700" dirty="0" smtClean="0"/>
              <a:t> Used as </a:t>
            </a:r>
            <a:r>
              <a:rPr lang="en-US" sz="2700" dirty="0" err="1" smtClean="0"/>
              <a:t>Intradermal</a:t>
            </a:r>
            <a:r>
              <a:rPr lang="en-US" sz="2700" dirty="0" smtClean="0"/>
              <a:t> Anesthesia for the Placement of Intravenous Lines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Windle</a:t>
            </a:r>
            <a:r>
              <a:rPr lang="en-US" sz="2200" dirty="0" smtClean="0"/>
              <a:t>, P., Kwan, M., Warwick, H., </a:t>
            </a:r>
            <a:r>
              <a:rPr lang="en-US" sz="2200" dirty="0" err="1" smtClean="0"/>
              <a:t>Sibayan</a:t>
            </a:r>
            <a:r>
              <a:rPr lang="en-US" sz="2200" dirty="0" smtClean="0"/>
              <a:t>, A., Espiritu, C., &amp; </a:t>
            </a:r>
            <a:r>
              <a:rPr lang="en-US" sz="2200" dirty="0" err="1" smtClean="0"/>
              <a:t>Vergara</a:t>
            </a:r>
            <a:r>
              <a:rPr lang="en-US" sz="2200" dirty="0" smtClean="0"/>
              <a:t>, J. (2006)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Independent and Dependent Variables: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Concepts the Researchers were Analyzing: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u="sng" dirty="0" smtClean="0"/>
              <a:t>Article #2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Comparison of </a:t>
            </a:r>
            <a:r>
              <a:rPr lang="en-US" sz="2700" dirty="0" err="1" smtClean="0"/>
              <a:t>Bacteriostatic</a:t>
            </a:r>
            <a:r>
              <a:rPr lang="en-US" sz="2700" dirty="0" smtClean="0"/>
              <a:t> Normal Saline and </a:t>
            </a:r>
            <a:r>
              <a:rPr lang="en-US" sz="2700" dirty="0" err="1" smtClean="0"/>
              <a:t>Lidocaine</a:t>
            </a:r>
            <a:r>
              <a:rPr lang="en-US" sz="2700" dirty="0" smtClean="0"/>
              <a:t> Used as </a:t>
            </a:r>
            <a:r>
              <a:rPr lang="en-US" sz="2700" dirty="0" err="1" smtClean="0"/>
              <a:t>Intradermal</a:t>
            </a:r>
            <a:r>
              <a:rPr lang="en-US" sz="2700" dirty="0" smtClean="0"/>
              <a:t> Anesthesia for the Placement of Intravenous Lines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2200" dirty="0" err="1" smtClean="0"/>
              <a:t>Windle</a:t>
            </a:r>
            <a:r>
              <a:rPr lang="en-US" sz="2200" dirty="0" smtClean="0"/>
              <a:t>, P., Kwan, M., Warwick, H., </a:t>
            </a:r>
            <a:r>
              <a:rPr lang="en-US" sz="2200" dirty="0" err="1" smtClean="0"/>
              <a:t>Sibayan</a:t>
            </a:r>
            <a:r>
              <a:rPr lang="en-US" sz="2200" dirty="0" smtClean="0"/>
              <a:t>, A., Espiritu, C., &amp; </a:t>
            </a:r>
            <a:r>
              <a:rPr lang="en-US" sz="2200" dirty="0" err="1" smtClean="0"/>
              <a:t>Vergara</a:t>
            </a:r>
            <a:r>
              <a:rPr lang="en-US" sz="2200" dirty="0" smtClean="0"/>
              <a:t>, J. (2006)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Study Samples: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Method of Data Collection: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u="sng" dirty="0" smtClean="0"/>
              <a:t>Article #2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Comparison of </a:t>
            </a:r>
            <a:r>
              <a:rPr lang="en-US" sz="2700" dirty="0" err="1" smtClean="0"/>
              <a:t>Bacteriostatic</a:t>
            </a:r>
            <a:r>
              <a:rPr lang="en-US" sz="2700" dirty="0" smtClean="0"/>
              <a:t> Normal Saline and </a:t>
            </a:r>
            <a:r>
              <a:rPr lang="en-US" sz="2700" dirty="0" err="1" smtClean="0"/>
              <a:t>Lidocaine</a:t>
            </a:r>
            <a:r>
              <a:rPr lang="en-US" sz="2700" dirty="0" smtClean="0"/>
              <a:t> Used as </a:t>
            </a:r>
            <a:r>
              <a:rPr lang="en-US" sz="2700" dirty="0" err="1" smtClean="0"/>
              <a:t>Intradermal</a:t>
            </a:r>
            <a:r>
              <a:rPr lang="en-US" sz="2700" dirty="0" smtClean="0"/>
              <a:t> Anesthesia for the Placement of Intravenous Lines</a:t>
            </a:r>
            <a:r>
              <a:rPr lang="en-US" sz="17800" dirty="0" smtClean="0"/>
              <a:t/>
            </a:r>
            <a:br>
              <a:rPr lang="en-US" sz="17800" dirty="0" smtClean="0"/>
            </a:br>
            <a:r>
              <a:rPr lang="en-US" sz="2200" dirty="0" err="1" smtClean="0"/>
              <a:t>Windle</a:t>
            </a:r>
            <a:r>
              <a:rPr lang="en-US" sz="2200" dirty="0" smtClean="0"/>
              <a:t>, P., Kwan, M., Warwick, H., </a:t>
            </a:r>
            <a:r>
              <a:rPr lang="en-US" sz="2200" dirty="0" err="1" smtClean="0"/>
              <a:t>Sibayan</a:t>
            </a:r>
            <a:r>
              <a:rPr lang="en-US" sz="2200" dirty="0" smtClean="0"/>
              <a:t>, A., Espiritu, C., &amp; </a:t>
            </a:r>
            <a:r>
              <a:rPr lang="en-US" sz="2200" dirty="0" err="1" smtClean="0"/>
              <a:t>Vergara</a:t>
            </a:r>
            <a:r>
              <a:rPr lang="en-US" sz="2200" dirty="0" smtClean="0"/>
              <a:t>, J. (2006)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Research Findings: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Research Conclusion: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u="sng" dirty="0" smtClean="0"/>
              <a:t>Article #2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Comparison of </a:t>
            </a:r>
            <a:r>
              <a:rPr lang="en-US" sz="2700" dirty="0" err="1" smtClean="0"/>
              <a:t>Bacteriostatic</a:t>
            </a:r>
            <a:r>
              <a:rPr lang="en-US" sz="2700" dirty="0" smtClean="0"/>
              <a:t> Normal Saline and </a:t>
            </a:r>
            <a:r>
              <a:rPr lang="en-US" sz="2700" dirty="0" err="1" smtClean="0"/>
              <a:t>Lidocaine</a:t>
            </a:r>
            <a:r>
              <a:rPr lang="en-US" sz="2700" dirty="0" smtClean="0"/>
              <a:t> Used as </a:t>
            </a:r>
            <a:r>
              <a:rPr lang="en-US" sz="2700" dirty="0" err="1" smtClean="0"/>
              <a:t>Intradermal</a:t>
            </a:r>
            <a:r>
              <a:rPr lang="en-US" sz="2700" dirty="0" smtClean="0"/>
              <a:t> Anesthesia for the Placement of Intravenous Lines</a:t>
            </a:r>
            <a:r>
              <a:rPr lang="en-US" sz="33000" dirty="0" smtClean="0"/>
              <a:t/>
            </a:r>
            <a:br>
              <a:rPr lang="en-US" sz="33000" dirty="0" smtClean="0"/>
            </a:br>
            <a:r>
              <a:rPr lang="en-US" sz="2200" dirty="0" err="1" smtClean="0"/>
              <a:t>Windle</a:t>
            </a:r>
            <a:r>
              <a:rPr lang="en-US" sz="2200" dirty="0" smtClean="0"/>
              <a:t>, P., Kwan, M., Warwick, H., </a:t>
            </a:r>
            <a:r>
              <a:rPr lang="en-US" sz="2200" dirty="0" err="1" smtClean="0"/>
              <a:t>Sibayan</a:t>
            </a:r>
            <a:r>
              <a:rPr lang="en-US" sz="2200" dirty="0" smtClean="0"/>
              <a:t>, A., Espiritu, C., &amp; </a:t>
            </a:r>
            <a:r>
              <a:rPr lang="en-US" sz="2200" dirty="0" err="1" smtClean="0"/>
              <a:t>Vergara</a:t>
            </a:r>
            <a:r>
              <a:rPr lang="en-US" sz="2200" dirty="0" smtClean="0"/>
              <a:t>, J. (</a:t>
            </a:r>
            <a:r>
              <a:rPr lang="en-US" sz="2200" dirty="0" smtClean="0"/>
              <a:t>2006)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Information from Secondary Sources: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Relevance of Research Article to Nursing Practice: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u="sng" dirty="0" smtClean="0"/>
              <a:t>Article #2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Comparison of </a:t>
            </a:r>
            <a:r>
              <a:rPr lang="en-US" sz="2700" dirty="0" err="1" smtClean="0"/>
              <a:t>Bacteriostatic</a:t>
            </a:r>
            <a:r>
              <a:rPr lang="en-US" sz="2700" dirty="0" smtClean="0"/>
              <a:t> Normal Saline and </a:t>
            </a:r>
            <a:r>
              <a:rPr lang="en-US" sz="2700" dirty="0" err="1" smtClean="0"/>
              <a:t>Lidocaine</a:t>
            </a:r>
            <a:r>
              <a:rPr lang="en-US" sz="2700" dirty="0" smtClean="0"/>
              <a:t> Used as </a:t>
            </a:r>
            <a:r>
              <a:rPr lang="en-US" sz="2700" dirty="0" err="1" smtClean="0"/>
              <a:t>Intradermal</a:t>
            </a:r>
            <a:r>
              <a:rPr lang="en-US" sz="2700" dirty="0" smtClean="0"/>
              <a:t> Anesthesia for the Placement of Intravenous Lines</a:t>
            </a:r>
            <a:r>
              <a:rPr lang="en-US" sz="61100" dirty="0" smtClean="0"/>
              <a:t/>
            </a:r>
            <a:br>
              <a:rPr lang="en-US" sz="61100" dirty="0" smtClean="0"/>
            </a:br>
            <a:r>
              <a:rPr lang="en-US" sz="2200" dirty="0" err="1" smtClean="0"/>
              <a:t>Windle</a:t>
            </a:r>
            <a:r>
              <a:rPr lang="en-US" sz="2200" dirty="0" smtClean="0"/>
              <a:t>, P., Kwan, M., Warwick, H., </a:t>
            </a:r>
            <a:r>
              <a:rPr lang="en-US" sz="2200" dirty="0" err="1" smtClean="0"/>
              <a:t>Sibayan</a:t>
            </a:r>
            <a:r>
              <a:rPr lang="en-US" sz="2200" dirty="0" smtClean="0"/>
              <a:t>, A., Espiritu, C., &amp; </a:t>
            </a:r>
            <a:r>
              <a:rPr lang="en-US" sz="2200" dirty="0" err="1" smtClean="0"/>
              <a:t>Vergara</a:t>
            </a:r>
            <a:r>
              <a:rPr lang="en-US" sz="2200" dirty="0" smtClean="0"/>
              <a:t>, J. (</a:t>
            </a:r>
            <a:r>
              <a:rPr lang="en-US" sz="2200" dirty="0" smtClean="0"/>
              <a:t>2006)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Informed Consent Process: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Research Methodologies: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Burns, N., &amp; Grove, S. (2009). </a:t>
            </a:r>
            <a:r>
              <a:rPr lang="en-US" sz="2400" i="1" dirty="0" smtClean="0"/>
              <a:t>The practice of nursing research: Appraisal, synthesis, and generation of evidence</a:t>
            </a:r>
            <a:r>
              <a:rPr lang="en-US" sz="2400" dirty="0" smtClean="0"/>
              <a:t> (6th Ed.). St. Louis, MO: Saunders Elsevier.</a:t>
            </a:r>
          </a:p>
          <a:p>
            <a:pPr>
              <a:buNone/>
            </a:pPr>
            <a:r>
              <a:rPr lang="en-US" sz="2400" dirty="0" err="1" smtClean="0"/>
              <a:t>Eddenberger</a:t>
            </a:r>
            <a:r>
              <a:rPr lang="en-US" sz="2400" dirty="0" smtClean="0"/>
              <a:t>, T., Keller, K., &amp; </a:t>
            </a:r>
            <a:r>
              <a:rPr lang="en-US" sz="2400" dirty="0" err="1" smtClean="0"/>
              <a:t>Locsin</a:t>
            </a:r>
            <a:r>
              <a:rPr lang="en-US" sz="2400" dirty="0" smtClean="0"/>
              <a:t>, R., (2010). Valuing caring behaviors within simulated emergent nursing situations. In </a:t>
            </a:r>
            <a:r>
              <a:rPr lang="en-US" sz="2400" i="1" dirty="0" smtClean="0"/>
              <a:t>International Journal of Human Caring, 14(2), 23-29.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Windle</a:t>
            </a:r>
            <a:r>
              <a:rPr lang="en-US" sz="2400" dirty="0" smtClean="0"/>
              <a:t>, P., Kwan, M., Warwick, H., </a:t>
            </a:r>
            <a:r>
              <a:rPr lang="en-US" sz="2400" dirty="0" err="1" smtClean="0"/>
              <a:t>Sibayan</a:t>
            </a:r>
            <a:r>
              <a:rPr lang="en-US" sz="2400" dirty="0" smtClean="0"/>
              <a:t>, A., Espiritu, C., &amp; </a:t>
            </a:r>
            <a:r>
              <a:rPr lang="en-US" sz="2400" dirty="0" err="1" smtClean="0"/>
              <a:t>Vergara</a:t>
            </a:r>
            <a:r>
              <a:rPr lang="en-US" sz="2400" dirty="0" smtClean="0"/>
              <a:t>, J. (2006). Comparison of </a:t>
            </a:r>
            <a:r>
              <a:rPr lang="en-US" sz="2400" dirty="0" err="1" smtClean="0"/>
              <a:t>bacteriostatic</a:t>
            </a:r>
            <a:r>
              <a:rPr lang="en-US" sz="2400" dirty="0" smtClean="0"/>
              <a:t> normal saline and </a:t>
            </a:r>
            <a:r>
              <a:rPr lang="en-US" sz="2400" dirty="0" err="1" smtClean="0"/>
              <a:t>lidocaine</a:t>
            </a:r>
            <a:r>
              <a:rPr lang="en-US" sz="2400" dirty="0" smtClean="0"/>
              <a:t> used as </a:t>
            </a:r>
            <a:r>
              <a:rPr lang="en-US" sz="2400" dirty="0" err="1" smtClean="0"/>
              <a:t>intradermal</a:t>
            </a:r>
            <a:r>
              <a:rPr lang="en-US" sz="2400" dirty="0" smtClean="0"/>
              <a:t> anesthesia for the placement of intravenous lines. </a:t>
            </a:r>
            <a:r>
              <a:rPr lang="en-US" sz="2400" i="1" dirty="0" smtClean="0"/>
              <a:t>Journal of </a:t>
            </a:r>
            <a:r>
              <a:rPr lang="en-US" sz="2400" i="1" dirty="0" err="1" smtClean="0"/>
              <a:t>PeriAnesthesia</a:t>
            </a:r>
            <a:r>
              <a:rPr lang="en-US" sz="2400" i="1" dirty="0" smtClean="0"/>
              <a:t> Nursing</a:t>
            </a:r>
            <a:r>
              <a:rPr lang="en-US" sz="2400" dirty="0" smtClean="0"/>
              <a:t>, </a:t>
            </a:r>
            <a:r>
              <a:rPr lang="en-US" sz="2400" i="1" dirty="0" smtClean="0"/>
              <a:t>21</a:t>
            </a:r>
            <a:r>
              <a:rPr lang="en-US" sz="2400" dirty="0" smtClean="0"/>
              <a:t>(4), 251-258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</a:t>
            </a:r>
            <a:r>
              <a:rPr lang="en-US" dirty="0" smtClean="0"/>
              <a:t>components from a </a:t>
            </a:r>
            <a:r>
              <a:rPr lang="en-US" dirty="0" smtClean="0"/>
              <a:t>quantitative and qualitative research article</a:t>
            </a:r>
          </a:p>
          <a:p>
            <a:r>
              <a:rPr lang="en-US" dirty="0" smtClean="0"/>
              <a:t>Critique the value of the assigned articles to the nursing profession</a:t>
            </a:r>
          </a:p>
          <a:p>
            <a:r>
              <a:rPr lang="en-US" dirty="0" smtClean="0"/>
              <a:t>Identify the informed consent process used in each of the articles</a:t>
            </a:r>
          </a:p>
          <a:p>
            <a:r>
              <a:rPr lang="en-US" dirty="0" smtClean="0"/>
              <a:t>Compare the </a:t>
            </a:r>
            <a:r>
              <a:rPr lang="en-US" dirty="0" smtClean="0"/>
              <a:t>methodologies of a quantitative and a qualitative research article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618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u="sng" dirty="0" smtClean="0"/>
              <a:t>Article #1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Valuing Caring Behaviors Within Simulated Emergent Nursing Situations</a:t>
            </a:r>
            <a:br>
              <a:rPr lang="en-US" sz="3100" dirty="0" smtClean="0"/>
            </a:br>
            <a:r>
              <a:rPr lang="en-US" sz="2200" dirty="0" err="1" smtClean="0"/>
              <a:t>Eggenberger</a:t>
            </a:r>
            <a:r>
              <a:rPr lang="en-US" sz="2200" dirty="0" smtClean="0"/>
              <a:t>, T., Keller, K., &amp; </a:t>
            </a:r>
            <a:r>
              <a:rPr lang="en-US" sz="2200" dirty="0" err="1" smtClean="0"/>
              <a:t>Locsin</a:t>
            </a:r>
            <a:r>
              <a:rPr lang="en-US" sz="2200" dirty="0" smtClean="0"/>
              <a:t>, R., (2010)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Research Question </a:t>
            </a:r>
            <a:r>
              <a:rPr lang="en-US" dirty="0" smtClean="0"/>
              <a:t>B</a:t>
            </a:r>
            <a:r>
              <a:rPr lang="en-US" dirty="0" smtClean="0"/>
              <a:t>eing </a:t>
            </a:r>
            <a:r>
              <a:rPr lang="en-US" dirty="0" smtClean="0"/>
              <a:t>A</a:t>
            </a:r>
            <a:r>
              <a:rPr lang="en-US" dirty="0" smtClean="0"/>
              <a:t>ddressed: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 the Study was Conducted: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u="sng" dirty="0" smtClean="0"/>
              <a:t>Article #1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Valuing Caring Behaviors Within Simulated Emergent Nursing Situations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Eggenberger</a:t>
            </a:r>
            <a:r>
              <a:rPr lang="en-US" sz="2200" dirty="0" smtClean="0"/>
              <a:t>, T., Keller, K., &amp; </a:t>
            </a:r>
            <a:r>
              <a:rPr lang="en-US" sz="2200" dirty="0" err="1" smtClean="0"/>
              <a:t>Locsin</a:t>
            </a:r>
            <a:r>
              <a:rPr lang="en-US" sz="2200" dirty="0" smtClean="0"/>
              <a:t>, R., (2010)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Independent and Dependent Variables: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Concepts the Researchers were Analyzing: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u="sng" dirty="0" smtClean="0"/>
              <a:t>Article #1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Valuing Caring Behaviors Within Simulated Emergent Nursing Situations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Eggenberger</a:t>
            </a:r>
            <a:r>
              <a:rPr lang="en-US" sz="2200" dirty="0" smtClean="0"/>
              <a:t>, T., Keller, K., &amp; </a:t>
            </a:r>
            <a:r>
              <a:rPr lang="en-US" sz="2200" dirty="0" err="1" smtClean="0"/>
              <a:t>Locsin</a:t>
            </a:r>
            <a:r>
              <a:rPr lang="en-US" sz="2200" dirty="0" smtClean="0"/>
              <a:t>, R., (2010)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Study Samples: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Method of Data Collection: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u="sng" dirty="0" smtClean="0"/>
              <a:t>Article </a:t>
            </a:r>
            <a:r>
              <a:rPr lang="en-US" sz="3100" u="sng" dirty="0" smtClean="0"/>
              <a:t>#1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Valuing </a:t>
            </a:r>
            <a:r>
              <a:rPr lang="en-US" sz="3100" dirty="0" smtClean="0"/>
              <a:t>Caring Behaviors Within Simulated Emergent Nursing Situations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Eggenberger</a:t>
            </a:r>
            <a:r>
              <a:rPr lang="en-US" sz="2200" dirty="0" smtClean="0"/>
              <a:t>, T., Keller, K., &amp; </a:t>
            </a:r>
            <a:r>
              <a:rPr lang="en-US" sz="2200" dirty="0" err="1" smtClean="0"/>
              <a:t>Locsin</a:t>
            </a:r>
            <a:r>
              <a:rPr lang="en-US" sz="2200" dirty="0" smtClean="0"/>
              <a:t>, R., (2010)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Research Findings: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Research Conclusion: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u="sng" dirty="0" smtClean="0"/>
              <a:t>Article #1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Valuing Caring Behaviors Within Simulated Emergent Nursing Situations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Eggenberger</a:t>
            </a:r>
            <a:r>
              <a:rPr lang="en-US" sz="2200" dirty="0" smtClean="0"/>
              <a:t>, T., Keller, K., &amp; </a:t>
            </a:r>
            <a:r>
              <a:rPr lang="en-US" sz="2200" dirty="0" err="1" smtClean="0"/>
              <a:t>Locsin</a:t>
            </a:r>
            <a:r>
              <a:rPr lang="en-US" sz="2200" dirty="0" smtClean="0"/>
              <a:t>, R., (2010)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Information from Secondary Sources: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Relevance of Research Article to Nursing Practice: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u="sng" dirty="0" smtClean="0"/>
              <a:t>Article #1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Valuing Caring Behaviors Within Simulated Emergent Nursing Situations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Eggenberger</a:t>
            </a:r>
            <a:r>
              <a:rPr lang="en-US" sz="2200" dirty="0" smtClean="0"/>
              <a:t>, T., Keller, K., &amp; </a:t>
            </a:r>
            <a:r>
              <a:rPr lang="en-US" sz="2200" dirty="0" err="1" smtClean="0"/>
              <a:t>Locsin</a:t>
            </a:r>
            <a:r>
              <a:rPr lang="en-US" sz="2200" dirty="0" smtClean="0"/>
              <a:t>, R., (2010)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Informed Consent Process: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Research Methodologies: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763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u="sng" dirty="0" smtClean="0"/>
              <a:t>Article #2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Comparison of </a:t>
            </a:r>
            <a:r>
              <a:rPr lang="en-US" sz="2800" dirty="0" err="1" smtClean="0"/>
              <a:t>Bacteriostatic</a:t>
            </a:r>
            <a:r>
              <a:rPr lang="en-US" sz="2800" dirty="0" smtClean="0"/>
              <a:t> Normal Saline and </a:t>
            </a:r>
            <a:r>
              <a:rPr lang="en-US" sz="2800" dirty="0" err="1" smtClean="0"/>
              <a:t>Lidocaine</a:t>
            </a:r>
            <a:r>
              <a:rPr lang="en-US" sz="2800" dirty="0" smtClean="0"/>
              <a:t> </a:t>
            </a:r>
            <a:r>
              <a:rPr lang="en-US" sz="2800" dirty="0" smtClean="0"/>
              <a:t>Used as </a:t>
            </a:r>
            <a:r>
              <a:rPr lang="en-US" sz="2800" dirty="0" err="1" smtClean="0"/>
              <a:t>Intradermal</a:t>
            </a:r>
            <a:r>
              <a:rPr lang="en-US" sz="2800" dirty="0" smtClean="0"/>
              <a:t> Anesthesia for the Placement of Intravenous Lines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200" dirty="0" err="1" smtClean="0"/>
              <a:t>Windle</a:t>
            </a:r>
            <a:r>
              <a:rPr lang="en-US" sz="2200" dirty="0" smtClean="0"/>
              <a:t>, P., Kwan, M., Warwick, H., </a:t>
            </a:r>
            <a:r>
              <a:rPr lang="en-US" sz="2200" dirty="0" err="1" smtClean="0"/>
              <a:t>Sibayan</a:t>
            </a:r>
            <a:r>
              <a:rPr lang="en-US" sz="2200" dirty="0" smtClean="0"/>
              <a:t>, A., Espiritu, C., &amp; </a:t>
            </a:r>
            <a:r>
              <a:rPr lang="en-US" sz="2200" dirty="0" err="1" smtClean="0"/>
              <a:t>Vergara</a:t>
            </a:r>
            <a:r>
              <a:rPr lang="en-US" sz="2200" dirty="0" smtClean="0"/>
              <a:t>, J. (2006)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Research Question Being Addressed: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 the Study was Conducted: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348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Analyzing &amp; Critiquing Research Articles</vt:lpstr>
      <vt:lpstr>Objectives</vt:lpstr>
      <vt:lpstr>   Article #1 Valuing Caring Behaviors Within Simulated Emergent Nursing Situations Eggenberger, T., Keller, K., &amp; Locsin, R., (2010) </vt:lpstr>
      <vt:lpstr>Article #1 Valuing Caring Behaviors Within Simulated Emergent Nursing Situations  Eggenberger, T., Keller, K., &amp; Locsin, R., (2010)</vt:lpstr>
      <vt:lpstr>Article #1 Valuing Caring Behaviors Within Simulated Emergent Nursing Situations  Eggenberger, T., Keller, K., &amp; Locsin, R., (2010)</vt:lpstr>
      <vt:lpstr>Article #1 Valuing Caring Behaviors Within Simulated Emergent Nursing Situations  Eggenberger, T., Keller, K., &amp; Locsin, R., (2010)</vt:lpstr>
      <vt:lpstr>Article #1 Valuing Caring Behaviors Within Simulated Emergent Nursing Situations  Eggenberger, T., Keller, K., &amp; Locsin, R., (2010)</vt:lpstr>
      <vt:lpstr>Article #1 Valuing Caring Behaviors Within Simulated Emergent Nursing Situations  Eggenberger, T., Keller, K., &amp; Locsin, R., (2010)</vt:lpstr>
      <vt:lpstr>Article #2 Comparison of Bacteriostatic Normal Saline and Lidocaine Used as Intradermal Anesthesia for the Placement of Intravenous Lines  Windle, P., Kwan, M., Warwick, H., Sibayan, A., Espiritu, C., &amp; Vergara, J. (2006) </vt:lpstr>
      <vt:lpstr>Article #2 Comparison of Bacteriostatic Normal Saline and Lidocaine Used as Intradermal Anesthesia for the Placement of Intravenous Lines  Windle, P., Kwan, M., Warwick, H., Sibayan, A., Espiritu, C., &amp; Vergara, J. (2006) </vt:lpstr>
      <vt:lpstr>Article #2 Comparison of Bacteriostatic Normal Saline and Lidocaine Used as Intradermal Anesthesia for the Placement of Intravenous Lines Windle, P., Kwan, M., Warwick, H., Sibayan, A., Espiritu, C., &amp; Vergara, J. (2006) </vt:lpstr>
      <vt:lpstr>Article #2 Comparison of Bacteriostatic Normal Saline and Lidocaine Used as Intradermal Anesthesia for the Placement of Intravenous Lines Windle, P., Kwan, M., Warwick, H., Sibayan, A., Espiritu, C., &amp; Vergara, J. (2006) </vt:lpstr>
      <vt:lpstr>Article #2 Comparison of Bacteriostatic Normal Saline and Lidocaine Used as Intradermal Anesthesia for the Placement of Intravenous Lines Windle, P., Kwan, M., Warwick, H., Sibayan, A., Espiritu, C., &amp; Vergara, J. (2006)</vt:lpstr>
      <vt:lpstr>Article #2 Comparison of Bacteriostatic Normal Saline and Lidocaine Used as Intradermal Anesthesia for the Placement of Intravenous Lines Windle, P., Kwan, M., Warwick, H., Sibayan, A., Espiritu, C., &amp; Vergara, J. (2006)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&amp; Critiquing Research Articles</dc:title>
  <dc:creator>Lindsey</dc:creator>
  <cp:lastModifiedBy>Lindsey</cp:lastModifiedBy>
  <cp:revision>11</cp:revision>
  <dcterms:created xsi:type="dcterms:W3CDTF">2011-09-17T15:38:10Z</dcterms:created>
  <dcterms:modified xsi:type="dcterms:W3CDTF">2011-09-17T17:06:55Z</dcterms:modified>
</cp:coreProperties>
</file>