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notesSlides/notesSlide22.xml" ContentType="application/vnd.openxmlformats-officedocument.presentationml.notesSlide+xml"/>
  <Override PartName="/ppt/notesSlides/notesSlide14.xml" ContentType="application/vnd.openxmlformats-officedocument.presentationml.notesSlide+xml"/>
  <Override PartName="/ppt/slides/slide22.xml" ContentType="application/vnd.openxmlformats-officedocument.presentationml.slide+xml"/>
  <Override PartName="/ppt/theme/theme2.xml" ContentType="application/vnd.openxmlformats-officedocument.theme+xml"/>
  <Override PartName="/ppt/notesSlides/notesSlide11.xml" ContentType="application/vnd.openxmlformats-officedocument.presentationml.notesSlide+xml"/>
  <Override PartName="/ppt/slides/slide2.xml" ContentType="application/vnd.openxmlformats-officedocument.presentationml.slide+xml"/>
  <Override PartName="/docProps/app.xml" ContentType="application/vnd.openxmlformats-officedocument.extended-properties+xml"/>
  <Override PartName="/ppt/notesSlides/notesSlide9.xml" ContentType="application/vnd.openxmlformats-officedocument.presentationml.notesSlide+xml"/>
  <Override PartName="/ppt/notesSlides/notesSlide25.xml" ContentType="application/vnd.openxmlformats-officedocument.presentationml.notesSlide+xml"/>
  <Override PartName="/ppt/slides/slide11.xml" ContentType="application/vnd.openxmlformats-officedocument.presentationml.slide+xml"/>
  <Override PartName="/ppt/slides/slide18.xml" ContentType="application/vnd.openxmlformats-officedocument.presentationml.slide+xml"/>
  <Override PartName="/ppt/theme/theme3.xml" ContentType="application/vnd.openxmlformats-officedocument.theme+xml"/>
  <Override PartName="/ppt/notesSlides/notesSlide16.xml" ContentType="application/vnd.openxmlformats-officedocument.presentationml.notesSlide+xml"/>
  <Override PartName="/ppt/notesSlides/notesSlide21.xml" ContentType="application/vnd.openxmlformats-officedocument.presentationml.notes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ppt/notesSlides/notesSlide7.xml" ContentType="application/vnd.openxmlformats-officedocument.presentationml.notesSlide+xml"/>
  <Override PartName="/ppt/notesSlides/notesSlide15.xml" ContentType="application/vnd.openxmlformats-officedocument.presentationml.notesSlide+xml"/>
  <Override PartName="/ppt/slides/slide25.xml" ContentType="application/vnd.openxmlformats-officedocument.presentationml.slide+xml"/>
  <Override PartName="/ppt/notesSlides/notesSlide4.xml" ContentType="application/vnd.openxmlformats-officedocument.presentationml.notesSlide+xml"/>
  <Override PartName="/ppt/notesSlides/notesSlide19.xml" ContentType="application/vnd.openxmlformats-officedocument.presentationml.notesSlide+xml"/>
  <Override PartName="/ppt/handoutMasters/handoutMaster1.xml" ContentType="application/vnd.openxmlformats-officedocument.presentationml.handoutMaster+xml"/>
  <Override PartName="/ppt/slides/slide13.xml" ContentType="application/vnd.openxmlformats-officedocument.presentationml.slide+xml"/>
  <Override PartName="/ppt/slides/slide14.xml" ContentType="application/vnd.openxmlformats-officedocument.presentationml.slide+xml"/>
  <Override PartName="/ppt/notesSlides/notesSlide17.xml" ContentType="application/vnd.openxmlformats-officedocument.presentationml.notesSlide+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notesSlides/notesSlide13.xml" ContentType="application/vnd.openxmlformats-officedocument.presentationml.notesSlide+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notesSlides/notesSlide18.xml" ContentType="application/vnd.openxmlformats-officedocument.presentationml.notesSlide+xml"/>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ppt/notesSlides/notesSlide8.xml" ContentType="application/vnd.openxmlformats-officedocument.presentationml.notesSlide+xml"/>
  <Override PartName="/docProps/core.xml" ContentType="application/vnd.openxmlformats-package.core-properties+xml"/>
  <Override PartName="/ppt/slides/slide8.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Override PartName="/ppt/notesSlides/notesSlide10.xml" ContentType="application/vnd.openxmlformats-officedocument.presentationml.notesSlide+xml"/>
  <Default Extension="rels" ContentType="application/vnd.openxmlformats-package.relationships+xml"/>
  <Override PartName="/ppt/slides/slide9.xml" ContentType="application/vnd.openxmlformats-officedocument.presentationml.slide+xml"/>
  <Override PartName="/ppt/notesSlides/notesSlide24.xml" ContentType="application/vnd.openxmlformats-officedocument.presentationml.notesSlide+xml"/>
  <Override PartName="/ppt/slides/slide24.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notesSlides/notesSlide20.xml" ContentType="application/vnd.openxmlformats-officedocument.presentationml.notesSlide+xml"/>
  <Override PartName="/ppt/slides/slide19.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4057" r:id="rId1"/>
  </p:sldMasterIdLst>
  <p:notesMasterIdLst>
    <p:notesMasterId r:id="rId28"/>
  </p:notesMasterIdLst>
  <p:handoutMasterIdLst>
    <p:handoutMasterId r:id="rId29"/>
  </p:handoutMasterIdLst>
  <p:sldIdLst>
    <p:sldId id="281" r:id="rId2"/>
    <p:sldId id="282" r:id="rId3"/>
    <p:sldId id="283" r:id="rId4"/>
    <p:sldId id="284" r:id="rId5"/>
    <p:sldId id="268" r:id="rId6"/>
    <p:sldId id="269" r:id="rId7"/>
    <p:sldId id="270" r:id="rId8"/>
    <p:sldId id="271" r:id="rId9"/>
    <p:sldId id="256" r:id="rId10"/>
    <p:sldId id="257" r:id="rId11"/>
    <p:sldId id="258" r:id="rId12"/>
    <p:sldId id="259" r:id="rId13"/>
    <p:sldId id="260" r:id="rId14"/>
    <p:sldId id="261" r:id="rId15"/>
    <p:sldId id="262" r:id="rId16"/>
    <p:sldId id="280" r:id="rId17"/>
    <p:sldId id="278" r:id="rId18"/>
    <p:sldId id="279" r:id="rId19"/>
    <p:sldId id="263" r:id="rId20"/>
    <p:sldId id="264" r:id="rId21"/>
    <p:sldId id="272" r:id="rId22"/>
    <p:sldId id="273" r:id="rId23"/>
    <p:sldId id="274" r:id="rId24"/>
    <p:sldId id="275" r:id="rId25"/>
    <p:sldId id="276" r:id="rId26"/>
    <p:sldId id="277"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72098" autoAdjust="0"/>
  </p:normalViewPr>
  <p:slideViewPr>
    <p:cSldViewPr snapToGrid="0" snapToObjects="1">
      <p:cViewPr>
        <p:scale>
          <a:sx n="75" d="100"/>
          <a:sy n="75" d="100"/>
        </p:scale>
        <p:origin x="-1304" y="4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1" Type="http://schemas.openxmlformats.org/officeDocument/2006/relationships/presProps" Target="presProps.xml"/><Relationship Id="rId34" Type="http://schemas.openxmlformats.org/officeDocument/2006/relationships/tableStyles" Target="tableStyles.xml"/><Relationship Id="rId7" Type="http://schemas.openxmlformats.org/officeDocument/2006/relationships/slide" Target="slides/slide6.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slide" Target="slides/slide26.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notesMaster" Target="notesMasters/notesMaster1.xml"/><Relationship Id="rId26" Type="http://schemas.openxmlformats.org/officeDocument/2006/relationships/slide" Target="slides/slide25.xml"/><Relationship Id="rId30" Type="http://schemas.openxmlformats.org/officeDocument/2006/relationships/printerSettings" Target="printerSettings/printerSettings1.bin"/><Relationship Id="rId11" Type="http://schemas.openxmlformats.org/officeDocument/2006/relationships/slide" Target="slides/slide10.xml"/><Relationship Id="rId29" Type="http://schemas.openxmlformats.org/officeDocument/2006/relationships/handoutMaster" Target="handoutMasters/handoutMaster1.xml"/><Relationship Id="rId6" Type="http://schemas.openxmlformats.org/officeDocument/2006/relationships/slide" Target="slides/slide5.xml"/><Relationship Id="rId16" Type="http://schemas.openxmlformats.org/officeDocument/2006/relationships/slide" Target="slides/slide15.xml"/><Relationship Id="rId3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FB0DC45-8A2C-F346-B8A2-E103CD8BFDC9}" type="datetimeFigureOut">
              <a:rPr lang="en-US" smtClean="0"/>
              <a:pPr/>
              <a:t>2/20/11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714D206-6D4D-584C-82C4-9BC06F346C0D}"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50B8B5-132B-1541-809A-350561ED6D62}" type="datetimeFigureOut">
              <a:rPr lang="en-US" smtClean="0"/>
              <a:pPr/>
              <a:t>2/20/11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BFEA55-0A39-0440-8DA3-91AF15334831}" type="slidenum">
              <a:rPr lang="en-US" smtClean="0"/>
              <a:pPr/>
              <a:t>‹#›</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269520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smtClean="0"/>
              <a:t>	In the study “A</a:t>
            </a:r>
            <a:r>
              <a:rPr lang="en-US" baseline="0" dirty="0" smtClean="0"/>
              <a:t> structured, interactive method for youth participation in a School District-University partnership to prevent obesity</a:t>
            </a:r>
            <a:r>
              <a:rPr lang="en-US" b="0" i="0" u="none" dirty="0" smtClean="0"/>
              <a:t>” ,</a:t>
            </a:r>
            <a:r>
              <a:rPr lang="en-US" dirty="0" smtClean="0"/>
              <a:t> Meininger, Reyes, Selwyn, Upchurch,</a:t>
            </a:r>
            <a:r>
              <a:rPr lang="en-US" baseline="0" dirty="0" smtClean="0"/>
              <a:t> </a:t>
            </a:r>
            <a:r>
              <a:rPr lang="en-US" dirty="0" smtClean="0"/>
              <a:t>Brosnan,</a:t>
            </a:r>
            <a:r>
              <a:rPr lang="en-US" baseline="0" dirty="0" smtClean="0"/>
              <a:t> </a:t>
            </a:r>
            <a:r>
              <a:rPr lang="en-US" dirty="0" smtClean="0"/>
              <a:t>Taylor,</a:t>
            </a:r>
            <a:r>
              <a:rPr lang="en-US" baseline="0" dirty="0" smtClean="0"/>
              <a:t> </a:t>
            </a:r>
            <a:r>
              <a:rPr lang="en-US" dirty="0" smtClean="0"/>
              <a:t>Phillips (2010), discuss the purpose and main research question in the study, which include the sample of the population; the data collection and analysis; the protection</a:t>
            </a:r>
            <a:r>
              <a:rPr lang="en-US" baseline="0" dirty="0" smtClean="0"/>
              <a:t> of human rights; the strengths and limitations of the study; and how they play an important role in the study of nursing. In addition, Burns and Grove (2010) address the qualitative research process and try to help guide the analysis and critique of the study, and the objectives of the presentation. </a:t>
            </a:r>
          </a:p>
          <a:p>
            <a:r>
              <a:rPr lang="en-US" dirty="0" smtClean="0"/>
              <a:t>   </a:t>
            </a:r>
          </a:p>
          <a:p>
            <a:r>
              <a:rPr lang="en-US" baseline="0" dirty="0" smtClean="0"/>
              <a:t>    	The study, as well as the information supplied by Burns and Grove (2010) support the implementation of the objectives, which include the following: to understand the issue of the current trend in obesity and </a:t>
            </a:r>
            <a:r>
              <a:rPr lang="en-US" b="0" i="0" u="none" baseline="0" dirty="0" smtClean="0"/>
              <a:t>the </a:t>
            </a:r>
            <a:r>
              <a:rPr lang="en-US" baseline="0" dirty="0" smtClean="0"/>
              <a:t>effects of different perceptions of foods and activities; the sample size which includes the population of a random sample of 218 children K through sixth grade, in a qualitative study consisting of the success of structured, interactive, small group exercises that focused on the perceptions of foods (taste and healthy/unhealthy) and activities (fun active/ sedentary)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Reyes, Selwyn, Upchurch, </a:t>
            </a:r>
            <a:r>
              <a:rPr lang="en-US" sz="1200" kern="1200" dirty="0" err="1" smtClean="0">
                <a:solidFill>
                  <a:schemeClr val="tx1"/>
                </a:solidFill>
                <a:latin typeface="+mn-lt"/>
                <a:ea typeface="+mn-ea"/>
                <a:cs typeface="+mn-cs"/>
              </a:rPr>
              <a:t>Brosnan</a:t>
            </a:r>
            <a:r>
              <a:rPr lang="en-US" sz="1200" kern="1200" dirty="0" smtClean="0">
                <a:solidFill>
                  <a:schemeClr val="tx1"/>
                </a:solidFill>
                <a:latin typeface="+mn-lt"/>
                <a:ea typeface="+mn-ea"/>
                <a:cs typeface="+mn-cs"/>
              </a:rPr>
              <a:t>, Taylor, &amp; ... Phillips,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2010</a:t>
            </a:r>
            <a:r>
              <a:rPr lang="en-US" baseline="0" dirty="0" smtClean="0"/>
              <a:t>). </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    Furthermore, additional discussion support the following objectives: understanding of the classical experimental design, which includes an insufficient sample size of 218 children from three different schools based on only one school district; strict methods for training were used and the use of experienced consultants in this participatory research method was accessible; the designers of the study plan to use the results from this study and other sources of information to expand health promotion programs in the school district; and finally, the study discerned certain factors, such as ethnic and racial group or body size differences (</a:t>
            </a:r>
            <a:r>
              <a:rPr lang="en-US" sz="1200" kern="1200" dirty="0" err="1"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r>
              <a:rPr lang="en-US" sz="1200" kern="1200" dirty="0" smtClean="0">
                <a:solidFill>
                  <a:schemeClr val="tx1"/>
                </a:solidFill>
                <a:latin typeface="+mn-lt"/>
                <a:ea typeface="+mn-ea"/>
                <a:cs typeface="+mn-cs"/>
              </a:rPr>
              <a:t>). </a:t>
            </a:r>
            <a:endParaRPr lang="en-US" dirty="0" smtClean="0"/>
          </a:p>
          <a:p>
            <a:endParaRPr lang="en-US" dirty="0" smtClean="0"/>
          </a:p>
          <a:p>
            <a:endParaRPr lang="en-US" baseline="0" dirty="0" smtClean="0"/>
          </a:p>
          <a:p>
            <a:endParaRPr lang="en-US" baseline="0" dirty="0" smtClean="0"/>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procedure that the team</a:t>
            </a:r>
            <a:r>
              <a:rPr lang="en-US" baseline="0" dirty="0" smtClean="0"/>
              <a:t> members used individually consisted of the following steps: (1) read the entire material, (2) reviewed the questions that guided GIGs and used them as a framework, (3) information was compiled and kept track of the rules used to delineate patterns, (4) determined where the group patterns came from and reflected on the personal ideas and reaction to data.  The team members then reviewed their individual analysis of the data with each other to come up with a consensus related to their description of the patterns.  The next step was for the analysis team that analyzed the food and activities data to compile their results to achieve consensus validity, understandability, and to review the differences across the grade levels and between genders.  After all the data was analyzed and team members agreed on the results data tables were completed.  When the final synthesis table was created only certain food and activities were included if it had been identified by a majority of groups.  During the data collection and analysis phase of the research, team members were reminded to be self-aware and determine if their personal biases could have affected the interpretations of the data.  According to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r>
              <a:rPr lang="en-US" baseline="0" dirty="0" smtClean="0"/>
              <a:t>  “We worked to ensure trustworthiness that the data reflected the reality of the children rather than our own realities.” (Meininger et. al., 2010)</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11</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85001337"/>
      </p:ext>
    </p:extLst>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Younger children related food that tasted</a:t>
            </a:r>
            <a:r>
              <a:rPr lang="en-US" baseline="0" dirty="0" smtClean="0"/>
              <a:t> good with foods that were good for you.  By second grade, the children believed foods that were “yummy” were “not good for you” and foods that were “yucky” were “good for you.” The older children were able to create a longer list of foods that were “not good for you,” compared to the younger children.  In the higher grade levels, the children were able to discuss food components such as proteins, carbohydrates, fats, and vitamins.  Around the third grade level the children were more discriminating in their knowledge of foods perceived as being either good or not good.  Children in the fourth grade knew that adding sugar to health foods could potentially make it unhealthy.  The children in higher grade levels had more mixed decisions on whether food was healthy or unhealthy.  Sweet foods seemed to be like by all ages of children.  It was discovered that foods with a bad appearance, bad smell, or bad taste were disliked.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12</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636298428"/>
      </p:ext>
    </p:extLst>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When looking</a:t>
            </a:r>
            <a:r>
              <a:rPr lang="en-US" baseline="0" dirty="0" smtClean="0"/>
              <a:t> at the data from grads K-4 the most predominant theme was playing with others.  Examples of playing with others included: racing, jumping rope, swimming, bike riding, and tag.  Some other activities that this group listed were basketball, football, soccer, and baseball.  The most frequently listed activities from 5</a:t>
            </a:r>
            <a:r>
              <a:rPr lang="en-US" baseline="30000" dirty="0" smtClean="0"/>
              <a:t>th</a:t>
            </a:r>
            <a:r>
              <a:rPr lang="en-US" baseline="0" dirty="0" smtClean="0"/>
              <a:t> and 6</a:t>
            </a:r>
            <a:r>
              <a:rPr lang="en-US" baseline="30000" dirty="0" smtClean="0"/>
              <a:t>th</a:t>
            </a:r>
            <a:r>
              <a:rPr lang="en-US" baseline="0" dirty="0" smtClean="0"/>
              <a:t> graders were activities that make you move such as swimming, volleyball, and soccer.  Girls in grades 3-6 preferred activities such as dancing, cheerleading, shopping, and going places.  For boys in grades 3-6 the activities preferred were wrestling, football, and dodge ball.  Children in grades K-6 listed activities that did not require movement which included video games and playing with cards, toys and action figures.  Overall the grades children mentions that they were more likely to move more when outdoors.  Activities that did not require must movement were considered to be boing by most of the children.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13</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92645262"/>
      </p:ext>
    </p:extLst>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findings are very helpful</a:t>
            </a:r>
            <a:r>
              <a:rPr lang="en-US" baseline="0" dirty="0" smtClean="0"/>
              <a:t> in planning programs at critical time points for school-age children.  Interventions that can be used with first graders or younger children are to promote children’s healthy food choices by reinforcement of food preferences that are also healthy choices.  Interventions that can be used with second graders and above are to modify the perceptions that associate healthy foods with being “yucky.”  Overall the findings help with the growing body of knowledge about the children’s perceptions of foods and activities.  According to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 t</a:t>
            </a:r>
            <a:r>
              <a:rPr lang="en-US" baseline="0" dirty="0" smtClean="0"/>
              <a:t>he findings also help “point out the need for further research on interventions to modify perceptions as potential mediators of changes in health behavior.”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endParaRPr lang="en-US" baseline="0" dirty="0" smtClean="0"/>
          </a:p>
        </p:txBody>
      </p:sp>
      <p:sp>
        <p:nvSpPr>
          <p:cNvPr id="4" name="Slide Number Placeholder 3"/>
          <p:cNvSpPr>
            <a:spLocks noGrp="1"/>
          </p:cNvSpPr>
          <p:nvPr>
            <p:ph type="sldNum" sz="quarter" idx="10"/>
          </p:nvPr>
        </p:nvSpPr>
        <p:spPr/>
        <p:txBody>
          <a:bodyPr/>
          <a:lstStyle/>
          <a:p>
            <a:fld id="{CCBFEA55-0A39-0440-8DA3-91AF15334831}" type="slidenum">
              <a:rPr lang="en-US" smtClean="0"/>
              <a:pPr/>
              <a:t>14</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06130696"/>
      </p:ext>
    </p:extLst>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Children</a:t>
            </a:r>
            <a:r>
              <a:rPr lang="en-US" baseline="0" dirty="0" smtClean="0"/>
              <a:t> who were in grade K-6, were chosen for the study by a random sample of classrooms.  A letter was sent home with the children for the parents to read.  The letter contained information regarding the study also included was a postcard for the parents to indicate whether or not their child could participate in the study.  When collection day rolled around the children who had parental permission had the opportunity to assent or decline participation.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p>
          <a:p>
            <a:endParaRPr lang="en-US" sz="1200" kern="1200" baseline="0" dirty="0" smtClean="0">
              <a:solidFill>
                <a:schemeClr val="tx1"/>
              </a:solidFill>
              <a:effectLst/>
              <a:latin typeface="+mn-lt"/>
              <a:ea typeface="+mn-ea"/>
              <a:cs typeface="+mn-cs"/>
            </a:endParaRPr>
          </a:p>
          <a:p>
            <a:r>
              <a:rPr lang="en-US" dirty="0" smtClean="0"/>
              <a:t>	According to Burns and Grove (2010)</a:t>
            </a:r>
            <a:r>
              <a:rPr lang="en-US" baseline="0" dirty="0" smtClean="0"/>
              <a:t> informed consent from human subjects is essential for the conduct of ethical research in the United States and internationally.  Informing is the transmission of essential ideas and content from the investigator to the prospective subject. Consent is the prospective subject’s agreement to participate in a study as a subject, which the subject reaches after assimilating essential information (Burns &amp; Grove, 2010). </a:t>
            </a:r>
            <a:endParaRPr lang="en-US" sz="1200" kern="1200" baseline="0" dirty="0" smtClean="0">
              <a:solidFill>
                <a:schemeClr val="tx1"/>
              </a:solidFill>
              <a:effectLst/>
              <a:latin typeface="+mn-lt"/>
              <a:ea typeface="+mn-ea"/>
              <a:cs typeface="+mn-cs"/>
            </a:endParaRPr>
          </a:p>
          <a:p>
            <a:endParaRPr lang="en-US" sz="1200" kern="1200" baseline="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15</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629639382"/>
      </p:ext>
    </p:extLst>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The study</a:t>
            </a:r>
            <a:r>
              <a:rPr lang="en-US" baseline="0" dirty="0" smtClean="0"/>
              <a:t> proved to be modern in that it included school-aged children as counterparts in the research (</a:t>
            </a:r>
            <a:r>
              <a:rPr lang="en-US" baseline="0" dirty="0" err="1" smtClean="0"/>
              <a:t>Meninger</a:t>
            </a:r>
            <a:r>
              <a:rPr lang="en-US" baseline="0" dirty="0" smtClean="0"/>
              <a:t> et al., 2010).  In addition, strict methods for training were used and the use of experienced consultants in this participatory research method was accessible (</a:t>
            </a:r>
            <a:r>
              <a:rPr lang="en-US" baseline="0" dirty="0" err="1" smtClean="0"/>
              <a:t>Meninger</a:t>
            </a:r>
            <a:r>
              <a:rPr lang="en-US" baseline="0" dirty="0" smtClean="0"/>
              <a:t> et al., 2010). Furthermore, the participants involved were from a random selection of diverse children (</a:t>
            </a:r>
            <a:r>
              <a:rPr lang="en-US" baseline="0" dirty="0" err="1" smtClean="0"/>
              <a:t>Meninger</a:t>
            </a:r>
            <a:r>
              <a:rPr lang="en-US" baseline="0" dirty="0" smtClean="0"/>
              <a:t> et al., 2010). Finally, the designers of the study plan to use the results from this study and other sources of information to expand health promotion programs in the school district (</a:t>
            </a:r>
            <a:r>
              <a:rPr lang="en-US" baseline="0" dirty="0" err="1" smtClean="0"/>
              <a:t>Meninger</a:t>
            </a:r>
            <a:r>
              <a:rPr lang="en-US" baseline="0" dirty="0" smtClean="0"/>
              <a:t> et al., 2010).</a:t>
            </a:r>
            <a:endParaRPr lang="en-US" dirty="0" smtClean="0"/>
          </a:p>
          <a:p>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This study involved the results based on one</a:t>
            </a:r>
            <a:r>
              <a:rPr lang="en-US" baseline="0" dirty="0" smtClean="0"/>
              <a:t> school district, which presents the opportunity to generalize the results to other school districts (</a:t>
            </a:r>
            <a:r>
              <a:rPr lang="en-US" baseline="0" dirty="0" err="1" smtClean="0"/>
              <a:t>Meninger</a:t>
            </a:r>
            <a:r>
              <a:rPr lang="en-US" baseline="0" dirty="0" smtClean="0"/>
              <a:t> et al., 2010). In addition, the study was based on volunteers and could lead to a biased and insufficient sample size (</a:t>
            </a:r>
            <a:r>
              <a:rPr lang="en-US" baseline="0" dirty="0" err="1" smtClean="0"/>
              <a:t>Meninger</a:t>
            </a:r>
            <a:r>
              <a:rPr lang="en-US" baseline="0" dirty="0" smtClean="0"/>
              <a:t> et al., 2010). </a:t>
            </a:r>
            <a:r>
              <a:rPr lang="en-US" baseline="0" dirty="0" err="1" smtClean="0"/>
              <a:t>Meninger</a:t>
            </a:r>
            <a:r>
              <a:rPr lang="en-US" baseline="0" dirty="0" smtClean="0"/>
              <a:t> et al. (2010) highlighted the fact that the study did not include enough research to prove that the use of adult facilitators was greater or equal to the use of high school students. Finally, the study discerned certain factors, such as ethnic and racial group or body size differences (</a:t>
            </a:r>
            <a:r>
              <a:rPr lang="en-US" baseline="0" dirty="0" err="1" smtClean="0"/>
              <a:t>Meninger</a:t>
            </a:r>
            <a:r>
              <a:rPr lang="en-US" baseline="0" dirty="0" smtClean="0"/>
              <a:t> et al., 2010).</a:t>
            </a:r>
            <a:endParaRPr lang="en-US" dirty="0" smtClean="0"/>
          </a:p>
          <a:p>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Burns and Grove (2010)</a:t>
            </a:r>
            <a:r>
              <a:rPr lang="en-US" baseline="0" dirty="0" smtClean="0"/>
              <a:t> highlighted that the goals of nursing are not scientific, but are moral and good. The use of science and research is used as a tool in the practice of nursing (Burns &amp; Grove, 2010). Studies similar to this include either direct nursing involvement or care, all of which often lead to an emphasis in moral and ethical involvement in research (Burns &amp; Grove, 2010). In addition, the use of nurses in research involves a protection of human rights because of a nurse’s understanding of a strong moral obligation to provide the utmost care to patients (Burns &amp; Grove, 2010).</a:t>
            </a:r>
          </a:p>
          <a:p>
            <a:endParaRPr lang="en-US" baseline="0" dirty="0" smtClean="0"/>
          </a:p>
          <a:p>
            <a:r>
              <a:rPr lang="en-US" baseline="0" dirty="0" smtClean="0"/>
              <a:t>	The involvement of nurses in research helps the designers observe the participant’s behavior, thus helping with any alterations of the study and outcomes of the participants involved (Burns &amp; Grove, 2010). </a:t>
            </a:r>
          </a:p>
          <a:p>
            <a:endParaRPr lang="en-US" baseline="0" dirty="0" smtClean="0"/>
          </a:p>
          <a:p>
            <a:r>
              <a:rPr lang="en-US" baseline="0" dirty="0" smtClean="0"/>
              <a:t>	On the other hand, an assumption of informed consent violates the  rights of the subject and conduct for ethical research, which could lead to the question of whether or not a nurse has the intent to do good above all while having the subjects best interest at heart (Burns &amp; Grove, 2010). In addition, a nurse is an active participant in conducting research, maintains the health of those involved in research, or is used as a witness of consent (Burns &amp; Grove, 2010). Burns and Grove (2010) point out that nurses often use their research findings to present and educate their peers at conferences and meetings, thus leading to an increase of nursing organizations and institutions that sponsor research conferences.  </a:t>
            </a:r>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Burns</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and Grove (2010) explain how qualitative research data collection Is done simultaneously as data analysis.  According to Burns and Grove (2010), the researcher in qualitative research is involved personally by observing human experience, involving perception, interacting, and reflecting on the human experience. Burns and Grove (2010) describe how qualitative research allows participants to express perceptions, feelings and give meaning to experiences.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CCBFEA55-0A39-0440-8DA3-91AF15334831}"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a:t>
            </a:r>
            <a:r>
              <a:rPr lang="en-US" baseline="0" dirty="0" smtClean="0"/>
              <a:t> to Burns and Grove (2010), “Quantitative research is a formal, objective, systematic process in which numerical data is used to obtain information about the world (p.22). This type of research is used to explain the relationships between variables, and determine cause and effect interactions among different variables using numerical data and statistical analysis (Burns &amp; Grove, 2010). Quantitative research allows data to be formed in numbers in order to to understand relationships between variables.  </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	T</a:t>
            </a:r>
            <a:r>
              <a:rPr lang="en-US" sz="1200" dirty="0" smtClean="0"/>
              <a:t>he study</a:t>
            </a:r>
            <a:r>
              <a:rPr lang="en-US" sz="1200" kern="1200" dirty="0" smtClean="0">
                <a:solidFill>
                  <a:schemeClr val="tx1"/>
                </a:solidFill>
                <a:latin typeface="+mn-lt"/>
                <a:ea typeface="+mn-ea"/>
                <a:cs typeface="+mn-cs"/>
              </a:rPr>
              <a:t> “A Structured, Interactive</a:t>
            </a:r>
            <a:r>
              <a:rPr lang="en-US" sz="1200" kern="1200" baseline="0" dirty="0" smtClean="0">
                <a:solidFill>
                  <a:schemeClr val="tx1"/>
                </a:solidFill>
                <a:latin typeface="+mn-lt"/>
                <a:ea typeface="+mn-ea"/>
                <a:cs typeface="+mn-cs"/>
              </a:rPr>
              <a:t> M</a:t>
            </a:r>
            <a:r>
              <a:rPr lang="en-US" sz="1200" kern="1200" dirty="0" smtClean="0">
                <a:solidFill>
                  <a:schemeClr val="tx1"/>
                </a:solidFill>
                <a:latin typeface="+mn-lt"/>
                <a:ea typeface="+mn-ea"/>
                <a:cs typeface="+mn-cs"/>
              </a:rPr>
              <a:t>ethod for Youth Participation in a School District-University</a:t>
            </a:r>
            <a:r>
              <a:rPr lang="en-US" sz="1200" kern="1200" baseline="0" dirty="0" smtClean="0">
                <a:solidFill>
                  <a:schemeClr val="tx1"/>
                </a:solidFill>
                <a:latin typeface="+mn-lt"/>
                <a:ea typeface="+mn-ea"/>
                <a:cs typeface="+mn-cs"/>
              </a:rPr>
              <a:t> P</a:t>
            </a:r>
            <a:r>
              <a:rPr lang="en-US" sz="1200" kern="1200" dirty="0" smtClean="0">
                <a:solidFill>
                  <a:schemeClr val="tx1"/>
                </a:solidFill>
                <a:latin typeface="+mn-lt"/>
                <a:ea typeface="+mn-ea"/>
                <a:cs typeface="+mn-cs"/>
              </a:rPr>
              <a:t>artnership to Prevent Obesity”,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et.al</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(2010), states that” Obesity in the United States is increasing, disabling, deadly, costly, and affecting 17.1% of children” (</a:t>
            </a:r>
            <a:r>
              <a:rPr lang="en-US" sz="1200" kern="1200" baseline="0" dirty="0" err="1" smtClean="0">
                <a:solidFill>
                  <a:schemeClr val="tx1"/>
                </a:solidFill>
                <a:latin typeface="+mn-lt"/>
                <a:ea typeface="+mn-ea"/>
                <a:cs typeface="+mn-cs"/>
              </a:rPr>
              <a:t>p</a:t>
            </a:r>
            <a:r>
              <a:rPr lang="en-US" sz="1200" kern="1200" baseline="0" dirty="0" smtClean="0">
                <a:solidFill>
                  <a:schemeClr val="tx1"/>
                </a:solidFill>
                <a:latin typeface="+mn-lt"/>
                <a:ea typeface="+mn-ea"/>
                <a:cs typeface="+mn-cs"/>
              </a:rPr>
              <a:t>. 493).  According to Katz (2009), </a:t>
            </a:r>
            <a:r>
              <a:rPr lang="en-US" sz="1200" b="0" kern="1200" baseline="0" dirty="0" smtClean="0">
                <a:solidFill>
                  <a:schemeClr val="tx1"/>
                </a:solidFill>
                <a:latin typeface="+mn-lt"/>
                <a:ea typeface="+mn-ea"/>
                <a:cs typeface="+mn-cs"/>
              </a:rPr>
              <a:t>studies have concluded that school-based and community interventions have had positive effects on obesity among children, but an optimal combination of interventions has yet to be identified (as cited in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et.al</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p.494). It is important to increase knowledge about child perceptions related to nutrition and activity in order to provide more affective interventions (</a:t>
            </a:r>
            <a:r>
              <a:rPr lang="en-US" sz="1200" kern="1200" baseline="0" dirty="0" err="1" smtClean="0">
                <a:solidFill>
                  <a:schemeClr val="tx1"/>
                </a:solidFill>
                <a:latin typeface="+mn-lt"/>
                <a:ea typeface="+mn-ea"/>
                <a:cs typeface="+mn-cs"/>
              </a:rPr>
              <a:t>Meininger</a:t>
            </a:r>
            <a:r>
              <a:rPr lang="en-US" sz="1200" kern="1200" baseline="0" dirty="0" smtClean="0">
                <a:solidFill>
                  <a:schemeClr val="tx1"/>
                </a:solidFill>
                <a:latin typeface="+mn-lt"/>
                <a:ea typeface="+mn-ea"/>
                <a:cs typeface="+mn-cs"/>
              </a:rPr>
              <a:t> et. Al., 2010). </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Qualitative research</a:t>
            </a:r>
            <a:r>
              <a:rPr lang="en-US" baseline="0" dirty="0" smtClean="0"/>
              <a:t> produces subjective data and has evolved from behavioral and social science.  These sciences create an understanding of the unique nature of humans and the meaning of social interactions (Burns &amp; Grove, 2010). Burns and Grove (2010) stated that quantitative research has emerged from logical positivism, which functions on rules of truth, logic, and predictions. Quantitative researchers believe in order to find the truth it is essential to be objective, which means that values, feelings, and perceptions may not be part of the study (Burn &amp; Grove, 2010). Burns and Grove (2010) state that “Quantitative researchers believe that all human behavior is objective, purposeful, and measurable (</a:t>
            </a:r>
            <a:r>
              <a:rPr lang="en-US" baseline="0" dirty="0" err="1" smtClean="0"/>
              <a:t>p</a:t>
            </a:r>
            <a:r>
              <a:rPr lang="en-US" baseline="0" dirty="0" smtClean="0"/>
              <a:t>. 23). </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21</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focus of qualitative</a:t>
            </a:r>
            <a:r>
              <a:rPr lang="en-US" baseline="0" dirty="0" smtClean="0"/>
              <a:t> research is to give meaning to human experiences by incorporating values and perceptions of the researcher (Burns &amp; Grove, 2010). According to Burn and Grove (2010), “Quantitative researcher remains detached from the study and </a:t>
            </a:r>
            <a:r>
              <a:rPr lang="en-US" baseline="0" dirty="0" err="1" smtClean="0"/>
              <a:t>trys</a:t>
            </a:r>
            <a:r>
              <a:rPr lang="en-US" baseline="0" dirty="0" smtClean="0"/>
              <a:t> not to influence it with their values” (</a:t>
            </a:r>
            <a:r>
              <a:rPr lang="en-US" baseline="0" dirty="0" err="1" smtClean="0"/>
              <a:t>p</a:t>
            </a:r>
            <a:r>
              <a:rPr lang="en-US" baseline="0" dirty="0" smtClean="0"/>
              <a:t>. 23). Reductionism breaks dividing up data into parts in order to examine in more depth (Burns &amp; Grove, 2010). Quantitative researchers believe that involving perceptions and values is a poor research technique (Burns &amp; Grove, 2010).  </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22</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Qualitative</a:t>
            </a:r>
            <a:r>
              <a:rPr lang="en-US" baseline="0" dirty="0" smtClean="0"/>
              <a:t> methods are designed to discover knowledge (Burns &amp; Grove, 2010). Burns and Grove (2010) state that “phenomenological research is used to explore an experience as it is lived by the study participants and interpreted by the researcher” (</a:t>
            </a:r>
            <a:r>
              <a:rPr lang="en-US" baseline="0" dirty="0" err="1" smtClean="0"/>
              <a:t>p</a:t>
            </a:r>
            <a:r>
              <a:rPr lang="en-US" baseline="0" dirty="0" smtClean="0"/>
              <a:t>. 25). Grounded Theory is useful when identifying problems  and trying to learn how problems are handled by people (Burns &amp; Grove, 2010). Observing how others live in different cultures the qualitative research utilizes Ethnographic research (Burns &amp; Grove, 2010).  This helps in the development of theories related to other cultures.  A description of past events during research  is know as historical research (Burns &amp; Grove, 2010).  According to Burns and Grove (2010), “Philosophical inquiry uses intellectual analyses to clarify meanings, make values manifest, identify ethics, and study the nature of knowledge” (</a:t>
            </a:r>
            <a:r>
              <a:rPr lang="en-US" baseline="0" dirty="0" err="1" smtClean="0"/>
              <a:t>p</a:t>
            </a:r>
            <a:r>
              <a:rPr lang="en-US" baseline="0" dirty="0" smtClean="0"/>
              <a:t>. 26). The Critical social theory encourages a better understanding of communication and symbolic meanings in society (Burns &amp; Grove, 2010).  </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23</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Burns and Grove (2010) state that “descriptive research provides an accurate portrayal or account of characteristics of a particular individual, situation, or group” (</a:t>
            </a:r>
            <a:r>
              <a:rPr lang="en-US" baseline="0" dirty="0" err="1" smtClean="0"/>
              <a:t>p</a:t>
            </a:r>
            <a:r>
              <a:rPr lang="en-US" baseline="0" dirty="0" smtClean="0"/>
              <a:t>. 25) . In order to understand relationships among variables </a:t>
            </a:r>
            <a:r>
              <a:rPr lang="en-US" baseline="0" dirty="0" err="1" smtClean="0"/>
              <a:t>correlational</a:t>
            </a:r>
            <a:r>
              <a:rPr lang="en-US" baseline="0" dirty="0" smtClean="0"/>
              <a:t> research is utilized (Burns &amp; Grove, 2010). The purpose of Quasi-experimental research is to identify causal relationships, study the significance of causal relationships, and understand why events happen.  According to Burns and Grove (2010), “Experimental research is an objective, systematic, controlled investigation conducted for the purpose of prediction and controlling phenomena” (</a:t>
            </a:r>
            <a:r>
              <a:rPr lang="en-US" baseline="0" dirty="0" err="1" smtClean="0"/>
              <a:t>p</a:t>
            </a:r>
            <a:r>
              <a:rPr lang="en-US" baseline="0" dirty="0" smtClean="0"/>
              <a:t>. 25). </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24</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dirty="0" smtClean="0"/>
              <a:t>	In the study</a:t>
            </a:r>
            <a:r>
              <a:rPr lang="en-US" sz="1200" kern="1200" dirty="0" smtClean="0">
                <a:solidFill>
                  <a:schemeClr val="tx1"/>
                </a:solidFill>
                <a:latin typeface="+mn-lt"/>
                <a:ea typeface="+mn-ea"/>
                <a:cs typeface="+mn-cs"/>
              </a:rPr>
              <a:t> “A Structured, Interactive</a:t>
            </a:r>
            <a:r>
              <a:rPr lang="en-US" sz="1200" kern="1200" baseline="0" dirty="0" smtClean="0">
                <a:solidFill>
                  <a:schemeClr val="tx1"/>
                </a:solidFill>
                <a:latin typeface="+mn-lt"/>
                <a:ea typeface="+mn-ea"/>
                <a:cs typeface="+mn-cs"/>
              </a:rPr>
              <a:t> M</a:t>
            </a:r>
            <a:r>
              <a:rPr lang="en-US" sz="1200" kern="1200" dirty="0" smtClean="0">
                <a:solidFill>
                  <a:schemeClr val="tx1"/>
                </a:solidFill>
                <a:latin typeface="+mn-lt"/>
                <a:ea typeface="+mn-ea"/>
                <a:cs typeface="+mn-cs"/>
              </a:rPr>
              <a:t>ethod for Youth Participation in a School District-University</a:t>
            </a:r>
            <a:r>
              <a:rPr lang="en-US" sz="1200" kern="1200" baseline="0" dirty="0" smtClean="0">
                <a:solidFill>
                  <a:schemeClr val="tx1"/>
                </a:solidFill>
                <a:latin typeface="+mn-lt"/>
                <a:ea typeface="+mn-ea"/>
                <a:cs typeface="+mn-cs"/>
              </a:rPr>
              <a:t> P</a:t>
            </a:r>
            <a:r>
              <a:rPr lang="en-US" sz="1200" kern="1200" dirty="0" smtClean="0">
                <a:solidFill>
                  <a:schemeClr val="tx1"/>
                </a:solidFill>
                <a:latin typeface="+mn-lt"/>
                <a:ea typeface="+mn-ea"/>
                <a:cs typeface="+mn-cs"/>
              </a:rPr>
              <a:t>artnership to Prevent Obesity”,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et.al</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(2010), discuss the purpose and research questions, which lead to the outcome of how children perceive food and activities based on likes or dislikes.  The outcome showed how genders and age groups have different perceptions of food and activities (</a:t>
            </a:r>
            <a:r>
              <a:rPr lang="en-US" sz="1200" kern="1200" baseline="0" dirty="0" err="1" smtClean="0">
                <a:solidFill>
                  <a:schemeClr val="tx1"/>
                </a:solidFill>
                <a:latin typeface="+mn-lt"/>
                <a:ea typeface="+mn-ea"/>
                <a:cs typeface="+mn-cs"/>
              </a:rPr>
              <a:t>Meininger</a:t>
            </a:r>
            <a:r>
              <a:rPr lang="en-US" sz="1200" kern="1200" baseline="0" dirty="0" smtClean="0">
                <a:solidFill>
                  <a:schemeClr val="tx1"/>
                </a:solidFill>
                <a:latin typeface="+mn-lt"/>
                <a:ea typeface="+mn-ea"/>
                <a:cs typeface="+mn-cs"/>
              </a:rPr>
              <a:t> et. al.,2010).  By using qualitative researchers  increased knowledge about child perceptions regarding food and activities by utilizing qualitative research techniques. </a:t>
            </a:r>
          </a:p>
          <a:p>
            <a:r>
              <a:rPr lang="en-US" sz="1200" kern="1200" baseline="0" dirty="0" smtClean="0">
                <a:solidFill>
                  <a:schemeClr val="tx1"/>
                </a:solidFill>
                <a:latin typeface="+mn-lt"/>
                <a:ea typeface="+mn-ea"/>
                <a:cs typeface="+mn-cs"/>
              </a:rPr>
              <a:t>	Qualitative and quantitative differ in theory, focus, and conduction (Berry and Grove, 2010). Qualitative research is interactive, subjective, and involves individual interpretation while quantitative research is formal, objective, test relationships, numerical and statistical (Berry and Grove, 2010). The type of research being used depends on the researcher and goal of the study (Berry and Grove, 2010). T</a:t>
            </a:r>
            <a:r>
              <a:rPr lang="en-US" sz="1200" dirty="0" smtClean="0"/>
              <a:t>he study</a:t>
            </a:r>
            <a:r>
              <a:rPr lang="en-US" sz="1200" kern="1200" dirty="0" smtClean="0">
                <a:solidFill>
                  <a:schemeClr val="tx1"/>
                </a:solidFill>
                <a:latin typeface="+mn-lt"/>
                <a:ea typeface="+mn-ea"/>
                <a:cs typeface="+mn-cs"/>
              </a:rPr>
              <a:t> “A Structured, Interactive</a:t>
            </a:r>
            <a:r>
              <a:rPr lang="en-US" sz="1200" kern="1200" baseline="0" dirty="0" smtClean="0">
                <a:solidFill>
                  <a:schemeClr val="tx1"/>
                </a:solidFill>
                <a:latin typeface="+mn-lt"/>
                <a:ea typeface="+mn-ea"/>
                <a:cs typeface="+mn-cs"/>
              </a:rPr>
              <a:t> M</a:t>
            </a:r>
            <a:r>
              <a:rPr lang="en-US" sz="1200" kern="1200" dirty="0" smtClean="0">
                <a:solidFill>
                  <a:schemeClr val="tx1"/>
                </a:solidFill>
                <a:latin typeface="+mn-lt"/>
                <a:ea typeface="+mn-ea"/>
                <a:cs typeface="+mn-cs"/>
              </a:rPr>
              <a:t>ethod for Youth Participation in a School District-University</a:t>
            </a:r>
            <a:r>
              <a:rPr lang="en-US" sz="1200" kern="1200" baseline="0" dirty="0" smtClean="0">
                <a:solidFill>
                  <a:schemeClr val="tx1"/>
                </a:solidFill>
                <a:latin typeface="+mn-lt"/>
                <a:ea typeface="+mn-ea"/>
                <a:cs typeface="+mn-cs"/>
              </a:rPr>
              <a:t> P</a:t>
            </a:r>
            <a:r>
              <a:rPr lang="en-US" sz="1200" kern="1200" dirty="0" smtClean="0">
                <a:solidFill>
                  <a:schemeClr val="tx1"/>
                </a:solidFill>
                <a:latin typeface="+mn-lt"/>
                <a:ea typeface="+mn-ea"/>
                <a:cs typeface="+mn-cs"/>
              </a:rPr>
              <a:t>artnership to Prevent Obesity”,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et.al</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(2010), was done by utilizing qualitative research </a:t>
            </a:r>
          </a:p>
          <a:p>
            <a:endParaRPr lang="en-US" sz="1200" kern="1200" baseline="0" dirty="0" smtClean="0">
              <a:solidFill>
                <a:schemeClr val="tx1"/>
              </a:solidFill>
              <a:latin typeface="+mn-lt"/>
              <a:ea typeface="+mn-ea"/>
              <a:cs typeface="+mn-cs"/>
            </a:endParaRPr>
          </a:p>
          <a:p>
            <a:endParaRPr lang="en-US" dirty="0" smtClean="0"/>
          </a:p>
        </p:txBody>
      </p:sp>
      <p:sp>
        <p:nvSpPr>
          <p:cNvPr id="4" name="Slide Number Placeholder 3"/>
          <p:cNvSpPr>
            <a:spLocks noGrp="1"/>
          </p:cNvSpPr>
          <p:nvPr>
            <p:ph type="sldNum" sz="quarter" idx="10"/>
          </p:nvPr>
        </p:nvSpPr>
        <p:spPr/>
        <p:txBody>
          <a:bodyPr/>
          <a:lstStyle/>
          <a:p>
            <a:fld id="{CCBFEA55-0A39-0440-8DA3-91AF15334831}" type="slidenum">
              <a:rPr lang="en-US" smtClean="0"/>
              <a:pPr/>
              <a:t>25</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200000"/>
              </a:lnSpc>
              <a:buNone/>
            </a:pPr>
            <a:endParaRPr lang="en-US" b="1" i="1" u="sng" baseline="0" dirty="0" smtClean="0"/>
          </a:p>
          <a:p>
            <a:pPr>
              <a:lnSpc>
                <a:spcPct val="200000"/>
              </a:lnSpc>
              <a:buNone/>
            </a:pPr>
            <a:endParaRPr lang="en-US" b="1" i="1" u="sng" dirty="0"/>
          </a:p>
        </p:txBody>
      </p:sp>
      <p:sp>
        <p:nvSpPr>
          <p:cNvPr id="4" name="Slide Number Placeholder 3"/>
          <p:cNvSpPr>
            <a:spLocks noGrp="1"/>
          </p:cNvSpPr>
          <p:nvPr>
            <p:ph type="sldNum" sz="quarter" idx="10"/>
          </p:nvPr>
        </p:nvSpPr>
        <p:spPr/>
        <p:txBody>
          <a:bodyPr/>
          <a:lstStyle/>
          <a:p>
            <a:fld id="{D15F1B94-42AF-4235-81C6-667C06B353F8}" type="slidenum">
              <a:rPr lang="en-US" smtClean="0"/>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		T</a:t>
            </a:r>
            <a:r>
              <a:rPr lang="en-US" sz="1200" dirty="0" smtClean="0"/>
              <a:t>he study</a:t>
            </a:r>
            <a:r>
              <a:rPr lang="en-US" sz="1200" kern="1200" dirty="0" smtClean="0">
                <a:solidFill>
                  <a:schemeClr val="tx1"/>
                </a:solidFill>
                <a:latin typeface="+mn-lt"/>
                <a:ea typeface="+mn-ea"/>
                <a:cs typeface="+mn-cs"/>
              </a:rPr>
              <a:t> “A Structured, Interactive</a:t>
            </a:r>
            <a:r>
              <a:rPr lang="en-US" sz="1200" kern="1200" baseline="0" dirty="0" smtClean="0">
                <a:solidFill>
                  <a:schemeClr val="tx1"/>
                </a:solidFill>
                <a:latin typeface="+mn-lt"/>
                <a:ea typeface="+mn-ea"/>
                <a:cs typeface="+mn-cs"/>
              </a:rPr>
              <a:t> M</a:t>
            </a:r>
            <a:r>
              <a:rPr lang="en-US" sz="1200" kern="1200" dirty="0" smtClean="0">
                <a:solidFill>
                  <a:schemeClr val="tx1"/>
                </a:solidFill>
                <a:latin typeface="+mn-lt"/>
                <a:ea typeface="+mn-ea"/>
                <a:cs typeface="+mn-cs"/>
              </a:rPr>
              <a:t>ethod for Youth Participation in a School District-University</a:t>
            </a:r>
            <a:r>
              <a:rPr lang="en-US" sz="1200" kern="1200" baseline="0" dirty="0" smtClean="0">
                <a:solidFill>
                  <a:schemeClr val="tx1"/>
                </a:solidFill>
                <a:latin typeface="+mn-lt"/>
                <a:ea typeface="+mn-ea"/>
                <a:cs typeface="+mn-cs"/>
              </a:rPr>
              <a:t> P</a:t>
            </a:r>
            <a:r>
              <a:rPr lang="en-US" sz="1200" kern="1200" dirty="0" smtClean="0">
                <a:solidFill>
                  <a:schemeClr val="tx1"/>
                </a:solidFill>
                <a:latin typeface="+mn-lt"/>
                <a:ea typeface="+mn-ea"/>
                <a:cs typeface="+mn-cs"/>
              </a:rPr>
              <a:t>artnership to Prevent Obesity”,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et.al</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(2010), stated that “</a:t>
            </a:r>
            <a:r>
              <a:rPr lang="en-US" dirty="0" smtClean="0"/>
              <a:t>The purpose of the</a:t>
            </a:r>
            <a:r>
              <a:rPr lang="en-US" baseline="0" dirty="0" smtClean="0"/>
              <a:t> </a:t>
            </a:r>
            <a:r>
              <a:rPr lang="en-US" dirty="0" smtClean="0"/>
              <a:t>study was to elicit, from children in kindergarten (K) through sixth grade, perceptions of foods and activities that would inform the design of developmentally appropriate interventions to prevent and reduce childhood obesity”</a:t>
            </a:r>
            <a:r>
              <a:rPr lang="en-US" baseline="0" dirty="0" smtClean="0"/>
              <a:t> (</a:t>
            </a:r>
            <a:r>
              <a:rPr lang="en-US" baseline="0" dirty="0" err="1" smtClean="0"/>
              <a:t>p</a:t>
            </a:r>
            <a:r>
              <a:rPr lang="en-US" baseline="0" dirty="0" smtClean="0"/>
              <a:t>. 493).  </a:t>
            </a:r>
            <a:endParaRPr lang="en-US" dirty="0" smtClean="0"/>
          </a:p>
          <a:p>
            <a:r>
              <a:rPr lang="en-US" dirty="0" smtClean="0"/>
              <a:t>	According</a:t>
            </a:r>
            <a:r>
              <a:rPr lang="en-US" baseline="0" dirty="0" smtClean="0"/>
              <a:t> to Burns and Grove (2010), “Qualitative research allows researchers to obtain reality based on perceptions, which is different for each person and changes over time” (</a:t>
            </a:r>
            <a:r>
              <a:rPr lang="en-US" baseline="0" dirty="0" err="1" smtClean="0"/>
              <a:t>p</a:t>
            </a:r>
            <a:r>
              <a:rPr lang="en-US" baseline="0" dirty="0" smtClean="0"/>
              <a:t>. 51). Qualitative studies also allow researchers to obtain insight through meanings (Burns &amp; Grove, 2010). </a:t>
            </a:r>
            <a:r>
              <a:rPr lang="en-US" sz="1200" kern="1200" baseline="0" dirty="0" smtClean="0">
                <a:solidFill>
                  <a:schemeClr val="tx1"/>
                </a:solidFill>
                <a:latin typeface="+mn-lt"/>
                <a:ea typeface="+mn-ea"/>
                <a:cs typeface="+mn-cs"/>
              </a:rPr>
              <a:t>T</a:t>
            </a:r>
            <a:r>
              <a:rPr lang="en-US" sz="1200" dirty="0" smtClean="0"/>
              <a:t>he study</a:t>
            </a:r>
            <a:r>
              <a:rPr lang="en-US" sz="1200" kern="1200" dirty="0" smtClean="0">
                <a:solidFill>
                  <a:schemeClr val="tx1"/>
                </a:solidFill>
                <a:latin typeface="+mn-lt"/>
                <a:ea typeface="+mn-ea"/>
                <a:cs typeface="+mn-cs"/>
              </a:rPr>
              <a:t> “A Structured, Interactive</a:t>
            </a:r>
            <a:r>
              <a:rPr lang="en-US" sz="1200" kern="1200" baseline="0" dirty="0" smtClean="0">
                <a:solidFill>
                  <a:schemeClr val="tx1"/>
                </a:solidFill>
                <a:latin typeface="+mn-lt"/>
                <a:ea typeface="+mn-ea"/>
                <a:cs typeface="+mn-cs"/>
              </a:rPr>
              <a:t> M</a:t>
            </a:r>
            <a:r>
              <a:rPr lang="en-US" sz="1200" kern="1200" dirty="0" smtClean="0">
                <a:solidFill>
                  <a:schemeClr val="tx1"/>
                </a:solidFill>
                <a:latin typeface="+mn-lt"/>
                <a:ea typeface="+mn-ea"/>
                <a:cs typeface="+mn-cs"/>
              </a:rPr>
              <a:t>ethod for Youth Participation in a School District-University</a:t>
            </a:r>
            <a:r>
              <a:rPr lang="en-US" sz="1200" kern="1200" baseline="0" dirty="0" smtClean="0">
                <a:solidFill>
                  <a:schemeClr val="tx1"/>
                </a:solidFill>
                <a:latin typeface="+mn-lt"/>
                <a:ea typeface="+mn-ea"/>
                <a:cs typeface="+mn-cs"/>
              </a:rPr>
              <a:t> P</a:t>
            </a:r>
            <a:r>
              <a:rPr lang="en-US" sz="1200" kern="1200" dirty="0" smtClean="0">
                <a:solidFill>
                  <a:schemeClr val="tx1"/>
                </a:solidFill>
                <a:latin typeface="+mn-lt"/>
                <a:ea typeface="+mn-ea"/>
                <a:cs typeface="+mn-cs"/>
              </a:rPr>
              <a:t>artnership to Prevent Obesity”,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et.al</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(2010), utilized a q</a:t>
            </a:r>
            <a:r>
              <a:rPr lang="en-US" baseline="0" dirty="0" smtClean="0"/>
              <a:t>ualitative design in order to guide and obtain needed information.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research question involves identifying the research purpose,</a:t>
            </a:r>
            <a:r>
              <a:rPr lang="en-US" baseline="0" dirty="0" smtClean="0"/>
              <a:t> which defines the problem and generates a goal to reduce the problem (Burns &amp; Grove, 2010). With a research purpose in mind, one can develop the research question; type of study; and the variables, population, and setting involved (Burns &amp; Grove, 2010). </a:t>
            </a:r>
          </a:p>
          <a:p>
            <a:endParaRPr lang="en-US" baseline="0" dirty="0" smtClean="0"/>
          </a:p>
          <a:p>
            <a:r>
              <a:rPr lang="en-US" baseline="0" dirty="0" smtClean="0"/>
              <a:t>	“The research questions fit into three different categories: (1) questions answered by existing knowledge, (2) questions answered with problem solving, and (3) research-generating questions. The first two types of questions are </a:t>
            </a:r>
            <a:r>
              <a:rPr lang="en-US" baseline="0" dirty="0" err="1" smtClean="0"/>
              <a:t>nonresearchable</a:t>
            </a:r>
            <a:r>
              <a:rPr lang="en-US" baseline="0" dirty="0" smtClean="0"/>
              <a:t> and do not facilitate the formation of research problems that will generate knowledge for practice.  The type of question that can initiate the research process is one that requires further knowledge to answer it” (Burns &amp; Grove, 2010, p.76-77).</a:t>
            </a:r>
            <a:endParaRPr lang="en-US" dirty="0"/>
          </a:p>
        </p:txBody>
      </p:sp>
      <p:sp>
        <p:nvSpPr>
          <p:cNvPr id="4" name="Slide Number Placeholder 3"/>
          <p:cNvSpPr>
            <a:spLocks noGrp="1"/>
          </p:cNvSpPr>
          <p:nvPr>
            <p:ph type="sldNum" sz="quarter" idx="10"/>
          </p:nvPr>
        </p:nvSpPr>
        <p:spPr/>
        <p:txBody>
          <a:bodyPr/>
          <a:lstStyle/>
          <a:p>
            <a:fld id="{53AB1F21-9D64-2F4C-965D-63AD6E0ACBA7}"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The</a:t>
            </a:r>
            <a:r>
              <a:rPr lang="en-US" baseline="0" dirty="0" smtClean="0"/>
              <a:t> researchers carried out this study to understand the results of “children in K through sixth grade, perceptions of foods and activities that would inform the design of developmentally appropriate interventions to prevent and reduce childhood obesity.  Children were viewed as expects in their likes and dislikes of particular foods and activities, their perceptions of foods as good for them or not good for them, and their perceptions of activities that are physical as opposed to sedentary”</a:t>
            </a:r>
            <a:r>
              <a:rPr lang="en-US" baseline="0" dirty="0" smtClean="0"/>
              <a:t> (</a:t>
            </a:r>
            <a:r>
              <a:rPr lang="en-US" sz="1200" kern="1200" dirty="0" err="1"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r>
              <a:rPr lang="en-US" sz="1200" kern="1200" dirty="0" smtClean="0">
                <a:solidFill>
                  <a:schemeClr val="tx1"/>
                </a:solidFill>
                <a:latin typeface="+mn-lt"/>
                <a:ea typeface="+mn-ea"/>
                <a:cs typeface="+mn-cs"/>
              </a:rPr>
              <a:t>). </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53AB1F21-9D64-2F4C-965D-63AD6E0ACBA7}"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 to Burns</a:t>
            </a:r>
            <a:r>
              <a:rPr lang="en-US" baseline="0" dirty="0" smtClean="0"/>
              <a:t> and Grove, qualitative research is holistic, and the purpose of this research is to examine the whole rather than the parts.  Qualitative researchers are more interested in understanding complex phenomena than in determining cause-and-effect relationships among specific variables.  The qualitative researcher has an active part in the study, and the researcher’s values and perceptions influence the findings.  Thus, this research approach is subjective, but the approach assumes that subjectivity is essential for the understanding of human experiences. (Burns &amp; Grove, 2010)</a:t>
            </a:r>
            <a:endParaRPr lang="en-US" dirty="0"/>
          </a:p>
        </p:txBody>
      </p:sp>
      <p:sp>
        <p:nvSpPr>
          <p:cNvPr id="4" name="Slide Number Placeholder 3"/>
          <p:cNvSpPr>
            <a:spLocks noGrp="1"/>
          </p:cNvSpPr>
          <p:nvPr>
            <p:ph type="sldNum" sz="quarter" idx="10"/>
          </p:nvPr>
        </p:nvSpPr>
        <p:spPr/>
        <p:txBody>
          <a:bodyPr/>
          <a:lstStyle/>
          <a:p>
            <a:fld id="{53AB1F21-9D64-2F4C-965D-63AD6E0ACBA7}"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	The total sample size was based from the University</a:t>
            </a:r>
            <a:r>
              <a:rPr lang="en-US" baseline="0" dirty="0" smtClean="0"/>
              <a:t> of Texas Health Science Center at Houston in collaboration with the Aldine Independent School District to collect a sample that</a:t>
            </a:r>
            <a:r>
              <a:rPr lang="en-US" dirty="0" smtClean="0"/>
              <a:t> consisted of 218 children</a:t>
            </a:r>
            <a:r>
              <a:rPr lang="en-US" baseline="0" dirty="0" smtClean="0"/>
              <a:t> who were randomly selected from K-sixth grade classrooms in 3 schools.  These three schools were geographically accessible to the university and demographically similar to the district.  The schools’ multiethnic population was 62% Hispanic and 31% African American, with 83% economically disadvantaged.  In the 3 schools, 28.7% of the children had a body mass index at or above the 95</a:t>
            </a:r>
            <a:r>
              <a:rPr lang="en-US" baseline="30000" dirty="0" smtClean="0"/>
              <a:t>th</a:t>
            </a:r>
            <a:r>
              <a:rPr lang="en-US" baseline="0" dirty="0" smtClean="0"/>
              <a:t> percentile, with an additional 17.9 % between the 85</a:t>
            </a:r>
            <a:r>
              <a:rPr lang="en-US" baseline="30000" dirty="0" smtClean="0"/>
              <a:t>th</a:t>
            </a:r>
            <a:r>
              <a:rPr lang="en-US" baseline="0" dirty="0" smtClean="0"/>
              <a:t> and 95</a:t>
            </a:r>
            <a:r>
              <a:rPr lang="en-US" baseline="30000" dirty="0" smtClean="0"/>
              <a:t>th</a:t>
            </a:r>
            <a:r>
              <a:rPr lang="en-US" baseline="0" dirty="0" smtClean="0"/>
              <a:t> percentile of US norms</a:t>
            </a:r>
            <a:r>
              <a:rPr lang="en-US" baseline="0" dirty="0" smtClean="0"/>
              <a:t> (</a:t>
            </a:r>
            <a:r>
              <a:rPr lang="en-US" sz="1200" kern="1200" dirty="0" err="1"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r>
              <a:rPr lang="en-US" sz="120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Parents</a:t>
            </a:r>
            <a:r>
              <a:rPr lang="en-US" sz="1200" kern="1200" baseline="0" dirty="0" smtClean="0">
                <a:solidFill>
                  <a:schemeClr val="tx1"/>
                </a:solidFill>
                <a:latin typeface="+mn-lt"/>
                <a:ea typeface="+mn-ea"/>
                <a:cs typeface="+mn-cs"/>
              </a:rPr>
              <a:t> were sent a letter with an explanation of the study including a return postcard to allow or decline the child’s participation.  On the days that the research was collected, those children that were allowed by their parents to participate were given an opportunity to assent or decline participation.  There was a 95.4% positive response; approximately half of </a:t>
            </a:r>
            <a:r>
              <a:rPr lang="en-US" sz="1200" kern="1200" baseline="0" dirty="0" err="1" smtClean="0">
                <a:solidFill>
                  <a:schemeClr val="tx1"/>
                </a:solidFill>
                <a:latin typeface="+mn-lt"/>
                <a:ea typeface="+mn-ea"/>
                <a:cs typeface="+mn-cs"/>
              </a:rPr>
              <a:t>nonresponse</a:t>
            </a:r>
            <a:r>
              <a:rPr lang="en-US" sz="1200" kern="1200" baseline="0" dirty="0" smtClean="0">
                <a:solidFill>
                  <a:schemeClr val="tx1"/>
                </a:solidFill>
                <a:latin typeface="+mn-lt"/>
                <a:ea typeface="+mn-ea"/>
                <a:cs typeface="+mn-cs"/>
              </a:rPr>
              <a:t> was due to parental refusal, and the remainder resulted from failure to deliver the letter, withdrawal from school, or absence on the day of data collection</a:t>
            </a:r>
            <a:r>
              <a:rPr lang="en-US" sz="1200" kern="1200" baseline="0" dirty="0" smtClean="0">
                <a:solidFill>
                  <a:schemeClr val="tx1"/>
                </a:solidFill>
                <a:latin typeface="+mn-lt"/>
                <a:ea typeface="+mn-ea"/>
                <a:cs typeface="+mn-cs"/>
              </a:rPr>
              <a:t> </a:t>
            </a:r>
            <a:r>
              <a:rPr lang="en-US" baseline="0" dirty="0" smtClean="0"/>
              <a:t>(</a:t>
            </a:r>
            <a:r>
              <a:rPr lang="en-US" sz="1200" kern="1200" dirty="0" err="1"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r>
              <a:rPr lang="en-US" sz="120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The sample</a:t>
            </a:r>
            <a:r>
              <a:rPr lang="en-US" baseline="0" dirty="0" smtClean="0"/>
              <a:t> size was not large enough because it was only based on 1 school district.  Researchers stated that the appropriate caution is required when basing research on this study for the reason of generalizing the results to other school districts.  “The level of knowledge observed among children in this study may not be generalized to other school districts.  Schools volunteer to participate.  Other schools, personnel, parents, and children may be less willing and able to actively engage in a similar partnership”</a:t>
            </a:r>
            <a:r>
              <a:rPr lang="en-US" baseline="0" dirty="0" smtClean="0"/>
              <a:t> (</a:t>
            </a:r>
            <a:r>
              <a:rPr lang="en-US" sz="1200" kern="1200" dirty="0" err="1"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r>
              <a:rPr lang="en-US" sz="120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 This research idea was a good approach to school-based health but further research is needed.</a:t>
            </a:r>
          </a:p>
          <a:p>
            <a:endParaRPr lang="en-US" dirty="0"/>
          </a:p>
        </p:txBody>
      </p:sp>
      <p:sp>
        <p:nvSpPr>
          <p:cNvPr id="4" name="Slide Number Placeholder 3"/>
          <p:cNvSpPr>
            <a:spLocks noGrp="1"/>
          </p:cNvSpPr>
          <p:nvPr>
            <p:ph type="sldNum" sz="quarter" idx="10"/>
          </p:nvPr>
        </p:nvSpPr>
        <p:spPr/>
        <p:txBody>
          <a:bodyPr/>
          <a:lstStyle/>
          <a:p>
            <a:fld id="{53AB1F21-9D64-2F4C-965D-63AD6E0ACBA7}"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For</a:t>
            </a:r>
            <a:r>
              <a:rPr lang="en-US" baseline="0" dirty="0" smtClean="0"/>
              <a:t> each GIG session, three team members were assigned by a research consultant to facilitate the group.  The three team members consisted of two facilitators and a note taker.  Before the children attended the GIG, the University faculty members obtained the assent of the K-sixth grade children.  When the GIG had concluded team member quickly entered the data into a computerized template.  All the data was entered in English in the computerized template.  Some of the GIGs had been conducted in Spanish.  These GIGs required bilingual facilitators and a note taker.  The facilitators and note taker worked together to translated the words and comments into English.  The note take would make sure the information entered into the computerized template was accurate.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9</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34181751"/>
      </p:ext>
    </p:extLst>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The research team</a:t>
            </a:r>
            <a:r>
              <a:rPr lang="en-US" baseline="0" dirty="0" smtClean="0"/>
              <a:t> members analyzed the food data and activity data by using a cutting and sorting process.  The process began with taking lists of cards and statements of opinions and comparisons from each of the GIG data file and were printed on color coded paper.  Different data parts were cut into individual words, sentences, and paragraphs.  A poster board was used to compile all of the data from each group. The color coding technique of data from each grade level allowed the analyst to view the data source.  Across the posters comparisons were made to analyze differences and similarities over the different grade levels.  The goal for the data analysis was to identify patterns in the data and possible reasons for the pattern.  (</a:t>
            </a:r>
            <a:r>
              <a:rPr lang="en-US" sz="1200" kern="1200" dirty="0" smtClean="0">
                <a:solidFill>
                  <a:schemeClr val="tx1"/>
                </a:solidFill>
                <a:effectLst/>
                <a:latin typeface="+mn-lt"/>
                <a:ea typeface="+mn-ea"/>
                <a:cs typeface="+mn-cs"/>
              </a:rPr>
              <a:t>Meininger</a:t>
            </a:r>
            <a:r>
              <a:rPr lang="en-US" sz="1200" kern="1200" baseline="0" dirty="0" smtClean="0">
                <a:solidFill>
                  <a:schemeClr val="tx1"/>
                </a:solidFill>
                <a:effectLst/>
                <a:latin typeface="+mn-lt"/>
                <a:ea typeface="+mn-ea"/>
                <a:cs typeface="+mn-cs"/>
              </a:rPr>
              <a:t> et. al., 2010)</a:t>
            </a:r>
            <a:endParaRPr lang="en-US" dirty="0" smtClean="0"/>
          </a:p>
          <a:p>
            <a:endParaRPr lang="en-US" dirty="0"/>
          </a:p>
        </p:txBody>
      </p:sp>
      <p:sp>
        <p:nvSpPr>
          <p:cNvPr id="4" name="Slide Number Placeholder 3"/>
          <p:cNvSpPr>
            <a:spLocks noGrp="1"/>
          </p:cNvSpPr>
          <p:nvPr>
            <p:ph type="sldNum" sz="quarter" idx="10"/>
          </p:nvPr>
        </p:nvSpPr>
        <p:spPr/>
        <p:txBody>
          <a:bodyPr/>
          <a:lstStyle/>
          <a:p>
            <a:fld id="{CCBFEA55-0A39-0440-8DA3-91AF15334831}" type="slidenum">
              <a:rPr lang="en-US" smtClean="0"/>
              <a:pPr/>
              <a:t>10</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09291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7D89B39-E304-4D40-A08D-D7519F3E7631}" type="datetimeFigureOut">
              <a:rPr lang="en-US" smtClean="0"/>
              <a:pPr/>
              <a:t>2/20/11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BDB93A9-DE17-42E8-A366-46C30944BF19}"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D89B39-E304-4D40-A08D-D7519F3E7631}" type="datetimeFigureOut">
              <a:rPr lang="en-US" smtClean="0"/>
              <a:pPr/>
              <a:t>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4489D67-B7BF-5E4A-9151-A8AC455FD22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14489D67-B7BF-5E4A-9151-A8AC455FD225}" type="slidenum">
              <a:rPr lang="en-US" smtClean="0"/>
              <a:pPr/>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D89B39-E304-4D40-A08D-D7519F3E7631}" type="datetimeFigureOut">
              <a:rPr lang="en-US" smtClean="0"/>
              <a:pPr/>
              <a:t>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7D89B39-E304-4D40-A08D-D7519F3E7631}" type="datetimeFigureOut">
              <a:rPr lang="en-US" smtClean="0"/>
              <a:pPr/>
              <a:t>2/20/11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14489D67-B7BF-5E4A-9151-A8AC455FD225}" type="slidenum">
              <a:rPr lang="en-US" smtClean="0"/>
              <a:pPr/>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B7D89B39-E304-4D40-A08D-D7519F3E7631}" type="datetimeFigureOut">
              <a:rPr lang="en-US" smtClean="0"/>
              <a:pPr/>
              <a:t>2/20/11</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E519841-B96A-4DD9-B158-9961937F6A4E}"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7D89B39-E304-4D40-A08D-D7519F3E7631}" type="datetimeFigureOut">
              <a:rPr lang="en-US" smtClean="0"/>
              <a:pPr/>
              <a:t>2/20/11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4489D67-B7BF-5E4A-9151-A8AC455FD225}" type="slidenum">
              <a:rPr lang="en-US" smtClean="0"/>
              <a:pPr/>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7D89B39-E304-4D40-A08D-D7519F3E7631}" type="datetimeFigureOut">
              <a:rPr lang="en-US" smtClean="0"/>
              <a:pPr/>
              <a:t>2/20/11</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14489D67-B7BF-5E4A-9151-A8AC455FD225}" type="slidenum">
              <a:rPr lang="en-US" smtClean="0"/>
              <a:pPr/>
              <a:t>‹#›</a:t>
            </a:fld>
            <a:endParaRPr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7D89B39-E304-4D40-A08D-D7519F3E7631}" type="datetimeFigureOut">
              <a:rPr lang="en-US" smtClean="0"/>
              <a:pPr/>
              <a:t>2/20/11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14489D67-B7BF-5E4A-9151-A8AC455FD22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B7D89B39-E304-4D40-A08D-D7519F3E7631}" type="datetimeFigureOut">
              <a:rPr lang="en-US" smtClean="0"/>
              <a:pPr/>
              <a:t>2/20/11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4489D67-B7BF-5E4A-9151-A8AC455FD22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BDB93A9-DE17-42E8-A366-46C30944BF19}"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B7D89B39-E304-4D40-A08D-D7519F3E7631}" type="datetimeFigureOut">
              <a:rPr lang="en-US" smtClean="0"/>
              <a:pPr/>
              <a:t>2/20/11</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14489D67-B7BF-5E4A-9151-A8AC455FD225}" type="slidenum">
              <a:rPr lang="en-US" smtClean="0"/>
              <a:pPr/>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B7D89B39-E304-4D40-A08D-D7519F3E7631}" type="datetimeFigureOut">
              <a:rPr lang="en-US" smtClean="0"/>
              <a:pPr/>
              <a:t>2/20/11</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7D89B39-E304-4D40-A08D-D7519F3E7631}" type="datetimeFigureOut">
              <a:rPr lang="en-US" smtClean="0"/>
              <a:pPr/>
              <a:t>2/20/11</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4489D67-B7BF-5E4A-9151-A8AC455FD225}" type="slidenum">
              <a:rPr lang="en-US" smtClean="0"/>
              <a:pPr/>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4058" r:id="rId1"/>
    <p:sldLayoutId id="2147484059" r:id="rId2"/>
    <p:sldLayoutId id="2147484060" r:id="rId3"/>
    <p:sldLayoutId id="2147484061" r:id="rId4"/>
    <p:sldLayoutId id="2147484062" r:id="rId5"/>
    <p:sldLayoutId id="2147484063" r:id="rId6"/>
    <p:sldLayoutId id="2147484064" r:id="rId7"/>
    <p:sldLayoutId id="2147484065" r:id="rId8"/>
    <p:sldLayoutId id="2147484066" r:id="rId9"/>
    <p:sldLayoutId id="2147484067" r:id="rId10"/>
    <p:sldLayoutId id="2147484068"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3" Type="http://schemas.openxmlformats.org/officeDocument/2006/relationships/hyperlink" Target="http://onlinelibrary.wiley.com/doi/10.1111/j.1746-1561.2010.00533.x/ful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371600" y="2819399"/>
            <a:ext cx="6400800" cy="2667001"/>
          </a:xfrm>
        </p:spPr>
        <p:txBody>
          <a:bodyPr anchor="ctr">
            <a:normAutofit fontScale="40000" lnSpcReduction="20000"/>
          </a:bodyPr>
          <a:lstStyle/>
          <a:p>
            <a:pPr algn="ctr">
              <a:buNone/>
            </a:pPr>
            <a:r>
              <a:rPr lang="en-US" sz="4545" dirty="0" smtClean="0"/>
              <a:t>Natalie </a:t>
            </a:r>
            <a:r>
              <a:rPr lang="en-US" sz="4545" dirty="0" err="1" smtClean="0"/>
              <a:t>Houlihan</a:t>
            </a:r>
            <a:endParaRPr lang="en-US" sz="4545" dirty="0" smtClean="0"/>
          </a:p>
          <a:p>
            <a:pPr algn="ctr">
              <a:buNone/>
            </a:pPr>
            <a:r>
              <a:rPr lang="en-US" sz="4545" dirty="0" smtClean="0"/>
              <a:t>  </a:t>
            </a:r>
            <a:r>
              <a:rPr lang="en-US" sz="4545" dirty="0" err="1" smtClean="0"/>
              <a:t>Valorre</a:t>
            </a:r>
            <a:r>
              <a:rPr lang="en-US" sz="4545" dirty="0" smtClean="0"/>
              <a:t> Harmon</a:t>
            </a:r>
          </a:p>
          <a:p>
            <a:pPr algn="ctr">
              <a:buNone/>
            </a:pPr>
            <a:r>
              <a:rPr lang="en-US" sz="4545" dirty="0" smtClean="0"/>
              <a:t>  Jenna Gustafson</a:t>
            </a:r>
          </a:p>
          <a:p>
            <a:pPr algn="ctr">
              <a:buNone/>
            </a:pPr>
            <a:r>
              <a:rPr lang="en-US" sz="4545" dirty="0" smtClean="0"/>
              <a:t>    Andrea Williams</a:t>
            </a:r>
          </a:p>
          <a:p>
            <a:pPr algn="ctr">
              <a:buNone/>
            </a:pPr>
            <a:r>
              <a:rPr lang="en-US" sz="4545" dirty="0" err="1" smtClean="0"/>
              <a:t>Fadie</a:t>
            </a:r>
            <a:r>
              <a:rPr lang="en-US" sz="4545" dirty="0" smtClean="0"/>
              <a:t> </a:t>
            </a:r>
            <a:r>
              <a:rPr lang="en-US" sz="4545" dirty="0" err="1" smtClean="0"/>
              <a:t>Akileh</a:t>
            </a:r>
            <a:r>
              <a:rPr lang="en-US" sz="4545" dirty="0" smtClean="0"/>
              <a:t> </a:t>
            </a:r>
          </a:p>
          <a:p>
            <a:pPr algn="ctr"/>
            <a:endParaRPr lang="en-US" sz="4545" dirty="0" smtClean="0"/>
          </a:p>
          <a:p>
            <a:pPr algn="ctr">
              <a:buNone/>
            </a:pPr>
            <a:r>
              <a:rPr lang="en-US" sz="4545" dirty="0" smtClean="0"/>
              <a:t>Lakeview College of Nursing</a:t>
            </a:r>
          </a:p>
          <a:p>
            <a:pPr algn="ctr">
              <a:buNone/>
            </a:pPr>
            <a:r>
              <a:rPr lang="en-US" sz="4545" dirty="0" smtClean="0"/>
              <a:t>N203: Nursing Research</a:t>
            </a:r>
          </a:p>
          <a:p>
            <a:pPr algn="ctr">
              <a:buNone/>
            </a:pPr>
            <a:r>
              <a:rPr lang="en-US" sz="4545" dirty="0" smtClean="0"/>
              <a:t>February</a:t>
            </a:r>
            <a:r>
              <a:rPr lang="en-US" sz="4545" dirty="0" smtClean="0"/>
              <a:t> 20, </a:t>
            </a:r>
            <a:r>
              <a:rPr lang="en-US" sz="4545" dirty="0" smtClean="0"/>
              <a:t>2010</a:t>
            </a:r>
          </a:p>
          <a:p>
            <a:pPr algn="ctr"/>
            <a:endParaRPr lang="en-US" dirty="0"/>
          </a:p>
        </p:txBody>
      </p:sp>
      <p:sp>
        <p:nvSpPr>
          <p:cNvPr id="2" name="Title 1"/>
          <p:cNvSpPr>
            <a:spLocks noGrp="1"/>
          </p:cNvSpPr>
          <p:nvPr>
            <p:ph type="ctrTitle"/>
          </p:nvPr>
        </p:nvSpPr>
        <p:spPr/>
        <p:txBody>
          <a:bodyPr>
            <a:normAutofit/>
          </a:bodyPr>
          <a:lstStyle/>
          <a:p>
            <a:pPr algn="ctr"/>
            <a:r>
              <a:rPr lang="en-US" dirty="0" smtClean="0"/>
              <a:t>Qualitative Research</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a:cs typeface="Times New Roman"/>
              </a:rPr>
              <a:t>Analysis of Data</a:t>
            </a:r>
            <a:endParaRPr lang="en-US" dirty="0">
              <a:latin typeface="Times New Roman"/>
              <a:cs typeface="Times New Roman"/>
            </a:endParaRPr>
          </a:p>
        </p:txBody>
      </p:sp>
      <p:sp>
        <p:nvSpPr>
          <p:cNvPr id="3" name="Content Placeholder 2"/>
          <p:cNvSpPr>
            <a:spLocks noGrp="1"/>
          </p:cNvSpPr>
          <p:nvPr>
            <p:ph sz="quarter" idx="1"/>
          </p:nvPr>
        </p:nvSpPr>
        <p:spPr>
          <a:xfrm>
            <a:off x="457200" y="1783365"/>
            <a:ext cx="8229600" cy="4525963"/>
          </a:xfrm>
        </p:spPr>
        <p:txBody>
          <a:bodyPr>
            <a:normAutofit/>
          </a:bodyPr>
          <a:lstStyle/>
          <a:p>
            <a:r>
              <a:rPr lang="en-US" sz="2500" dirty="0" smtClean="0">
                <a:latin typeface="Times New Roman"/>
                <a:cs typeface="Times New Roman"/>
              </a:rPr>
              <a:t>Team members analyzed food data and activity </a:t>
            </a:r>
            <a:r>
              <a:rPr lang="en-US" sz="2500" dirty="0" smtClean="0">
                <a:latin typeface="Times New Roman"/>
                <a:cs typeface="Times New Roman"/>
              </a:rPr>
              <a:t>data</a:t>
            </a:r>
          </a:p>
          <a:p>
            <a:r>
              <a:rPr lang="en-US" sz="2500" dirty="0" smtClean="0">
                <a:latin typeface="Times New Roman"/>
                <a:cs typeface="Times New Roman"/>
              </a:rPr>
              <a:t>Data printed on color coded paper</a:t>
            </a:r>
          </a:p>
          <a:p>
            <a:r>
              <a:rPr lang="en-US" sz="2500" dirty="0" smtClean="0">
                <a:latin typeface="Times New Roman"/>
                <a:cs typeface="Times New Roman"/>
              </a:rPr>
              <a:t>Data segments cut into words, sentences, or paragraphs</a:t>
            </a:r>
          </a:p>
          <a:p>
            <a:r>
              <a:rPr lang="en-US" sz="2500" dirty="0" smtClean="0">
                <a:latin typeface="Times New Roman"/>
                <a:cs typeface="Times New Roman"/>
              </a:rPr>
              <a:t>All groups data compiled together </a:t>
            </a:r>
          </a:p>
          <a:p>
            <a:r>
              <a:rPr lang="en-US" sz="2500" dirty="0" smtClean="0">
                <a:latin typeface="Times New Roman"/>
                <a:cs typeface="Times New Roman"/>
              </a:rPr>
              <a:t>Goal:  identify patterns in the data and reason for pattern</a:t>
            </a:r>
            <a:endParaRPr lang="en-US" sz="2500" dirty="0">
              <a:latin typeface="Times New Roman"/>
              <a:cs typeface="Times New Roman"/>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801288305"/>
      </p:ext>
    </p:extLst>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Analysis of Data (cont.)</a:t>
            </a:r>
            <a:endParaRPr lang="en-US" dirty="0">
              <a:latin typeface="Times New Roman"/>
              <a:cs typeface="Times New Roman"/>
            </a:endParaRPr>
          </a:p>
        </p:txBody>
      </p:sp>
      <p:sp>
        <p:nvSpPr>
          <p:cNvPr id="3" name="Content Placeholder 2"/>
          <p:cNvSpPr>
            <a:spLocks noGrp="1"/>
          </p:cNvSpPr>
          <p:nvPr>
            <p:ph sz="quarter" idx="1"/>
          </p:nvPr>
        </p:nvSpPr>
        <p:spPr>
          <a:xfrm>
            <a:off x="457199" y="1783365"/>
            <a:ext cx="8555517" cy="4525963"/>
          </a:xfrm>
        </p:spPr>
        <p:txBody>
          <a:bodyPr>
            <a:normAutofit/>
          </a:bodyPr>
          <a:lstStyle/>
          <a:p>
            <a:r>
              <a:rPr lang="en-US" sz="2500" dirty="0" smtClean="0">
                <a:latin typeface="Times New Roman"/>
                <a:cs typeface="Times New Roman"/>
              </a:rPr>
              <a:t>Team members used a procedure to analyze the data individually</a:t>
            </a:r>
          </a:p>
          <a:p>
            <a:r>
              <a:rPr lang="en-US" sz="2500" dirty="0" smtClean="0">
                <a:latin typeface="Times New Roman"/>
                <a:cs typeface="Times New Roman"/>
              </a:rPr>
              <a:t>Individual analyses were compiled to find a pattern</a:t>
            </a:r>
          </a:p>
          <a:p>
            <a:r>
              <a:rPr lang="en-US" sz="2500" dirty="0" smtClean="0">
                <a:latin typeface="Times New Roman"/>
                <a:cs typeface="Times New Roman"/>
              </a:rPr>
              <a:t>Food and activity results analyzed</a:t>
            </a:r>
          </a:p>
          <a:p>
            <a:r>
              <a:rPr lang="en-US" sz="2500" dirty="0" smtClean="0">
                <a:latin typeface="Times New Roman"/>
                <a:cs typeface="Times New Roman"/>
              </a:rPr>
              <a:t>Data tables completed with all results </a:t>
            </a:r>
          </a:p>
          <a:p>
            <a:r>
              <a:rPr lang="en-US" sz="2500" dirty="0" smtClean="0">
                <a:latin typeface="Times New Roman"/>
                <a:cs typeface="Times New Roman"/>
              </a:rPr>
              <a:t>Team members reviewed their biases</a:t>
            </a:r>
          </a:p>
          <a:p>
            <a:r>
              <a:rPr lang="en-US" sz="2500" dirty="0" smtClean="0">
                <a:latin typeface="Times New Roman"/>
                <a:cs typeface="Times New Roman"/>
              </a:rPr>
              <a:t>Data reflected the reality of the children</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651363362"/>
      </p:ext>
    </p:extLst>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Results </a:t>
            </a:r>
            <a:endParaRPr lang="en-US" dirty="0">
              <a:latin typeface="Times New Roman"/>
              <a:cs typeface="Times New Roman"/>
            </a:endParaRPr>
          </a:p>
        </p:txBody>
      </p:sp>
      <p:sp>
        <p:nvSpPr>
          <p:cNvPr id="3" name="Content Placeholder 2"/>
          <p:cNvSpPr>
            <a:spLocks noGrp="1"/>
          </p:cNvSpPr>
          <p:nvPr>
            <p:ph sz="quarter" idx="1"/>
          </p:nvPr>
        </p:nvSpPr>
        <p:spPr/>
        <p:txBody>
          <a:bodyPr>
            <a:normAutofit/>
          </a:bodyPr>
          <a:lstStyle/>
          <a:p>
            <a:r>
              <a:rPr lang="en-US" sz="2500" dirty="0" smtClean="0">
                <a:latin typeface="Times New Roman"/>
                <a:cs typeface="Times New Roman"/>
              </a:rPr>
              <a:t>Food Results</a:t>
            </a:r>
          </a:p>
          <a:p>
            <a:pPr lvl="1"/>
            <a:r>
              <a:rPr lang="en-US" dirty="0" smtClean="0">
                <a:latin typeface="Times New Roman"/>
                <a:cs typeface="Times New Roman"/>
              </a:rPr>
              <a:t>Younger children related foods that tasted good with foods that were “good for you”</a:t>
            </a:r>
          </a:p>
          <a:p>
            <a:pPr lvl="1"/>
            <a:r>
              <a:rPr lang="en-US" dirty="0" smtClean="0">
                <a:latin typeface="Times New Roman"/>
                <a:cs typeface="Times New Roman"/>
              </a:rPr>
              <a:t>Second graders expressed foods that were “yummy” were “not good for you”</a:t>
            </a:r>
          </a:p>
          <a:p>
            <a:pPr lvl="1"/>
            <a:r>
              <a:rPr lang="en-US" dirty="0" smtClean="0">
                <a:latin typeface="Times New Roman"/>
                <a:cs typeface="Times New Roman"/>
              </a:rPr>
              <a:t>Third graders more discriminating of food perceived as being either good or not good</a:t>
            </a:r>
          </a:p>
          <a:p>
            <a:pPr lvl="1"/>
            <a:r>
              <a:rPr lang="en-US" dirty="0" smtClean="0">
                <a:latin typeface="Times New Roman"/>
                <a:cs typeface="Times New Roman"/>
              </a:rPr>
              <a:t>Fourth graders realized adding sugar can make food unhealthy</a:t>
            </a:r>
          </a:p>
          <a:p>
            <a:pPr lvl="1"/>
            <a:r>
              <a:rPr lang="en-US" dirty="0" smtClean="0">
                <a:latin typeface="Times New Roman"/>
                <a:cs typeface="Times New Roman"/>
              </a:rPr>
              <a:t>Children in high grades had mixed decisions about whether foods were healthy or unhealthy </a:t>
            </a:r>
            <a:endParaRPr lang="en-US" dirty="0">
              <a:latin typeface="Times New Roman"/>
              <a:cs typeface="Times New Roman"/>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064586349"/>
      </p:ext>
    </p:extLst>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Results (cont.)</a:t>
            </a:r>
            <a:endParaRPr lang="en-US" dirty="0">
              <a:latin typeface="Times New Roman"/>
              <a:cs typeface="Times New Roman"/>
            </a:endParaRPr>
          </a:p>
        </p:txBody>
      </p:sp>
      <p:sp>
        <p:nvSpPr>
          <p:cNvPr id="3" name="Content Placeholder 2"/>
          <p:cNvSpPr>
            <a:spLocks noGrp="1"/>
          </p:cNvSpPr>
          <p:nvPr>
            <p:ph sz="quarter" idx="1"/>
          </p:nvPr>
        </p:nvSpPr>
        <p:spPr>
          <a:xfrm>
            <a:off x="457200" y="1847088"/>
            <a:ext cx="8229600" cy="4519845"/>
          </a:xfrm>
        </p:spPr>
        <p:txBody>
          <a:bodyPr>
            <a:noAutofit/>
          </a:bodyPr>
          <a:lstStyle/>
          <a:p>
            <a:r>
              <a:rPr lang="en-US" sz="2500" dirty="0" smtClean="0">
                <a:latin typeface="Times New Roman"/>
                <a:cs typeface="Times New Roman"/>
              </a:rPr>
              <a:t>Activity Results</a:t>
            </a:r>
          </a:p>
          <a:p>
            <a:pPr>
              <a:buNone/>
            </a:pPr>
            <a:endParaRPr lang="en-US" sz="2500" dirty="0" smtClean="0">
              <a:latin typeface="Times New Roman"/>
              <a:cs typeface="Times New Roman"/>
            </a:endParaRPr>
          </a:p>
          <a:p>
            <a:pPr lvl="1"/>
            <a:r>
              <a:rPr lang="en-US" dirty="0" smtClean="0">
                <a:latin typeface="Times New Roman"/>
                <a:cs typeface="Times New Roman"/>
              </a:rPr>
              <a:t>Grades K-4 predominant theme was “playing with others”</a:t>
            </a:r>
          </a:p>
          <a:p>
            <a:pPr lvl="1"/>
            <a:r>
              <a:rPr lang="en-US" dirty="0" smtClean="0">
                <a:latin typeface="Times New Roman"/>
                <a:cs typeface="Times New Roman"/>
              </a:rPr>
              <a:t>5</a:t>
            </a:r>
            <a:r>
              <a:rPr lang="en-US" baseline="30000" dirty="0" smtClean="0">
                <a:latin typeface="Times New Roman"/>
                <a:cs typeface="Times New Roman"/>
              </a:rPr>
              <a:t>th</a:t>
            </a:r>
            <a:r>
              <a:rPr lang="en-US" dirty="0" smtClean="0">
                <a:latin typeface="Times New Roman"/>
                <a:cs typeface="Times New Roman"/>
              </a:rPr>
              <a:t> and 6</a:t>
            </a:r>
            <a:r>
              <a:rPr lang="en-US" baseline="30000" dirty="0" smtClean="0">
                <a:latin typeface="Times New Roman"/>
                <a:cs typeface="Times New Roman"/>
              </a:rPr>
              <a:t>th</a:t>
            </a:r>
            <a:r>
              <a:rPr lang="en-US" dirty="0" smtClean="0">
                <a:latin typeface="Times New Roman"/>
                <a:cs typeface="Times New Roman"/>
              </a:rPr>
              <a:t> graders mentioned fun activities that make you move</a:t>
            </a:r>
          </a:p>
          <a:p>
            <a:pPr lvl="1"/>
            <a:r>
              <a:rPr lang="en-US" dirty="0">
                <a:latin typeface="Times New Roman"/>
                <a:cs typeface="Times New Roman"/>
              </a:rPr>
              <a:t>G</a:t>
            </a:r>
            <a:r>
              <a:rPr lang="en-US" dirty="0" smtClean="0">
                <a:latin typeface="Times New Roman"/>
                <a:cs typeface="Times New Roman"/>
              </a:rPr>
              <a:t>rades 3-6 (girls) preferred: dancing, cheerleading, shopping, and going places</a:t>
            </a:r>
          </a:p>
          <a:p>
            <a:pPr lvl="1"/>
            <a:r>
              <a:rPr lang="en-US" dirty="0">
                <a:latin typeface="Times New Roman"/>
                <a:cs typeface="Times New Roman"/>
              </a:rPr>
              <a:t>G</a:t>
            </a:r>
            <a:r>
              <a:rPr lang="en-US" dirty="0" smtClean="0">
                <a:latin typeface="Times New Roman"/>
                <a:cs typeface="Times New Roman"/>
              </a:rPr>
              <a:t>rades 3-6 (boys) preferred: wrestling, football, and dodge ball</a:t>
            </a:r>
          </a:p>
          <a:p>
            <a:pPr lvl="1"/>
            <a:r>
              <a:rPr lang="en-US" dirty="0" smtClean="0">
                <a:latin typeface="Times New Roman"/>
                <a:cs typeface="Times New Roman"/>
              </a:rPr>
              <a:t>K-6 also preferred: video games and playing with cards and toys</a:t>
            </a:r>
            <a:endParaRPr lang="en-US" dirty="0">
              <a:latin typeface="Times New Roman"/>
              <a:cs typeface="Times New Roman"/>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383413862"/>
      </p:ext>
    </p:extLst>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Conclusion of Study</a:t>
            </a:r>
            <a:endParaRPr lang="en-US" dirty="0">
              <a:latin typeface="Times New Roman"/>
              <a:cs typeface="Times New Roman"/>
            </a:endParaRPr>
          </a:p>
        </p:txBody>
      </p:sp>
      <p:sp>
        <p:nvSpPr>
          <p:cNvPr id="3" name="Content Placeholder 2"/>
          <p:cNvSpPr>
            <a:spLocks noGrp="1"/>
          </p:cNvSpPr>
          <p:nvPr>
            <p:ph sz="quarter" idx="1"/>
          </p:nvPr>
        </p:nvSpPr>
        <p:spPr/>
        <p:txBody>
          <a:bodyPr>
            <a:normAutofit/>
          </a:bodyPr>
          <a:lstStyle/>
          <a:p>
            <a:endParaRPr lang="en-US" sz="2500" dirty="0" smtClean="0">
              <a:latin typeface="Times New Roman"/>
              <a:cs typeface="Times New Roman"/>
            </a:endParaRPr>
          </a:p>
          <a:p>
            <a:r>
              <a:rPr lang="en-US" sz="2500" dirty="0" smtClean="0">
                <a:latin typeface="Times New Roman"/>
                <a:cs typeface="Times New Roman"/>
              </a:rPr>
              <a:t>Findings </a:t>
            </a:r>
            <a:r>
              <a:rPr lang="en-US" sz="2500" dirty="0" smtClean="0">
                <a:latin typeface="Times New Roman"/>
                <a:cs typeface="Times New Roman"/>
              </a:rPr>
              <a:t>are useful for planning programs </a:t>
            </a:r>
          </a:p>
          <a:p>
            <a:r>
              <a:rPr lang="en-US" sz="2500" dirty="0" smtClean="0">
                <a:latin typeface="Times New Roman"/>
                <a:cs typeface="Times New Roman"/>
              </a:rPr>
              <a:t>First grade children or younger promote healthy food choices</a:t>
            </a:r>
          </a:p>
          <a:p>
            <a:r>
              <a:rPr lang="en-US" sz="2500" dirty="0" smtClean="0">
                <a:latin typeface="Times New Roman"/>
                <a:cs typeface="Times New Roman"/>
              </a:rPr>
              <a:t>Second graders and above modify perceptions that associate healthy foods with being “yucky”</a:t>
            </a:r>
          </a:p>
          <a:p>
            <a:r>
              <a:rPr lang="en-US" sz="2500" dirty="0" smtClean="0">
                <a:latin typeface="Times New Roman"/>
                <a:cs typeface="Times New Roman"/>
              </a:rPr>
              <a:t>Findings contribute to the growing body of knowledge about children’s perception of food and activities</a:t>
            </a:r>
          </a:p>
          <a:p>
            <a:endParaRPr lang="en-US" sz="28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927765516"/>
      </p:ext>
    </p:extLst>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Protection of Human Rights</a:t>
            </a:r>
            <a:endParaRPr lang="en-US" dirty="0">
              <a:latin typeface="Times New Roman"/>
              <a:cs typeface="Times New Roman"/>
            </a:endParaRPr>
          </a:p>
        </p:txBody>
      </p:sp>
      <p:sp>
        <p:nvSpPr>
          <p:cNvPr id="3" name="Content Placeholder 2"/>
          <p:cNvSpPr>
            <a:spLocks noGrp="1"/>
          </p:cNvSpPr>
          <p:nvPr>
            <p:ph sz="quarter" idx="1"/>
          </p:nvPr>
        </p:nvSpPr>
        <p:spPr>
          <a:xfrm>
            <a:off x="457200" y="1954319"/>
            <a:ext cx="8229600" cy="4525963"/>
          </a:xfrm>
        </p:spPr>
        <p:txBody>
          <a:bodyPr>
            <a:normAutofit/>
          </a:bodyPr>
          <a:lstStyle/>
          <a:p>
            <a:r>
              <a:rPr lang="en-US" sz="2500" dirty="0" smtClean="0">
                <a:latin typeface="Times New Roman"/>
                <a:cs typeface="Times New Roman"/>
              </a:rPr>
              <a:t>Students selected by a random sample</a:t>
            </a:r>
          </a:p>
          <a:p>
            <a:r>
              <a:rPr lang="en-US" sz="2500" dirty="0" smtClean="0">
                <a:latin typeface="Times New Roman"/>
                <a:cs typeface="Times New Roman"/>
              </a:rPr>
              <a:t>Students parents were sent a letter explaining the study</a:t>
            </a:r>
          </a:p>
          <a:p>
            <a:r>
              <a:rPr lang="en-US" sz="2500" dirty="0" smtClean="0">
                <a:latin typeface="Times New Roman"/>
                <a:cs typeface="Times New Roman"/>
              </a:rPr>
              <a:t>Parents must return the postcard to indicate refusal of participation</a:t>
            </a:r>
          </a:p>
          <a:p>
            <a:r>
              <a:rPr lang="en-US" sz="2500" dirty="0" smtClean="0">
                <a:latin typeface="Times New Roman"/>
                <a:cs typeface="Times New Roman"/>
              </a:rPr>
              <a:t>Children were able to assent or decline participation</a:t>
            </a:r>
          </a:p>
          <a:p>
            <a:pPr marL="0" indent="0">
              <a:buNone/>
            </a:pPr>
            <a:endParaRPr lang="en-US" sz="2800" dirty="0" smtClean="0">
              <a:latin typeface="Times New Roman"/>
              <a:cs typeface="Times New Roman"/>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02384268"/>
      </p:ext>
    </p:extLst>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Strengths in Study</a:t>
            </a:r>
            <a:endParaRPr lang="en-US" dirty="0"/>
          </a:p>
        </p:txBody>
      </p:sp>
      <p:sp>
        <p:nvSpPr>
          <p:cNvPr id="3" name="Content Placeholder 2"/>
          <p:cNvSpPr>
            <a:spLocks noGrp="1"/>
          </p:cNvSpPr>
          <p:nvPr>
            <p:ph sz="quarter" idx="1"/>
          </p:nvPr>
        </p:nvSpPr>
        <p:spPr/>
        <p:txBody>
          <a:bodyPr>
            <a:normAutofit/>
          </a:bodyPr>
          <a:lstStyle/>
          <a:p>
            <a:r>
              <a:rPr lang="en-US" sz="2500" dirty="0" smtClean="0"/>
              <a:t>The study included:</a:t>
            </a:r>
            <a:endParaRPr lang="en-US" sz="2500" dirty="0" smtClean="0"/>
          </a:p>
          <a:p>
            <a:endParaRPr lang="en-US" sz="2500" dirty="0" smtClean="0"/>
          </a:p>
          <a:p>
            <a:r>
              <a:rPr lang="en-US" sz="2500" dirty="0" smtClean="0"/>
              <a:t>School</a:t>
            </a:r>
            <a:r>
              <a:rPr lang="en-US" sz="2500" dirty="0" smtClean="0"/>
              <a:t>-aged children as counterparts </a:t>
            </a:r>
          </a:p>
          <a:p>
            <a:r>
              <a:rPr lang="en-US" sz="2500" dirty="0" smtClean="0"/>
              <a:t>Strict methods of training</a:t>
            </a:r>
          </a:p>
          <a:p>
            <a:r>
              <a:rPr lang="en-US" sz="2500" dirty="0" smtClean="0"/>
              <a:t>Experienced consultants </a:t>
            </a:r>
          </a:p>
          <a:p>
            <a:r>
              <a:rPr lang="en-US" sz="2500" dirty="0" smtClean="0"/>
              <a:t>Random selection of diverse children</a:t>
            </a:r>
          </a:p>
          <a:p>
            <a:pPr>
              <a:buFont typeface="Wingdings" pitchFamily="2" charset="2"/>
              <a:buChar char="v"/>
            </a:pPr>
            <a:endParaRPr lang="en-US" sz="2500" dirty="0" smtClean="0"/>
          </a:p>
          <a:p>
            <a:r>
              <a:rPr lang="en-US" sz="2500" dirty="0" smtClean="0"/>
              <a:t>Intent to expand health promotion programs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Limitations in Study</a:t>
            </a:r>
            <a:endParaRPr lang="en-US" dirty="0"/>
          </a:p>
        </p:txBody>
      </p:sp>
      <p:sp>
        <p:nvSpPr>
          <p:cNvPr id="3" name="Content Placeholder 2"/>
          <p:cNvSpPr>
            <a:spLocks noGrp="1"/>
          </p:cNvSpPr>
          <p:nvPr>
            <p:ph sz="quarter" idx="1"/>
          </p:nvPr>
        </p:nvSpPr>
        <p:spPr/>
        <p:txBody>
          <a:bodyPr/>
          <a:lstStyle/>
          <a:p>
            <a:endParaRPr lang="en-US" sz="2500" dirty="0" smtClean="0"/>
          </a:p>
          <a:p>
            <a:r>
              <a:rPr lang="en-US" sz="2500" dirty="0" smtClean="0"/>
              <a:t>Study </a:t>
            </a:r>
            <a:r>
              <a:rPr lang="en-US" sz="2500" dirty="0" smtClean="0"/>
              <a:t>based on one school district only</a:t>
            </a:r>
          </a:p>
          <a:p>
            <a:r>
              <a:rPr lang="en-US" sz="2500" dirty="0" smtClean="0"/>
              <a:t>Involved volunteers </a:t>
            </a:r>
          </a:p>
          <a:p>
            <a:r>
              <a:rPr lang="en-US" sz="2500" dirty="0" smtClean="0"/>
              <a:t>Lack of research to prove adult facilitators was sufficient </a:t>
            </a:r>
          </a:p>
          <a:p>
            <a:r>
              <a:rPr lang="en-US" sz="2500" dirty="0" smtClean="0"/>
              <a:t>Ethnic/racial group and body size discerned</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Nursing Impact</a:t>
            </a:r>
            <a:endParaRPr lang="en-US" dirty="0"/>
          </a:p>
        </p:txBody>
      </p:sp>
      <p:sp>
        <p:nvSpPr>
          <p:cNvPr id="3" name="Content Placeholder 2"/>
          <p:cNvSpPr>
            <a:spLocks noGrp="1"/>
          </p:cNvSpPr>
          <p:nvPr>
            <p:ph sz="quarter" idx="1"/>
          </p:nvPr>
        </p:nvSpPr>
        <p:spPr/>
        <p:txBody>
          <a:bodyPr>
            <a:normAutofit/>
          </a:bodyPr>
          <a:lstStyle/>
          <a:p>
            <a:endParaRPr lang="en-US" dirty="0" smtClean="0"/>
          </a:p>
          <a:p>
            <a:r>
              <a:rPr lang="en-US" sz="2500" dirty="0" smtClean="0"/>
              <a:t>Use of science and research as a tool in practice of nursing</a:t>
            </a:r>
          </a:p>
          <a:p>
            <a:r>
              <a:rPr lang="en-US" sz="2500" dirty="0" smtClean="0"/>
              <a:t>Moral and ethical involvement in research</a:t>
            </a:r>
          </a:p>
          <a:p>
            <a:r>
              <a:rPr lang="en-US" sz="2500" dirty="0" smtClean="0"/>
              <a:t>Protection of human rights</a:t>
            </a:r>
          </a:p>
          <a:p>
            <a:r>
              <a:rPr lang="en-US" sz="2500" dirty="0" smtClean="0"/>
              <a:t>Observation of participant’s behavior</a:t>
            </a:r>
          </a:p>
          <a:p>
            <a:r>
              <a:rPr lang="en-US" sz="2500" dirty="0" smtClean="0"/>
              <a:t>Nurse’s intent to do good</a:t>
            </a:r>
          </a:p>
          <a:p>
            <a:r>
              <a:rPr lang="en-US" sz="2500" dirty="0" smtClean="0"/>
              <a:t>Conducting research and maintaining health</a:t>
            </a:r>
          </a:p>
          <a:p>
            <a:r>
              <a:rPr lang="en-US" sz="2500" dirty="0" smtClean="0"/>
              <a:t>Witness of informed consent</a:t>
            </a:r>
          </a:p>
          <a:p>
            <a:r>
              <a:rPr lang="en-US" sz="2500" dirty="0" smtClean="0"/>
              <a:t>Use of research findings at nursing conferences</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Qualitative Research </a:t>
            </a:r>
            <a:endParaRPr lang="en-US" dirty="0"/>
          </a:p>
        </p:txBody>
      </p:sp>
      <p:sp>
        <p:nvSpPr>
          <p:cNvPr id="3" name="Content Placeholder 2"/>
          <p:cNvSpPr>
            <a:spLocks noGrp="1"/>
          </p:cNvSpPr>
          <p:nvPr>
            <p:ph sz="quarter" idx="1"/>
          </p:nvPr>
        </p:nvSpPr>
        <p:spPr>
          <a:xfrm>
            <a:off x="474133" y="1442320"/>
            <a:ext cx="8297334" cy="5110879"/>
          </a:xfrm>
        </p:spPr>
        <p:txBody>
          <a:bodyPr>
            <a:normAutofit/>
          </a:bodyPr>
          <a:lstStyle/>
          <a:p>
            <a:r>
              <a:rPr lang="en-US" sz="2500" dirty="0" smtClean="0"/>
              <a:t>Burns and Grove (2010) describe Qualitative Research:</a:t>
            </a:r>
          </a:p>
          <a:p>
            <a:pPr>
              <a:buNone/>
            </a:pPr>
            <a:r>
              <a:rPr lang="en-US" sz="2500" dirty="0" smtClean="0"/>
              <a:t>	-focus on human experience</a:t>
            </a:r>
          </a:p>
          <a:p>
            <a:pPr>
              <a:buNone/>
            </a:pPr>
            <a:r>
              <a:rPr lang="en-US" sz="2500" dirty="0" smtClean="0"/>
              <a:t>	-systematic approach </a:t>
            </a:r>
          </a:p>
          <a:p>
            <a:pPr>
              <a:buNone/>
            </a:pPr>
            <a:r>
              <a:rPr lang="en-US" sz="2500" dirty="0" smtClean="0"/>
              <a:t>	-interactive </a:t>
            </a:r>
          </a:p>
          <a:p>
            <a:pPr>
              <a:buNone/>
            </a:pPr>
            <a:r>
              <a:rPr lang="en-US" sz="2500" dirty="0" smtClean="0"/>
              <a:t>	-subjective</a:t>
            </a:r>
          </a:p>
          <a:p>
            <a:pPr>
              <a:buNone/>
            </a:pPr>
            <a:r>
              <a:rPr lang="en-US" sz="2500" dirty="0" smtClean="0"/>
              <a:t>	-observe life experiences</a:t>
            </a:r>
          </a:p>
          <a:p>
            <a:pPr>
              <a:buNone/>
            </a:pPr>
            <a:r>
              <a:rPr lang="en-US" sz="2500" dirty="0" smtClean="0"/>
              <a:t>	-give meaning to experiences </a:t>
            </a:r>
          </a:p>
          <a:p>
            <a:pPr>
              <a:buNone/>
            </a:pPr>
            <a:r>
              <a:rPr lang="en-US" sz="2500" dirty="0" smtClean="0"/>
              <a:t>	-analysis occurs concurrently with data collection</a:t>
            </a:r>
          </a:p>
          <a:p>
            <a:pPr>
              <a:buNone/>
            </a:pPr>
            <a:r>
              <a:rPr lang="en-US" sz="2500" dirty="0" smtClean="0"/>
              <a:t>	-individual interpretation</a:t>
            </a:r>
          </a:p>
          <a:p>
            <a:pPr>
              <a:buNone/>
            </a:pPr>
            <a:r>
              <a:rPr lang="en-US" sz="2500" dirty="0" smtClean="0"/>
              <a:t>	-develops theory </a:t>
            </a:r>
          </a:p>
          <a:p>
            <a:pPr>
              <a:buNone/>
            </a:pPr>
            <a:endParaRPr lang="en-US" dirty="0" smtClean="0"/>
          </a:p>
          <a:p>
            <a:pPr>
              <a:buNone/>
            </a:pPr>
            <a:endParaRPr lang="en-US" dirty="0" smtClean="0"/>
          </a:p>
          <a:p>
            <a:pPr>
              <a:buNone/>
            </a:pPr>
            <a:endParaRPr lang="en-US" dirty="0" smtClean="0"/>
          </a:p>
          <a:p>
            <a:endParaRPr lang="en-US" u="sng" dirty="0" smtClean="0"/>
          </a:p>
          <a:p>
            <a:endParaRPr lang="en-US" u="sng"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Introduction/Objectives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The </a:t>
            </a:r>
            <a:r>
              <a:rPr lang="en-US" dirty="0" smtClean="0"/>
              <a:t>study, </a:t>
            </a:r>
            <a:r>
              <a:rPr lang="en-US" dirty="0" smtClean="0"/>
              <a:t>“A structured, interactive method for youth participation in a School District-University partnership to prevent </a:t>
            </a:r>
            <a:r>
              <a:rPr lang="en-US" dirty="0" smtClean="0"/>
              <a:t>o</a:t>
            </a:r>
            <a:r>
              <a:rPr lang="en-US" dirty="0" smtClean="0"/>
              <a:t>besity” </a:t>
            </a:r>
            <a:r>
              <a:rPr lang="en-US" dirty="0" smtClean="0"/>
              <a:t>, as well as evidence from Burns and Grove discuss the </a:t>
            </a:r>
            <a:r>
              <a:rPr lang="en-US" b="1" u="sng" dirty="0" smtClean="0"/>
              <a:t>objectives:</a:t>
            </a:r>
            <a:r>
              <a:rPr lang="en-US" b="1" dirty="0" smtClean="0"/>
              <a:t> </a:t>
            </a:r>
          </a:p>
          <a:p>
            <a:endParaRPr lang="en-US" b="1" dirty="0" smtClean="0"/>
          </a:p>
          <a:p>
            <a:r>
              <a:rPr lang="en-US" dirty="0" smtClean="0"/>
              <a:t>Purpose </a:t>
            </a:r>
            <a:r>
              <a:rPr lang="en-US" dirty="0" smtClean="0"/>
              <a:t>and main research question in </a:t>
            </a:r>
            <a:r>
              <a:rPr lang="en-US" dirty="0" smtClean="0"/>
              <a:t>study</a:t>
            </a:r>
          </a:p>
          <a:p>
            <a:r>
              <a:rPr lang="en-US" dirty="0" smtClean="0"/>
              <a:t>Sample size </a:t>
            </a:r>
          </a:p>
          <a:p>
            <a:r>
              <a:rPr lang="en-US" dirty="0" smtClean="0"/>
              <a:t>Data collection and analysis</a:t>
            </a:r>
          </a:p>
          <a:p>
            <a:r>
              <a:rPr lang="en-US" dirty="0" smtClean="0"/>
              <a:t>Human rights protection</a:t>
            </a:r>
          </a:p>
          <a:p>
            <a:r>
              <a:rPr lang="en-US" dirty="0" smtClean="0"/>
              <a:t>Strengths/limitations of study</a:t>
            </a:r>
          </a:p>
          <a:p>
            <a:r>
              <a:rPr lang="en-US" dirty="0" smtClean="0"/>
              <a:t>Importance in nursing</a:t>
            </a:r>
          </a:p>
          <a:p>
            <a:r>
              <a:rPr lang="en-US" dirty="0" smtClean="0"/>
              <a:t>Qualitative </a:t>
            </a:r>
            <a:r>
              <a:rPr lang="en-US" dirty="0" smtClean="0"/>
              <a:t>research process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Quantitative Research </a:t>
            </a:r>
            <a:endParaRPr lang="en-US" dirty="0"/>
          </a:p>
        </p:txBody>
      </p:sp>
      <p:sp>
        <p:nvSpPr>
          <p:cNvPr id="3" name="Content Placeholder 2"/>
          <p:cNvSpPr>
            <a:spLocks noGrp="1"/>
          </p:cNvSpPr>
          <p:nvPr>
            <p:ph sz="quarter" idx="1"/>
          </p:nvPr>
        </p:nvSpPr>
        <p:spPr>
          <a:xfrm>
            <a:off x="558800" y="1935480"/>
            <a:ext cx="9144000" cy="4389120"/>
          </a:xfrm>
        </p:spPr>
        <p:txBody>
          <a:bodyPr/>
          <a:lstStyle/>
          <a:p>
            <a:r>
              <a:rPr lang="en-US" sz="2500" dirty="0" smtClean="0"/>
              <a:t>Burns &amp; Grove (2010) description of Quantitative Research </a:t>
            </a:r>
          </a:p>
          <a:p>
            <a:pPr lvl="1"/>
            <a:r>
              <a:rPr lang="en-US" dirty="0" smtClean="0"/>
              <a:t> Formal</a:t>
            </a:r>
          </a:p>
          <a:p>
            <a:pPr lvl="1"/>
            <a:r>
              <a:rPr lang="en-US" dirty="0" smtClean="0"/>
              <a:t>Objective</a:t>
            </a:r>
          </a:p>
          <a:p>
            <a:pPr lvl="1"/>
            <a:r>
              <a:rPr lang="en-US" dirty="0" smtClean="0"/>
              <a:t>Systematic</a:t>
            </a:r>
          </a:p>
          <a:p>
            <a:pPr lvl="1"/>
            <a:r>
              <a:rPr lang="en-US" dirty="0" smtClean="0"/>
              <a:t>Describe and test relationships</a:t>
            </a:r>
          </a:p>
          <a:p>
            <a:pPr lvl="1"/>
            <a:r>
              <a:rPr lang="en-US" dirty="0" smtClean="0"/>
              <a:t>Examines cause and effect interactions among variables</a:t>
            </a:r>
          </a:p>
          <a:p>
            <a:pPr lvl="1"/>
            <a:r>
              <a:rPr lang="en-US" dirty="0" smtClean="0"/>
              <a:t>Numerical data used</a:t>
            </a:r>
          </a:p>
          <a:p>
            <a:pPr lvl="1"/>
            <a:r>
              <a:rPr lang="en-US" dirty="0" smtClean="0"/>
              <a:t>Statistical analysis </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Qualitative vs. Quantitative: Origin</a:t>
            </a:r>
            <a:endParaRPr lang="en-US" dirty="0"/>
          </a:p>
        </p:txBody>
      </p:sp>
      <p:sp>
        <p:nvSpPr>
          <p:cNvPr id="3" name="Content Placeholder 2"/>
          <p:cNvSpPr>
            <a:spLocks noGrp="1"/>
          </p:cNvSpPr>
          <p:nvPr>
            <p:ph sz="quarter" idx="1"/>
          </p:nvPr>
        </p:nvSpPr>
        <p:spPr/>
        <p:txBody>
          <a:bodyPr/>
          <a:lstStyle/>
          <a:p>
            <a:r>
              <a:rPr lang="en-US" dirty="0" smtClean="0"/>
              <a:t>Qualitative</a:t>
            </a:r>
          </a:p>
          <a:p>
            <a:pPr lvl="2"/>
            <a:r>
              <a:rPr lang="en-US" dirty="0" smtClean="0"/>
              <a:t>Methodological approach</a:t>
            </a:r>
          </a:p>
          <a:p>
            <a:pPr lvl="2"/>
            <a:r>
              <a:rPr lang="en-US" dirty="0" smtClean="0"/>
              <a:t>Behavioral/social sciences</a:t>
            </a:r>
          </a:p>
          <a:p>
            <a:pPr lvl="2"/>
            <a:r>
              <a:rPr lang="en-US" dirty="0" smtClean="0"/>
              <a:t>Interpretive, humanistic, naturalistic</a:t>
            </a:r>
          </a:p>
          <a:p>
            <a:pPr lvl="2"/>
            <a:endParaRPr lang="en-US" dirty="0" smtClean="0"/>
          </a:p>
          <a:p>
            <a:r>
              <a:rPr lang="en-US" dirty="0" smtClean="0"/>
              <a:t>Quantitative </a:t>
            </a:r>
          </a:p>
          <a:p>
            <a:pPr lvl="2"/>
            <a:r>
              <a:rPr lang="en-US" dirty="0" smtClean="0"/>
              <a:t>Logical positivism</a:t>
            </a:r>
          </a:p>
          <a:p>
            <a:pPr lvl="2"/>
            <a:r>
              <a:rPr lang="en-US" dirty="0" smtClean="0"/>
              <a:t>Measurement of reality </a:t>
            </a:r>
          </a:p>
          <a:p>
            <a:pPr lvl="2"/>
            <a:r>
              <a:rPr lang="en-US" dirty="0" smtClean="0"/>
              <a:t>Objective, purposeful, measurable</a:t>
            </a:r>
          </a:p>
          <a:p>
            <a:pPr lvl="2">
              <a:buNone/>
            </a:pPr>
            <a:endParaRPr lang="en-US"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Qualitative vs. Quantitative: Focus </a:t>
            </a:r>
            <a:endParaRPr lang="en-US" dirty="0"/>
          </a:p>
        </p:txBody>
      </p:sp>
      <p:sp>
        <p:nvSpPr>
          <p:cNvPr id="3" name="Content Placeholder 2"/>
          <p:cNvSpPr>
            <a:spLocks noGrp="1"/>
          </p:cNvSpPr>
          <p:nvPr>
            <p:ph sz="quarter" idx="1"/>
          </p:nvPr>
        </p:nvSpPr>
        <p:spPr/>
        <p:txBody>
          <a:bodyPr>
            <a:normAutofit/>
          </a:bodyPr>
          <a:lstStyle/>
          <a:p>
            <a:r>
              <a:rPr lang="en-US" dirty="0" smtClean="0"/>
              <a:t>Qualitative: </a:t>
            </a:r>
          </a:p>
          <a:p>
            <a:pPr lvl="1"/>
            <a:r>
              <a:rPr lang="en-US" dirty="0" smtClean="0"/>
              <a:t>Broad</a:t>
            </a:r>
          </a:p>
          <a:p>
            <a:pPr lvl="1"/>
            <a:r>
              <a:rPr lang="en-US" dirty="0" smtClean="0"/>
              <a:t>Holistic meaning</a:t>
            </a:r>
          </a:p>
          <a:p>
            <a:pPr lvl="1"/>
            <a:r>
              <a:rPr lang="en-US" dirty="0" smtClean="0"/>
              <a:t>Value/perceptions influence data</a:t>
            </a:r>
          </a:p>
          <a:p>
            <a:pPr lvl="1"/>
            <a:r>
              <a:rPr lang="en-US" dirty="0" smtClean="0"/>
              <a:t>Subjective important for understanding experiences</a:t>
            </a:r>
          </a:p>
          <a:p>
            <a:endParaRPr lang="en-US" dirty="0" smtClean="0"/>
          </a:p>
          <a:p>
            <a:r>
              <a:rPr lang="en-US" dirty="0" smtClean="0"/>
              <a:t>Quantitative	</a:t>
            </a:r>
          </a:p>
          <a:p>
            <a:pPr lvl="1"/>
            <a:r>
              <a:rPr lang="en-US" dirty="0" smtClean="0"/>
              <a:t>Remain objective-avoid bias</a:t>
            </a:r>
          </a:p>
          <a:p>
            <a:pPr lvl="1"/>
            <a:r>
              <a:rPr lang="en-US" dirty="0" smtClean="0"/>
              <a:t>Concise/</a:t>
            </a:r>
            <a:r>
              <a:rPr lang="en-US" dirty="0" err="1" smtClean="0"/>
              <a:t>reductionistic</a:t>
            </a:r>
            <a:endParaRPr lang="en-US" dirty="0" smtClean="0"/>
          </a:p>
          <a:p>
            <a:pPr lvl="1"/>
            <a:endParaRPr lang="en-US" dirty="0" smtClean="0"/>
          </a:p>
          <a:p>
            <a:pPr lvl="1">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Qualitative Research Methods</a:t>
            </a:r>
            <a:endParaRPr lang="en-US" dirty="0"/>
          </a:p>
        </p:txBody>
      </p:sp>
      <p:sp>
        <p:nvSpPr>
          <p:cNvPr id="3" name="Content Placeholder 2"/>
          <p:cNvSpPr>
            <a:spLocks noGrp="1"/>
          </p:cNvSpPr>
          <p:nvPr>
            <p:ph sz="quarter" idx="1"/>
          </p:nvPr>
        </p:nvSpPr>
        <p:spPr/>
        <p:txBody>
          <a:bodyPr>
            <a:normAutofit/>
          </a:bodyPr>
          <a:lstStyle/>
          <a:p>
            <a:r>
              <a:rPr lang="en-US" sz="2500" dirty="0" smtClean="0"/>
              <a:t> Phenomenological</a:t>
            </a:r>
          </a:p>
          <a:p>
            <a:r>
              <a:rPr lang="en-US" sz="2500" dirty="0" smtClean="0"/>
              <a:t>Grounded Theory </a:t>
            </a:r>
          </a:p>
          <a:p>
            <a:r>
              <a:rPr lang="en-US" sz="2500" dirty="0" smtClean="0"/>
              <a:t>Ethnographic</a:t>
            </a:r>
          </a:p>
          <a:p>
            <a:r>
              <a:rPr lang="en-US" sz="2500" dirty="0" smtClean="0"/>
              <a:t>Historical</a:t>
            </a:r>
          </a:p>
          <a:p>
            <a:r>
              <a:rPr lang="en-US" sz="2500" dirty="0" smtClean="0"/>
              <a:t>Philosophical Inquiry </a:t>
            </a:r>
          </a:p>
          <a:p>
            <a:r>
              <a:rPr lang="en-US" sz="2500" dirty="0" smtClean="0"/>
              <a:t>Critical Social Theory </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Quantitative Research Methods</a:t>
            </a:r>
            <a:endParaRPr lang="en-US" dirty="0"/>
          </a:p>
        </p:txBody>
      </p:sp>
      <p:sp>
        <p:nvSpPr>
          <p:cNvPr id="3" name="Content Placeholder 2"/>
          <p:cNvSpPr>
            <a:spLocks noGrp="1"/>
          </p:cNvSpPr>
          <p:nvPr>
            <p:ph sz="quarter" idx="1"/>
          </p:nvPr>
        </p:nvSpPr>
        <p:spPr/>
        <p:txBody>
          <a:bodyPr/>
          <a:lstStyle/>
          <a:p>
            <a:r>
              <a:rPr lang="en-US" sz="2500" dirty="0" smtClean="0"/>
              <a:t>Descriptive</a:t>
            </a:r>
          </a:p>
          <a:p>
            <a:pPr>
              <a:buNone/>
            </a:pPr>
            <a:endParaRPr lang="en-US" sz="2500" dirty="0" smtClean="0"/>
          </a:p>
          <a:p>
            <a:r>
              <a:rPr lang="en-US" sz="2500" dirty="0" err="1" smtClean="0"/>
              <a:t>Correlational</a:t>
            </a:r>
            <a:endParaRPr lang="en-US" sz="2500" dirty="0" smtClean="0"/>
          </a:p>
          <a:p>
            <a:pPr>
              <a:buNone/>
            </a:pPr>
            <a:endParaRPr lang="en-US" sz="2500" dirty="0" smtClean="0"/>
          </a:p>
          <a:p>
            <a:r>
              <a:rPr lang="en-US" sz="2500" dirty="0" smtClean="0"/>
              <a:t>Quasi-Experimental</a:t>
            </a:r>
          </a:p>
          <a:p>
            <a:pPr>
              <a:buNone/>
            </a:pPr>
            <a:endParaRPr lang="en-US" sz="2500" dirty="0" smtClean="0"/>
          </a:p>
          <a:p>
            <a:r>
              <a:rPr lang="en-US" sz="2500" dirty="0" smtClean="0"/>
              <a:t>Experimental </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47242"/>
          </a:xfrm>
        </p:spPr>
        <p:txBody>
          <a:bodyPr>
            <a:normAutofit/>
          </a:bodyPr>
          <a:lstStyle/>
          <a:p>
            <a:r>
              <a:rPr lang="en-US" dirty="0" smtClean="0"/>
              <a:t>Summary </a:t>
            </a:r>
            <a:endParaRPr lang="en-US" dirty="0"/>
          </a:p>
        </p:txBody>
      </p:sp>
      <p:sp>
        <p:nvSpPr>
          <p:cNvPr id="3" name="Content Placeholder 2"/>
          <p:cNvSpPr>
            <a:spLocks noGrp="1"/>
          </p:cNvSpPr>
          <p:nvPr>
            <p:ph sz="quarter" idx="1"/>
          </p:nvPr>
        </p:nvSpPr>
        <p:spPr>
          <a:xfrm>
            <a:off x="457200" y="1351330"/>
            <a:ext cx="8229600" cy="4973270"/>
          </a:xfrm>
        </p:spPr>
        <p:txBody>
          <a:bodyPr>
            <a:normAutofit fontScale="92500" lnSpcReduction="10000"/>
          </a:bodyPr>
          <a:lstStyle/>
          <a:p>
            <a:r>
              <a:rPr lang="en-US" sz="2703" dirty="0" smtClean="0"/>
              <a:t>K-Sixth grader perceptions of food and activities related to likes or dislike</a:t>
            </a:r>
          </a:p>
          <a:p>
            <a:r>
              <a:rPr lang="en-US" sz="2703" dirty="0" smtClean="0"/>
              <a:t>Qualitative Research </a:t>
            </a:r>
          </a:p>
          <a:p>
            <a:r>
              <a:rPr lang="en-US" sz="2703" dirty="0" smtClean="0"/>
              <a:t>Sample 218 children from K-6</a:t>
            </a:r>
            <a:r>
              <a:rPr lang="en-US" sz="2703" baseline="30000" dirty="0" smtClean="0"/>
              <a:t>th</a:t>
            </a:r>
            <a:r>
              <a:rPr lang="en-US" sz="2703" dirty="0" smtClean="0"/>
              <a:t> grade</a:t>
            </a:r>
          </a:p>
          <a:p>
            <a:r>
              <a:rPr lang="en-US" sz="2703" dirty="0" smtClean="0"/>
              <a:t>Multimedia and coding utilized during data collection/analysis</a:t>
            </a:r>
          </a:p>
          <a:p>
            <a:r>
              <a:rPr lang="en-US" sz="2703" dirty="0" smtClean="0"/>
              <a:t>Data compiled together to develop patterns</a:t>
            </a:r>
          </a:p>
          <a:p>
            <a:r>
              <a:rPr lang="en-US" sz="2703" dirty="0" smtClean="0"/>
              <a:t>Results include patterns among boys and girls and different age groups</a:t>
            </a:r>
          </a:p>
          <a:p>
            <a:r>
              <a:rPr lang="en-US" sz="2703" dirty="0" smtClean="0"/>
              <a:t>Study increased knowledge about child perceptions</a:t>
            </a:r>
          </a:p>
          <a:p>
            <a:r>
              <a:rPr lang="en-US" sz="2703" dirty="0" smtClean="0"/>
              <a:t>Study protected human rights</a:t>
            </a:r>
          </a:p>
          <a:p>
            <a:r>
              <a:rPr lang="en-US" sz="2703" dirty="0" smtClean="0"/>
              <a:t>Qualitative and Quantitative research differences</a:t>
            </a:r>
          </a:p>
          <a:p>
            <a:endParaRPr lang="en-US" dirty="0" smtClean="0"/>
          </a:p>
          <a:p>
            <a:endParaRPr lang="en-US" dirty="0" smtClean="0"/>
          </a:p>
          <a:p>
            <a:endParaRPr lang="en-US" dirty="0" smtClean="0"/>
          </a:p>
          <a:p>
            <a:pPr>
              <a:buNone/>
            </a:pPr>
            <a:endParaRPr lang="en-US" dirty="0" smtClean="0"/>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pPr algn="ctr"/>
            <a:r>
              <a:rPr lang="en-US" dirty="0" smtClean="0"/>
              <a:t>References  </a:t>
            </a:r>
            <a:endParaRPr lang="en-US" dirty="0"/>
          </a:p>
        </p:txBody>
      </p:sp>
      <p:sp>
        <p:nvSpPr>
          <p:cNvPr id="3" name="Content Placeholder 2"/>
          <p:cNvSpPr>
            <a:spLocks noGrp="1"/>
          </p:cNvSpPr>
          <p:nvPr>
            <p:ph sz="quarter" idx="1"/>
          </p:nvPr>
        </p:nvSpPr>
        <p:spPr>
          <a:xfrm>
            <a:off x="228600" y="1371600"/>
            <a:ext cx="8686800" cy="5105400"/>
          </a:xfrm>
        </p:spPr>
        <p:txBody>
          <a:bodyPr>
            <a:normAutofit fontScale="70000" lnSpcReduction="20000"/>
          </a:bodyPr>
          <a:lstStyle/>
          <a:p>
            <a:pPr>
              <a:lnSpc>
                <a:spcPct val="200000"/>
              </a:lnSpc>
              <a:buNone/>
            </a:pPr>
            <a:r>
              <a:rPr lang="en-US" dirty="0" err="1" smtClean="0"/>
              <a:t>Meininger</a:t>
            </a:r>
            <a:r>
              <a:rPr lang="en-US" dirty="0" smtClean="0"/>
              <a:t>, J., Reyes, L., Selwyn, B., Upchurch, S., </a:t>
            </a:r>
            <a:r>
              <a:rPr lang="en-US" dirty="0" err="1" smtClean="0"/>
              <a:t>Brosnan</a:t>
            </a:r>
            <a:r>
              <a:rPr lang="en-US" dirty="0" smtClean="0"/>
              <a:t>, C., Taylor., Phillips, M. (2010). A structured, interactive  method for youth participation in a school district-university partnership to prevent obesity. </a:t>
            </a:r>
            <a:r>
              <a:rPr lang="en-US" i="1" dirty="0" smtClean="0"/>
              <a:t>Journal of School Health, 80</a:t>
            </a:r>
            <a:r>
              <a:rPr lang="en-US" dirty="0" smtClean="0"/>
              <a:t>(10), 493-500.</a:t>
            </a:r>
            <a:r>
              <a:rPr lang="en-US" sz="2800" dirty="0" smtClean="0"/>
              <a:t> Retrieved from </a:t>
            </a:r>
            <a:r>
              <a:rPr lang="en-US" sz="2800" dirty="0" smtClean="0">
                <a:hlinkClick r:id="rId3"/>
              </a:rPr>
              <a:t>http://onlinelibrary.wiley.com/doi/10.1111/j.1746-1561.2010.00533.x/full</a:t>
            </a:r>
            <a:r>
              <a:rPr lang="en-US" sz="2800" dirty="0" smtClean="0"/>
              <a:t>. 	</a:t>
            </a:r>
          </a:p>
          <a:p>
            <a:pPr>
              <a:lnSpc>
                <a:spcPct val="200000"/>
              </a:lnSpc>
              <a:buNone/>
            </a:pPr>
            <a:r>
              <a:rPr lang="en-US" dirty="0" smtClean="0"/>
              <a:t>Burns, N., &amp; Grove, S. (2010). </a:t>
            </a:r>
            <a:r>
              <a:rPr lang="en-US" i="1" dirty="0" smtClean="0"/>
              <a:t>The practice of nursing research:  Appraisal, 	synthesis, and generation of  evidence</a:t>
            </a:r>
            <a:r>
              <a:rPr lang="en-US" dirty="0" smtClean="0"/>
              <a:t> (6</a:t>
            </a:r>
            <a:r>
              <a:rPr lang="en-US" baseline="30000" dirty="0" smtClean="0"/>
              <a:t>th</a:t>
            </a:r>
            <a:r>
              <a:rPr lang="en-US" dirty="0" smtClean="0"/>
              <a:t> Ed.)</a:t>
            </a:r>
            <a:r>
              <a:rPr lang="en-US" i="1" dirty="0" smtClean="0"/>
              <a:t>. </a:t>
            </a:r>
            <a:r>
              <a:rPr lang="en-US" dirty="0" smtClean="0"/>
              <a:t>St. Louis, MO: Elsevier 	Saunders.</a:t>
            </a:r>
            <a:r>
              <a:rPr lang="en-US" i="1" dirty="0" smtClean="0"/>
              <a:t>   </a:t>
            </a:r>
          </a:p>
          <a:p>
            <a:pPr marL="0" indent="0" defTabSz="457200">
              <a:lnSpc>
                <a:spcPct val="200000"/>
              </a:lnSpc>
              <a:spcBef>
                <a:spcPts val="0"/>
              </a:spcBef>
              <a:buNone/>
              <a:defRPr/>
            </a:pPr>
            <a:endParaRPr lang="en-US"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addressed </a:t>
            </a:r>
            <a:endParaRPr lang="en-US" dirty="0"/>
          </a:p>
        </p:txBody>
      </p:sp>
      <p:sp>
        <p:nvSpPr>
          <p:cNvPr id="3" name="Content Placeholder 2"/>
          <p:cNvSpPr>
            <a:spLocks noGrp="1"/>
          </p:cNvSpPr>
          <p:nvPr>
            <p:ph sz="quarter" idx="1"/>
          </p:nvPr>
        </p:nvSpPr>
        <p:spPr/>
        <p:txBody>
          <a:bodyPr/>
          <a:lstStyle/>
          <a:p>
            <a:r>
              <a:rPr lang="en-US" sz="2500" dirty="0" smtClean="0"/>
              <a:t>Obesity is:</a:t>
            </a:r>
          </a:p>
          <a:p>
            <a:pPr lvl="1"/>
            <a:r>
              <a:rPr lang="en-US" dirty="0" smtClean="0"/>
              <a:t>Increasing and affecting 17% of children</a:t>
            </a:r>
          </a:p>
          <a:p>
            <a:pPr lvl="1"/>
            <a:r>
              <a:rPr lang="en-US" dirty="0" smtClean="0"/>
              <a:t>An epidemic</a:t>
            </a:r>
          </a:p>
          <a:p>
            <a:pPr lvl="1"/>
            <a:r>
              <a:rPr lang="en-US" dirty="0" smtClean="0"/>
              <a:t>Deadly</a:t>
            </a:r>
          </a:p>
          <a:p>
            <a:pPr lvl="1"/>
            <a:r>
              <a:rPr lang="en-US" dirty="0" smtClean="0"/>
              <a:t>Expensive</a:t>
            </a:r>
          </a:p>
          <a:p>
            <a:pPr lvl="1">
              <a:buNone/>
            </a:pPr>
            <a:endParaRPr lang="en-US" dirty="0" smtClean="0"/>
          </a:p>
          <a:p>
            <a:r>
              <a:rPr lang="en-US" sz="2500" dirty="0" smtClean="0"/>
              <a:t>School &amp; Community interventions need improvement</a:t>
            </a:r>
          </a:p>
          <a:p>
            <a:r>
              <a:rPr lang="en-US" sz="2500" dirty="0" smtClean="0"/>
              <a:t>Deficient knowledge about child perceptions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Study</a:t>
            </a:r>
            <a:endParaRPr lang="en-US" dirty="0"/>
          </a:p>
        </p:txBody>
      </p:sp>
      <p:sp>
        <p:nvSpPr>
          <p:cNvPr id="3" name="Content Placeholder 2"/>
          <p:cNvSpPr>
            <a:spLocks noGrp="1"/>
          </p:cNvSpPr>
          <p:nvPr>
            <p:ph sz="quarter" idx="1"/>
          </p:nvPr>
        </p:nvSpPr>
        <p:spPr/>
        <p:txBody>
          <a:bodyPr/>
          <a:lstStyle/>
          <a:p>
            <a:r>
              <a:rPr lang="en-US" sz="2500" dirty="0" smtClean="0"/>
              <a:t>Obtain Information/perceptions from:</a:t>
            </a:r>
          </a:p>
          <a:p>
            <a:pPr lvl="1"/>
            <a:r>
              <a:rPr lang="en-US" dirty="0" smtClean="0"/>
              <a:t>children (K-6</a:t>
            </a:r>
            <a:r>
              <a:rPr lang="en-US" baseline="30000" dirty="0" smtClean="0"/>
              <a:t>th</a:t>
            </a:r>
            <a:r>
              <a:rPr lang="en-US" dirty="0" smtClean="0"/>
              <a:t> grade) about: </a:t>
            </a:r>
          </a:p>
          <a:p>
            <a:pPr lvl="2"/>
            <a:r>
              <a:rPr lang="en-US" dirty="0" smtClean="0"/>
              <a:t>Food</a:t>
            </a:r>
          </a:p>
          <a:p>
            <a:pPr lvl="2"/>
            <a:r>
              <a:rPr lang="en-US" dirty="0" smtClean="0"/>
              <a:t>Activities</a:t>
            </a:r>
          </a:p>
          <a:p>
            <a:r>
              <a:rPr lang="en-US" sz="2500" dirty="0" smtClean="0"/>
              <a:t>Information needed in order to: </a:t>
            </a:r>
          </a:p>
          <a:p>
            <a:pPr lvl="1"/>
            <a:r>
              <a:rPr lang="en-US" dirty="0" smtClean="0"/>
              <a:t>Design developmentally adequate interventions</a:t>
            </a:r>
          </a:p>
          <a:p>
            <a:pPr lvl="1"/>
            <a:r>
              <a:rPr lang="en-US" dirty="0" smtClean="0"/>
              <a:t>Prevent and reduce childhood obesity  </a:t>
            </a:r>
          </a:p>
          <a:p>
            <a:r>
              <a:rPr lang="en-US" sz="2500" dirty="0" smtClean="0"/>
              <a:t>Study is Qualitative</a:t>
            </a:r>
          </a:p>
          <a:p>
            <a:pPr lvl="1"/>
            <a:r>
              <a:rPr lang="en-US" dirty="0" smtClean="0"/>
              <a:t>Purpose of Qualitative research:</a:t>
            </a:r>
          </a:p>
          <a:p>
            <a:pPr lvl="2"/>
            <a:r>
              <a:rPr lang="en-US" dirty="0" smtClean="0"/>
              <a:t>Discover meanings and insights through individual perceptions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Research Question</a:t>
            </a:r>
            <a:endParaRPr lang="en-US" dirty="0"/>
          </a:p>
        </p:txBody>
      </p:sp>
      <p:sp>
        <p:nvSpPr>
          <p:cNvPr id="8" name="Content Placeholder 7"/>
          <p:cNvSpPr>
            <a:spLocks noGrp="1"/>
          </p:cNvSpPr>
          <p:nvPr>
            <p:ph sz="quarter" idx="1"/>
          </p:nvPr>
        </p:nvSpPr>
        <p:spPr/>
        <p:txBody>
          <a:bodyPr vert="horz">
            <a:normAutofit/>
          </a:bodyPr>
          <a:lstStyle/>
          <a:p>
            <a:r>
              <a:rPr lang="en-US" sz="2500" dirty="0" smtClean="0"/>
              <a:t>Must</a:t>
            </a:r>
            <a:r>
              <a:rPr lang="en-US" sz="2500" dirty="0" smtClean="0"/>
              <a:t> identify </a:t>
            </a:r>
            <a:r>
              <a:rPr lang="en-US" sz="2500" dirty="0" smtClean="0"/>
              <a:t>research purpose</a:t>
            </a:r>
          </a:p>
          <a:p>
            <a:pPr lvl="1"/>
            <a:r>
              <a:rPr lang="en-US" dirty="0" smtClean="0"/>
              <a:t>Define problem</a:t>
            </a:r>
          </a:p>
          <a:p>
            <a:pPr lvl="1"/>
            <a:r>
              <a:rPr lang="en-US" dirty="0" smtClean="0"/>
              <a:t>Generate goal to reduce problem</a:t>
            </a:r>
          </a:p>
          <a:p>
            <a:r>
              <a:rPr lang="en-US" sz="2500" dirty="0" smtClean="0"/>
              <a:t>Research purpose leads to research question</a:t>
            </a:r>
          </a:p>
          <a:p>
            <a:pPr lvl="1"/>
            <a:r>
              <a:rPr lang="en-US" dirty="0" smtClean="0"/>
              <a:t>Development of research question</a:t>
            </a:r>
          </a:p>
          <a:p>
            <a:pPr lvl="1"/>
            <a:r>
              <a:rPr lang="en-US" dirty="0" smtClean="0"/>
              <a:t>Type of study</a:t>
            </a:r>
          </a:p>
          <a:p>
            <a:pPr lvl="1"/>
            <a:r>
              <a:rPr lang="en-US" dirty="0" smtClean="0"/>
              <a:t>Variables</a:t>
            </a:r>
          </a:p>
          <a:p>
            <a:pPr lvl="1"/>
            <a:r>
              <a:rPr lang="en-US" dirty="0" smtClean="0"/>
              <a:t>Population</a:t>
            </a:r>
          </a:p>
          <a:p>
            <a:pPr lvl="1"/>
            <a:r>
              <a:rPr lang="en-US" dirty="0" smtClean="0"/>
              <a:t>Setting</a:t>
            </a:r>
          </a:p>
          <a:p>
            <a:pPr lvl="1"/>
            <a:endParaRPr lang="en-US" dirty="0" smtClean="0"/>
          </a:p>
          <a:p>
            <a:pPr lvl="1">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a:t>
            </a:r>
            <a:endParaRPr lang="en-US" dirty="0"/>
          </a:p>
        </p:txBody>
      </p:sp>
      <p:sp>
        <p:nvSpPr>
          <p:cNvPr id="5" name="Content Placeholder 4"/>
          <p:cNvSpPr>
            <a:spLocks noGrp="1"/>
          </p:cNvSpPr>
          <p:nvPr>
            <p:ph sz="quarter" idx="1"/>
          </p:nvPr>
        </p:nvSpPr>
        <p:spPr/>
        <p:txBody>
          <a:bodyPr>
            <a:normAutofit/>
          </a:bodyPr>
          <a:lstStyle/>
          <a:p>
            <a:r>
              <a:rPr lang="en-US" sz="2500" dirty="0" smtClean="0"/>
              <a:t>The purpose of this study was to address the following questions:</a:t>
            </a:r>
          </a:p>
          <a:p>
            <a:pPr lvl="1"/>
            <a:r>
              <a:rPr lang="en-US" dirty="0" smtClean="0"/>
              <a:t>Which foods do K-sixth grade children like/dislike and how are their like/dislikes relates related to their perceptions of foods as healthy or unhealthy?</a:t>
            </a:r>
          </a:p>
          <a:p>
            <a:pPr lvl="1"/>
            <a:r>
              <a:rPr lang="en-US" dirty="0" smtClean="0"/>
              <a:t>Which activities do K-sixth grade children like/dislike and how are their like/dislikes related to their perceptions of activities as physical or sedentary?</a:t>
            </a:r>
            <a:endParaRPr lang="en-US" dirty="0"/>
          </a:p>
        </p:txBody>
      </p:sp>
      <p:sp>
        <p:nvSpPr>
          <p:cNvPr id="6" name="TextBox 5"/>
          <p:cNvSpPr txBox="1"/>
          <p:nvPr/>
        </p:nvSpPr>
        <p:spPr>
          <a:xfrm>
            <a:off x="1520519" y="2239347"/>
            <a:ext cx="184666" cy="369332"/>
          </a:xfrm>
          <a:prstGeom prst="rect">
            <a:avLst/>
          </a:prstGeom>
          <a:noFill/>
        </p:spPr>
        <p:txBody>
          <a:bodyPr wrap="none" rtlCol="0">
            <a:spAutoFit/>
          </a:bodyPr>
          <a:lstStyle/>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Study Design</a:t>
            </a:r>
            <a:endParaRPr lang="en-US" dirty="0"/>
          </a:p>
        </p:txBody>
      </p:sp>
      <p:sp>
        <p:nvSpPr>
          <p:cNvPr id="6" name="Content Placeholder 5"/>
          <p:cNvSpPr>
            <a:spLocks noGrp="1"/>
          </p:cNvSpPr>
          <p:nvPr>
            <p:ph sz="quarter" idx="1"/>
          </p:nvPr>
        </p:nvSpPr>
        <p:spPr/>
        <p:txBody>
          <a:bodyPr/>
          <a:lstStyle/>
          <a:p>
            <a:r>
              <a:rPr lang="en-US" sz="2500" dirty="0" smtClean="0"/>
              <a:t>Qualitative data analysis</a:t>
            </a:r>
          </a:p>
          <a:p>
            <a:pPr lvl="1"/>
            <a:r>
              <a:rPr lang="en-US" dirty="0" smtClean="0"/>
              <a:t>Holistic</a:t>
            </a:r>
          </a:p>
          <a:p>
            <a:pPr lvl="1"/>
            <a:r>
              <a:rPr lang="en-US" dirty="0" smtClean="0"/>
              <a:t>Purpose is to examine the whole rather than parts</a:t>
            </a:r>
          </a:p>
          <a:p>
            <a:pPr lvl="1"/>
            <a:r>
              <a:rPr lang="en-US" dirty="0" smtClean="0"/>
              <a:t>Researchers want to understand complex phenomena</a:t>
            </a:r>
          </a:p>
          <a:p>
            <a:pPr lvl="1"/>
            <a:r>
              <a:rPr lang="en-US" dirty="0" smtClean="0"/>
              <a:t>Subjective</a:t>
            </a:r>
          </a:p>
          <a:p>
            <a:pPr lvl="1">
              <a:buNone/>
            </a:pP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Sample</a:t>
            </a:r>
            <a:endParaRPr lang="en-US" dirty="0"/>
          </a:p>
        </p:txBody>
      </p:sp>
      <p:sp>
        <p:nvSpPr>
          <p:cNvPr id="6" name="Content Placeholder 5"/>
          <p:cNvSpPr>
            <a:spLocks noGrp="1"/>
          </p:cNvSpPr>
          <p:nvPr>
            <p:ph sz="quarter" idx="1"/>
          </p:nvPr>
        </p:nvSpPr>
        <p:spPr/>
        <p:txBody>
          <a:bodyPr>
            <a:normAutofit/>
          </a:bodyPr>
          <a:lstStyle/>
          <a:p>
            <a:r>
              <a:rPr lang="en-US" sz="2500" dirty="0" smtClean="0"/>
              <a:t>Sample size= 218 children randomly selected from K-sixth grade classrooms in 3 schools</a:t>
            </a:r>
          </a:p>
          <a:p>
            <a:r>
              <a:rPr lang="en-US" sz="2500" dirty="0" smtClean="0"/>
              <a:t>Male (</a:t>
            </a:r>
            <a:r>
              <a:rPr lang="en-US" sz="2500" dirty="0" err="1" smtClean="0"/>
              <a:t>n</a:t>
            </a:r>
            <a:r>
              <a:rPr lang="en-US" sz="2500" dirty="0" smtClean="0"/>
              <a:t>=108) and female (</a:t>
            </a:r>
            <a:r>
              <a:rPr lang="en-US" sz="2500" dirty="0" err="1" smtClean="0"/>
              <a:t>n</a:t>
            </a:r>
            <a:r>
              <a:rPr lang="en-US" sz="2500" dirty="0" smtClean="0"/>
              <a:t>=110)</a:t>
            </a:r>
          </a:p>
          <a:p>
            <a:r>
              <a:rPr lang="en-US" sz="2500" dirty="0" smtClean="0"/>
              <a:t>2 elementary schools (K-4) and 1 intermediate (5-6)</a:t>
            </a:r>
          </a:p>
          <a:p>
            <a:r>
              <a:rPr lang="en-US" sz="2500" dirty="0" smtClean="0"/>
              <a:t>Those with parental permission were given opportunity to participate</a:t>
            </a:r>
          </a:p>
          <a:p>
            <a:r>
              <a:rPr lang="en-US" sz="2500" dirty="0" smtClean="0"/>
              <a:t>Participated in structured, interactive, small group exercises</a:t>
            </a:r>
          </a:p>
          <a:p>
            <a:r>
              <a:rPr lang="en-US" sz="2500" dirty="0" smtClean="0"/>
              <a:t>Sample size not large enough</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a:cs typeface="Times New Roman"/>
              </a:rPr>
              <a:t>Data Collection</a:t>
            </a:r>
            <a:endParaRPr lang="en-US" dirty="0">
              <a:latin typeface="Times New Roman"/>
              <a:cs typeface="Times New Roman"/>
            </a:endParaRPr>
          </a:p>
        </p:txBody>
      </p:sp>
      <p:sp>
        <p:nvSpPr>
          <p:cNvPr id="3" name="Content Placeholder 2"/>
          <p:cNvSpPr>
            <a:spLocks noGrp="1"/>
          </p:cNvSpPr>
          <p:nvPr>
            <p:ph sz="quarter" idx="1"/>
          </p:nvPr>
        </p:nvSpPr>
        <p:spPr>
          <a:xfrm>
            <a:off x="457200" y="1832209"/>
            <a:ext cx="8229600" cy="4525963"/>
          </a:xfrm>
        </p:spPr>
        <p:txBody>
          <a:bodyPr>
            <a:normAutofit/>
          </a:bodyPr>
          <a:lstStyle/>
          <a:p>
            <a:r>
              <a:rPr lang="en-US" sz="2500" dirty="0">
                <a:latin typeface="Times New Roman"/>
                <a:cs typeface="Times New Roman"/>
              </a:rPr>
              <a:t>D</a:t>
            </a:r>
            <a:r>
              <a:rPr lang="en-US" sz="2500" dirty="0" smtClean="0">
                <a:latin typeface="Times New Roman"/>
                <a:cs typeface="Times New Roman"/>
              </a:rPr>
              <a:t>ata collection day there were 2 facilitators and a note taker</a:t>
            </a:r>
          </a:p>
          <a:p>
            <a:r>
              <a:rPr lang="en-US" sz="2500" dirty="0" smtClean="0">
                <a:latin typeface="Times New Roman"/>
                <a:cs typeface="Times New Roman"/>
              </a:rPr>
              <a:t>Team members entered data into a computerized template after GIG.</a:t>
            </a:r>
          </a:p>
          <a:p>
            <a:r>
              <a:rPr lang="en-US" sz="2500" dirty="0" smtClean="0">
                <a:latin typeface="Times New Roman"/>
                <a:cs typeface="Times New Roman"/>
              </a:rPr>
              <a:t>Data entered in English</a:t>
            </a:r>
          </a:p>
          <a:p>
            <a:r>
              <a:rPr lang="en-US" sz="2500" dirty="0" smtClean="0">
                <a:latin typeface="Times New Roman"/>
                <a:cs typeface="Times New Roman"/>
              </a:rPr>
              <a:t>Note taker double checked recorded information for accuracy </a:t>
            </a:r>
          </a:p>
          <a:p>
            <a:endParaRPr lang="en-US" sz="2800" dirty="0" smtClean="0"/>
          </a:p>
          <a:p>
            <a:endParaRPr lang="en-US" sz="2800" dirty="0" smtClean="0"/>
          </a:p>
          <a:p>
            <a:endParaRPr lang="en-US" sz="2800" dirty="0" smtClean="0"/>
          </a:p>
          <a:p>
            <a:endParaRPr lang="en-US" sz="2800" dirty="0" smtClean="0"/>
          </a:p>
          <a:p>
            <a:endParaRPr lang="en-US" sz="28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35239659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4728</TotalTime>
  <Words>5392</Words>
  <Application>Microsoft Macintosh PowerPoint</Application>
  <PresentationFormat>On-screen Show (4:3)</PresentationFormat>
  <Paragraphs>292</Paragraphs>
  <Slides>26</Slides>
  <Notes>25</Notes>
  <HiddenSlides>0</HiddenSlides>
  <MMClips>0</MMClips>
  <ScaleCrop>false</ScaleCrop>
  <HeadingPairs>
    <vt:vector size="4" baseType="variant">
      <vt:variant>
        <vt:lpstr>Design Template</vt:lpstr>
      </vt:variant>
      <vt:variant>
        <vt:i4>1</vt:i4>
      </vt:variant>
      <vt:variant>
        <vt:lpstr>Slide Titles</vt:lpstr>
      </vt:variant>
      <vt:variant>
        <vt:i4>26</vt:i4>
      </vt:variant>
    </vt:vector>
  </HeadingPairs>
  <TitlesOfParts>
    <vt:vector size="27" baseType="lpstr">
      <vt:lpstr>Civic</vt:lpstr>
      <vt:lpstr>Qualitative Research</vt:lpstr>
      <vt:lpstr>Introduction/Objectives</vt:lpstr>
      <vt:lpstr>Problem addressed </vt:lpstr>
      <vt:lpstr>Purpose of Study</vt:lpstr>
      <vt:lpstr>Research Question</vt:lpstr>
      <vt:lpstr>Research Question</vt:lpstr>
      <vt:lpstr>Study Design</vt:lpstr>
      <vt:lpstr>Sample</vt:lpstr>
      <vt:lpstr>Data Collection</vt:lpstr>
      <vt:lpstr>Analysis of Data</vt:lpstr>
      <vt:lpstr>Analysis of Data (cont.)</vt:lpstr>
      <vt:lpstr>Results </vt:lpstr>
      <vt:lpstr>Results (cont.)</vt:lpstr>
      <vt:lpstr>Conclusion of Study</vt:lpstr>
      <vt:lpstr>Protection of Human Rights</vt:lpstr>
      <vt:lpstr>Strengths in Study</vt:lpstr>
      <vt:lpstr>Limitations in Study</vt:lpstr>
      <vt:lpstr>Nursing Impact</vt:lpstr>
      <vt:lpstr>Qualitative Research </vt:lpstr>
      <vt:lpstr>Quantitative Research </vt:lpstr>
      <vt:lpstr>Qualitative vs. Quantitative: Origin</vt:lpstr>
      <vt:lpstr>Qualitative vs. Quantitative: Focus </vt:lpstr>
      <vt:lpstr>Qualitative Research Methods</vt:lpstr>
      <vt:lpstr>Quantitative Research Methods</vt:lpstr>
      <vt:lpstr>Summary </vt:lpstr>
      <vt:lpstr>References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Collection</dc:title>
  <dc:creator>Andrea Williams</dc:creator>
  <cp:lastModifiedBy>Jenna Gustafson</cp:lastModifiedBy>
  <cp:revision>43</cp:revision>
  <dcterms:created xsi:type="dcterms:W3CDTF">2011-02-20T20:16:27Z</dcterms:created>
  <dcterms:modified xsi:type="dcterms:W3CDTF">2011-02-21T03:38:53Z</dcterms:modified>
</cp:coreProperties>
</file>