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3.xml" ContentType="application/vnd.openxmlformats-officedocument.presentationml.slide+xml"/>
  <Override PartName="/ppt/slideLayouts/slideLayout11.xml" ContentType="application/vnd.openxmlformats-officedocument.presentationml.slideLayout+xml"/>
  <Override PartName="/ppt/slides/slide4.xml" ContentType="application/vnd.openxmlformats-officedocument.presentationml.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docProps/core.xml" ContentType="application/vnd.openxmlformats-package.core-properties+xml"/>
  <Override PartName="/ppt/slideMasters/slideMaster1.xml" ContentType="application/vnd.openxmlformats-officedocument.presentationml.slideMaster+xml"/>
  <Default Extension="bin" ContentType="application/vnd.openxmlformats-officedocument.presentationml.printerSettings"/>
  <Override PartName="/ppt/notesSlides/notesSlide4.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77666" autoAdjust="0"/>
  </p:normalViewPr>
  <p:slideViewPr>
    <p:cSldViewPr snapToGrid="0" snapToObjects="1">
      <p:cViewPr varScale="1">
        <p:scale>
          <a:sx n="66" d="100"/>
          <a:sy n="66" d="100"/>
        </p:scale>
        <p:origin x="-156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4" Type="http://schemas.openxmlformats.org/officeDocument/2006/relationships/slide" Target="slides/slide3.xml"/><Relationship Id="rId10" Type="http://schemas.openxmlformats.org/officeDocument/2006/relationships/theme" Target="theme/theme1.xml"/><Relationship Id="rId5" Type="http://schemas.openxmlformats.org/officeDocument/2006/relationships/slide" Target="slides/slide4.xml"/><Relationship Id="rId7" Type="http://schemas.openxmlformats.org/officeDocument/2006/relationships/printerSettings" Target="printerSettings/printerSettings1.bin"/><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viewProps" Target="viewProps.xml"/><Relationship Id="rId3" Type="http://schemas.openxmlformats.org/officeDocument/2006/relationships/slide" Target="slides/slide2.xml"/><Relationship Id="rId6"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A0D468-D423-744F-83CB-528867535B2F}" type="datetimeFigureOut">
              <a:rPr lang="en-US" smtClean="0"/>
              <a:t>2/6/11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E423FB-2F82-854A-841A-BA7EAC9926F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According to Burns and Grove (2010)</a:t>
            </a:r>
            <a:r>
              <a:rPr lang="en-US" baseline="0" dirty="0" smtClean="0"/>
              <a:t> human rights are claims and demands that have been justified in the eyes of an individual or by the consensus of a group of individuals.  Having rights is necessary for the self-respect, dignity, and health of an individual.  Researchers and reviewers of research have an ethical responsibility to recognize and protect the rights of human research subjects (p.189).</a:t>
            </a:r>
          </a:p>
          <a:p>
            <a:endParaRPr lang="en-US" baseline="0" dirty="0" smtClean="0"/>
          </a:p>
          <a:p>
            <a:r>
              <a:rPr lang="en-US" baseline="0" dirty="0" smtClean="0"/>
              <a:t>After the approval for the protection of human subjects by Yale school of Nursing and Yale New Haven Hospital Institution Review Board, brochures were then given to provide a full description of the study.  After the parents reviewed the brochure and had interest in the study, they were encouraged to call the research office and come in contact with the principal investigator to answer any questions.  To be eligible, subjects were asked their height and weight and their BMI was calculated (</a:t>
            </a:r>
            <a:r>
              <a:rPr lang="en-US" dirty="0" smtClean="0"/>
              <a:t>Berry,</a:t>
            </a:r>
            <a:r>
              <a:rPr lang="en-US" baseline="0" dirty="0" smtClean="0"/>
              <a:t> </a:t>
            </a:r>
            <a:r>
              <a:rPr lang="en-US" baseline="0" dirty="0" err="1" smtClean="0"/>
              <a:t>Savoye</a:t>
            </a:r>
            <a:r>
              <a:rPr lang="en-US" baseline="0" dirty="0" smtClean="0"/>
              <a:t>, </a:t>
            </a:r>
            <a:r>
              <a:rPr lang="en-US" baseline="0" dirty="0" err="1" smtClean="0"/>
              <a:t>Melkus</a:t>
            </a:r>
            <a:r>
              <a:rPr lang="en-US" baseline="0" dirty="0" smtClean="0"/>
              <a:t>, &amp; Grey, 2007).</a:t>
            </a:r>
          </a:p>
          <a:p>
            <a:endParaRPr lang="en-US" baseline="0" dirty="0" smtClean="0"/>
          </a:p>
          <a:p>
            <a:r>
              <a:rPr lang="en-US" i="0" baseline="0" dirty="0" smtClean="0"/>
              <a:t>References:</a:t>
            </a:r>
          </a:p>
          <a:p>
            <a:endParaRPr lang="en-US" i="0" baseline="0" dirty="0" smtClean="0"/>
          </a:p>
          <a:p>
            <a:r>
              <a:rPr lang="en-US" i="0" baseline="0" dirty="0" smtClean="0"/>
              <a:t>Burns, N., &amp; Grove, S. (2010) The evolution of evidence-based practice nursing. In </a:t>
            </a:r>
            <a:r>
              <a:rPr lang="en-US" i="1" baseline="0" dirty="0" smtClean="0"/>
              <a:t>The practice of nursing research:</a:t>
            </a:r>
          </a:p>
          <a:p>
            <a:r>
              <a:rPr lang="en-US" i="1" baseline="0" dirty="0" smtClean="0"/>
              <a:t>	Appraisal, synthesis, and generation of evidence </a:t>
            </a:r>
            <a:r>
              <a:rPr lang="en-US" i="0" baseline="0" dirty="0" smtClean="0"/>
              <a:t>(6</a:t>
            </a:r>
            <a:r>
              <a:rPr lang="en-US" i="0" baseline="30000" dirty="0" smtClean="0"/>
              <a:t>th</a:t>
            </a:r>
            <a:r>
              <a:rPr lang="en-US" i="0" baseline="0" dirty="0" smtClean="0"/>
              <a:t> Ed.). St. Louis, MO: Saunders Elsevier.</a:t>
            </a:r>
          </a:p>
          <a:p>
            <a:endParaRPr lang="en-US" dirty="0" smtClean="0"/>
          </a:p>
          <a:p>
            <a:r>
              <a:rPr lang="en-US" dirty="0" smtClean="0"/>
              <a:t>Berry, D.,</a:t>
            </a:r>
            <a:r>
              <a:rPr lang="en-US" baseline="0" dirty="0" smtClean="0"/>
              <a:t> </a:t>
            </a:r>
            <a:r>
              <a:rPr lang="en-US" baseline="0" dirty="0" err="1" smtClean="0"/>
              <a:t>Savoye</a:t>
            </a:r>
            <a:r>
              <a:rPr lang="en-US" baseline="0" dirty="0" smtClean="0"/>
              <a:t>, M., </a:t>
            </a:r>
            <a:r>
              <a:rPr lang="en-US" baseline="0" dirty="0" err="1" smtClean="0"/>
              <a:t>Melkus</a:t>
            </a:r>
            <a:r>
              <a:rPr lang="en-US" baseline="0" dirty="0" smtClean="0"/>
              <a:t>, G., &amp; Grey, M. (2007). An intervention for multiethnic obese parents and overweight children. </a:t>
            </a:r>
            <a:r>
              <a:rPr lang="en-US" i="1" baseline="0" dirty="0" smtClean="0"/>
              <a:t>Applied Nursing Research</a:t>
            </a:r>
            <a:r>
              <a:rPr lang="en-US" baseline="0" dirty="0" smtClean="0"/>
              <a:t>, 20, 	63-71.</a:t>
            </a:r>
            <a:endParaRPr lang="en-US" dirty="0"/>
          </a:p>
        </p:txBody>
      </p:sp>
      <p:sp>
        <p:nvSpPr>
          <p:cNvPr id="4" name="Slide Number Placeholder 3"/>
          <p:cNvSpPr>
            <a:spLocks noGrp="1"/>
          </p:cNvSpPr>
          <p:nvPr>
            <p:ph type="sldNum" sz="quarter" idx="10"/>
          </p:nvPr>
        </p:nvSpPr>
        <p:spPr/>
        <p:txBody>
          <a:bodyPr/>
          <a:lstStyle/>
          <a:p>
            <a:fld id="{E3E423FB-2F82-854A-841A-BA7EAC9926FF}"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smtClean="0"/>
              <a:t>An appointment was then scheduled with the PI to meet the parent and child to discuss the study and review the consent and child assent forms.  The participants consented and the children assented before the study began then they were “randomized by class, using the “sealed envelope technique” in blocks of 8-10 parent-child dyads to either the experimental group or the control group (</a:t>
            </a:r>
            <a:r>
              <a:rPr lang="en-US" dirty="0" smtClean="0"/>
              <a:t>Berry,</a:t>
            </a:r>
            <a:r>
              <a:rPr lang="en-US" baseline="0" dirty="0" smtClean="0"/>
              <a:t> </a:t>
            </a:r>
            <a:r>
              <a:rPr lang="en-US" baseline="0" dirty="0" err="1" smtClean="0"/>
              <a:t>Savoye</a:t>
            </a:r>
            <a:r>
              <a:rPr lang="en-US" baseline="0" dirty="0" smtClean="0"/>
              <a:t>, </a:t>
            </a:r>
            <a:r>
              <a:rPr lang="en-US" baseline="0" dirty="0" err="1" smtClean="0"/>
              <a:t>Melkus</a:t>
            </a:r>
            <a:r>
              <a:rPr lang="en-US" baseline="0" dirty="0" smtClean="0"/>
              <a:t>, &amp; Grey, 2007).</a:t>
            </a:r>
          </a:p>
          <a:p>
            <a:endParaRPr lang="en-US" baseline="0" dirty="0" smtClean="0"/>
          </a:p>
          <a:p>
            <a:r>
              <a:rPr lang="en-US" dirty="0" smtClean="0"/>
              <a:t>According to Burns and Grove (2010)</a:t>
            </a:r>
            <a:r>
              <a:rPr lang="en-US" baseline="0" dirty="0" smtClean="0"/>
              <a:t> informed consent from human subjects is essential for the conduct of ethical research in the United States and internationally.  Informing is the transmission of essential ideas and content from the investigator to the prospective subject.  Consent is the prospective subject’s agreement to participate in a study as a subject, which the subject reaches after assimilating essential information (Burns &amp; Grove, 2010, </a:t>
            </a:r>
            <a:r>
              <a:rPr lang="en-US" baseline="0" dirty="0" err="1" smtClean="0"/>
              <a:t>p</a:t>
            </a:r>
            <a:r>
              <a:rPr lang="en-US" baseline="0" dirty="0" smtClean="0"/>
              <a:t>. 201). </a:t>
            </a:r>
          </a:p>
          <a:p>
            <a:endParaRPr lang="en-US" baseline="0" dirty="0" smtClean="0"/>
          </a:p>
          <a:p>
            <a:r>
              <a:rPr lang="en-US" baseline="0" dirty="0" smtClean="0"/>
              <a:t>References:</a:t>
            </a:r>
          </a:p>
          <a:p>
            <a:endParaRPr lang="en-US" baseline="0" dirty="0" smtClean="0"/>
          </a:p>
          <a:p>
            <a:r>
              <a:rPr lang="en-US" i="0" baseline="0" dirty="0" smtClean="0"/>
              <a:t>Burns, N., &amp; Grove, S. (2010) The evolution of evidence-based practice nursing. In </a:t>
            </a:r>
            <a:r>
              <a:rPr lang="en-US" i="1" baseline="0" dirty="0" smtClean="0"/>
              <a:t>The practice of nursing research:</a:t>
            </a:r>
          </a:p>
          <a:p>
            <a:r>
              <a:rPr lang="en-US" i="1" baseline="0" dirty="0" smtClean="0"/>
              <a:t>	Appraisal, synthesis, and generation of evidence </a:t>
            </a:r>
            <a:r>
              <a:rPr lang="en-US" i="0" baseline="0" dirty="0" smtClean="0"/>
              <a:t>(6</a:t>
            </a:r>
            <a:r>
              <a:rPr lang="en-US" i="0" baseline="30000" dirty="0" smtClean="0"/>
              <a:t>th</a:t>
            </a:r>
            <a:r>
              <a:rPr lang="en-US" i="0" baseline="0" dirty="0" smtClean="0"/>
              <a:t> Ed.). St. Louis, MO: Saunders Elsevier.</a:t>
            </a:r>
          </a:p>
          <a:p>
            <a:endParaRPr lang="en-US" dirty="0" smtClean="0"/>
          </a:p>
          <a:p>
            <a:r>
              <a:rPr lang="en-US" dirty="0" smtClean="0"/>
              <a:t>Berry, D.,</a:t>
            </a:r>
            <a:r>
              <a:rPr lang="en-US" baseline="0" dirty="0" smtClean="0"/>
              <a:t> </a:t>
            </a:r>
            <a:r>
              <a:rPr lang="en-US" baseline="0" dirty="0" err="1" smtClean="0"/>
              <a:t>Savoye</a:t>
            </a:r>
            <a:r>
              <a:rPr lang="en-US" baseline="0" dirty="0" smtClean="0"/>
              <a:t>, M., </a:t>
            </a:r>
            <a:r>
              <a:rPr lang="en-US" baseline="0" dirty="0" err="1" smtClean="0"/>
              <a:t>Melkus</a:t>
            </a:r>
            <a:r>
              <a:rPr lang="en-US" baseline="0" dirty="0" smtClean="0"/>
              <a:t>, G., &amp; Grey, M. (2007). An intervention for multiethnic obese parents and overweight children. </a:t>
            </a:r>
            <a:r>
              <a:rPr lang="en-US" i="1" baseline="0" dirty="0" smtClean="0"/>
              <a:t>Applied Nursing Research</a:t>
            </a:r>
            <a:r>
              <a:rPr lang="en-US" baseline="0" dirty="0" smtClean="0"/>
              <a:t>, 20, 	63-71.</a:t>
            </a:r>
            <a:endParaRPr lang="en-US" dirty="0" smtClean="0"/>
          </a:p>
          <a:p>
            <a:endParaRPr lang="en-US" dirty="0"/>
          </a:p>
        </p:txBody>
      </p:sp>
      <p:sp>
        <p:nvSpPr>
          <p:cNvPr id="4" name="Slide Number Placeholder 3"/>
          <p:cNvSpPr>
            <a:spLocks noGrp="1"/>
          </p:cNvSpPr>
          <p:nvPr>
            <p:ph type="sldNum" sz="quarter" idx="10"/>
          </p:nvPr>
        </p:nvSpPr>
        <p:spPr/>
        <p:txBody>
          <a:bodyPr/>
          <a:lstStyle/>
          <a:p>
            <a:fld id="{E3E423FB-2F82-854A-841A-BA7EAC9926FF}"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This slide highlights the strengths in the pilot</a:t>
            </a:r>
            <a:r>
              <a:rPr lang="en-US" baseline="0" dirty="0" smtClean="0"/>
              <a:t> study. Nutrition, exercise, and behavioral interventions were the most positive treatment for overweight and obese parents and at risk for overweight pr overweight children.  This focused on improving the nutritional choices, increasing physical activity and decreasing sedentary activity (</a:t>
            </a:r>
            <a:r>
              <a:rPr lang="en-US" dirty="0" smtClean="0"/>
              <a:t>Berry, </a:t>
            </a:r>
            <a:r>
              <a:rPr lang="en-US" baseline="0" dirty="0" err="1" smtClean="0"/>
              <a:t>Savoye</a:t>
            </a:r>
            <a:r>
              <a:rPr lang="en-US" baseline="0" dirty="0" smtClean="0"/>
              <a:t>, </a:t>
            </a:r>
            <a:r>
              <a:rPr lang="en-US" baseline="0" dirty="0" err="1" smtClean="0"/>
              <a:t>Melkus</a:t>
            </a:r>
            <a:r>
              <a:rPr lang="en-US" baseline="0" dirty="0" smtClean="0"/>
              <a:t>, Grey, 2007).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balance with nutrition is to not take the subjects out of their cultural preference but educate them on decreasing portion sizes, lowering fat intake, decreasing sugared drinks, and increasing intake of lean meats and fish, whole grains, fruits and vegetable.  In the study registered dietitians met with the parents and their children to provide an exercise education program, classes once a week, better food choices, and ethnic menu plans (Berry, et).  This gave the parents and children a variety of options to work with and to also meet their budget.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Increasing physical is important for all ages.  The activities that were held for the children were basketball, dancing, tag, walking and stair climbing.  This gave them a variety to chose from and also gave them different levels of intensity.  Parents were just asked to get medical clearance before starting an exercise program and gave them the flexibility with activities (Berry, et).</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r>
              <a:rPr lang="en-US" dirty="0" smtClean="0"/>
              <a:t>References:</a:t>
            </a:r>
          </a:p>
          <a:p>
            <a:endParaRPr lang="en-US" dirty="0" smtClean="0"/>
          </a:p>
          <a:p>
            <a:r>
              <a:rPr lang="en-US" dirty="0" smtClean="0"/>
              <a:t>Berry, D.,</a:t>
            </a:r>
            <a:r>
              <a:rPr lang="en-US" baseline="0" dirty="0" smtClean="0"/>
              <a:t> </a:t>
            </a:r>
            <a:r>
              <a:rPr lang="en-US" baseline="0" dirty="0" err="1" smtClean="0"/>
              <a:t>Savoye</a:t>
            </a:r>
            <a:r>
              <a:rPr lang="en-US" baseline="0" dirty="0" smtClean="0"/>
              <a:t>, M., </a:t>
            </a:r>
            <a:r>
              <a:rPr lang="en-US" baseline="0" dirty="0" err="1" smtClean="0"/>
              <a:t>Melkus</a:t>
            </a:r>
            <a:r>
              <a:rPr lang="en-US" baseline="0" dirty="0" smtClean="0"/>
              <a:t>, G., &amp; Grey, M. (2007). An intervention for multiethnic obese parents and overweight children. </a:t>
            </a:r>
            <a:r>
              <a:rPr lang="en-US" i="1" baseline="0" dirty="0" smtClean="0"/>
              <a:t>Applied Nursing Research</a:t>
            </a:r>
            <a:r>
              <a:rPr lang="en-US" baseline="0" dirty="0" smtClean="0"/>
              <a:t>, 20, 	63-71.</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3E423FB-2F82-854A-841A-BA7EAC9926FF}"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highlights what</a:t>
            </a:r>
            <a:r>
              <a:rPr lang="en-US" baseline="0" dirty="0" smtClean="0"/>
              <a:t> limitations the pilot study was faced with.  There was not any definitive evidence that the nutrition and exercise education program, an exercise program, and a CST program targeting obese multiethnic parents of overweight children would in the end deliver permanent results (Berry, </a:t>
            </a:r>
            <a:r>
              <a:rPr lang="en-US" baseline="0" dirty="0" err="1" smtClean="0"/>
              <a:t>Savoye</a:t>
            </a:r>
            <a:r>
              <a:rPr lang="en-US" baseline="0" dirty="0" smtClean="0"/>
              <a:t>, </a:t>
            </a:r>
            <a:r>
              <a:rPr lang="en-US" baseline="0" dirty="0" err="1" smtClean="0"/>
              <a:t>Melkus</a:t>
            </a:r>
            <a:r>
              <a:rPr lang="en-US" baseline="0" dirty="0" smtClean="0"/>
              <a:t>, &amp; Grey, 2007).  The subjects and investigators are faced with the results not being their end product because it has the possibilities to always change with time.  The investigators also ran into the issue with families moving and keeping track of their progress and accountability to </a:t>
            </a:r>
            <a:r>
              <a:rPr lang="en-US" baseline="0" smtClean="0"/>
              <a:t>the process.</a:t>
            </a:r>
          </a:p>
          <a:p>
            <a:endParaRPr lang="en-US" baseline="0" dirty="0" smtClean="0"/>
          </a:p>
          <a:p>
            <a:endParaRPr lang="en-US" baseline="0" dirty="0" smtClean="0"/>
          </a:p>
          <a:p>
            <a:r>
              <a:rPr lang="en-US"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Berry, D.,</a:t>
            </a:r>
            <a:r>
              <a:rPr lang="en-US" baseline="0" dirty="0" smtClean="0"/>
              <a:t> </a:t>
            </a:r>
            <a:r>
              <a:rPr lang="en-US" baseline="0" dirty="0" err="1" smtClean="0"/>
              <a:t>Savoye</a:t>
            </a:r>
            <a:r>
              <a:rPr lang="en-US" baseline="0" dirty="0" smtClean="0"/>
              <a:t>, M., </a:t>
            </a:r>
            <a:r>
              <a:rPr lang="en-US" baseline="0" dirty="0" err="1" smtClean="0"/>
              <a:t>Melkus</a:t>
            </a:r>
            <a:r>
              <a:rPr lang="en-US" baseline="0" dirty="0" smtClean="0"/>
              <a:t>, G., &amp; Grey, M. (2007). An intervention for multiethnic obese parents and overweight children. </a:t>
            </a:r>
            <a:r>
              <a:rPr lang="en-US" i="1" baseline="0" dirty="0" smtClean="0"/>
              <a:t>Applied Nursing Research</a:t>
            </a:r>
            <a:r>
              <a:rPr lang="en-US" baseline="0" dirty="0" smtClean="0"/>
              <a:t>, 20, 	63-71.</a:t>
            </a:r>
            <a:endParaRPr lang="en-US" dirty="0" smtClean="0"/>
          </a:p>
          <a:p>
            <a:endParaRPr lang="en-US" dirty="0"/>
          </a:p>
        </p:txBody>
      </p:sp>
      <p:sp>
        <p:nvSpPr>
          <p:cNvPr id="4" name="Slide Number Placeholder 3"/>
          <p:cNvSpPr>
            <a:spLocks noGrp="1"/>
          </p:cNvSpPr>
          <p:nvPr>
            <p:ph type="sldNum" sz="quarter" idx="10"/>
          </p:nvPr>
        </p:nvSpPr>
        <p:spPr/>
        <p:txBody>
          <a:bodyPr/>
          <a:lstStyle/>
          <a:p>
            <a:fld id="{E3E423FB-2F82-854A-841A-BA7EAC9926FF}"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A36BC3-C886-374C-AA3B-CCDD74B48862}" type="datetimeFigureOut">
              <a:rPr lang="en-US" smtClean="0"/>
              <a:t>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A36BC3-C886-374C-AA3B-CCDD74B48862}" type="datetimeFigureOut">
              <a:rPr lang="en-US" smtClean="0"/>
              <a:t>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A36BC3-C886-374C-AA3B-CCDD74B48862}" type="datetimeFigureOut">
              <a:rPr lang="en-US" smtClean="0"/>
              <a:t>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A36BC3-C886-374C-AA3B-CCDD74B48862}" type="datetimeFigureOut">
              <a:rPr lang="en-US" smtClean="0"/>
              <a:t>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A36BC3-C886-374C-AA3B-CCDD74B48862}" type="datetimeFigureOut">
              <a:rPr lang="en-US" smtClean="0"/>
              <a:t>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A36BC3-C886-374C-AA3B-CCDD74B48862}" type="datetimeFigureOut">
              <a:rPr lang="en-US" smtClean="0"/>
              <a:t>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A36BC3-C886-374C-AA3B-CCDD74B48862}" type="datetimeFigureOut">
              <a:rPr lang="en-US" smtClean="0"/>
              <a:t>2/6/11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A36BC3-C886-374C-AA3B-CCDD74B48862}" type="datetimeFigureOut">
              <a:rPr lang="en-US" smtClean="0"/>
              <a:t>2/6/11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A36BC3-C886-374C-AA3B-CCDD74B48862}" type="datetimeFigureOut">
              <a:rPr lang="en-US" smtClean="0"/>
              <a:t>2/6/11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A36BC3-C886-374C-AA3B-CCDD74B48862}" type="datetimeFigureOut">
              <a:rPr lang="en-US" smtClean="0"/>
              <a:t>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A36BC3-C886-374C-AA3B-CCDD74B48862}" type="datetimeFigureOut">
              <a:rPr lang="en-US" smtClean="0"/>
              <a:t>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695556-D8D9-0D45-91E6-31E491314B1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A36BC3-C886-374C-AA3B-CCDD74B48862}" type="datetimeFigureOut">
              <a:rPr lang="en-US" smtClean="0"/>
              <a:t>2/6/11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695556-D8D9-0D45-91E6-31E491314B1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Protection of </a:t>
            </a:r>
            <a:r>
              <a:rPr lang="en-US" dirty="0"/>
              <a:t>H</a:t>
            </a:r>
            <a:r>
              <a:rPr lang="en-US" dirty="0" smtClean="0"/>
              <a:t>uman Rights</a:t>
            </a:r>
            <a:endParaRPr lang="en-US" dirty="0"/>
          </a:p>
        </p:txBody>
      </p:sp>
      <p:sp>
        <p:nvSpPr>
          <p:cNvPr id="7" name="Content Placeholder 6"/>
          <p:cNvSpPr>
            <a:spLocks noGrp="1"/>
          </p:cNvSpPr>
          <p:nvPr>
            <p:ph idx="1"/>
          </p:nvPr>
        </p:nvSpPr>
        <p:spPr/>
        <p:txBody>
          <a:bodyPr>
            <a:normAutofit/>
          </a:bodyPr>
          <a:lstStyle/>
          <a:p>
            <a:r>
              <a:rPr lang="en-US" sz="2800" dirty="0" smtClean="0"/>
              <a:t>Approval from Yale School of Nursing and Yale New Haven Hospital Institution Review Boards</a:t>
            </a:r>
          </a:p>
          <a:p>
            <a:r>
              <a:rPr lang="en-US" sz="2800" dirty="0" smtClean="0"/>
              <a:t>Subjects given brochure that describe the study</a:t>
            </a:r>
          </a:p>
          <a:p>
            <a:r>
              <a:rPr lang="en-US" sz="2800" dirty="0" smtClean="0"/>
              <a:t>If subjects were interested in joining the study, invited to call the research office and PI would return phone call with answers to any questions</a:t>
            </a:r>
          </a:p>
          <a:p>
            <a:r>
              <a:rPr lang="en-US" sz="2800" dirty="0" smtClean="0"/>
              <a:t>Subjects were screened for eligibility by asking their height and weight and calculating their BMI</a:t>
            </a:r>
          </a:p>
        </p:txBody>
      </p:sp>
      <p:sp>
        <p:nvSpPr>
          <p:cNvPr id="8" name="TextBox 7"/>
          <p:cNvSpPr txBox="1"/>
          <p:nvPr/>
        </p:nvSpPr>
        <p:spPr>
          <a:xfrm>
            <a:off x="3843070" y="1938539"/>
            <a:ext cx="184666" cy="369332"/>
          </a:xfrm>
          <a:prstGeom prst="rect">
            <a:avLst/>
          </a:prstGeom>
          <a:noFill/>
        </p:spPr>
        <p:txBody>
          <a:bodyPr wrap="none" rtlCol="0">
            <a:spAutoFit/>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Protection of Human Rights</a:t>
            </a:r>
            <a:endParaRPr lang="en-US" dirty="0"/>
          </a:p>
        </p:txBody>
      </p:sp>
      <p:sp>
        <p:nvSpPr>
          <p:cNvPr id="3" name="Content Placeholder 2"/>
          <p:cNvSpPr>
            <a:spLocks noGrp="1"/>
          </p:cNvSpPr>
          <p:nvPr>
            <p:ph idx="1"/>
          </p:nvPr>
        </p:nvSpPr>
        <p:spPr/>
        <p:txBody>
          <a:bodyPr>
            <a:normAutofit/>
          </a:bodyPr>
          <a:lstStyle/>
          <a:p>
            <a:r>
              <a:rPr lang="en-US" sz="2800" dirty="0" smtClean="0"/>
              <a:t>PI scheduled an appointment to meet with parent and child to discuss the study and review the consent and child assent forms</a:t>
            </a:r>
            <a:endParaRPr lang="en-US" sz="2800" dirty="0" smtClean="0"/>
          </a:p>
          <a:p>
            <a:r>
              <a:rPr lang="en-US" sz="2800" dirty="0" smtClean="0"/>
              <a:t>Participants consented and children assented to join the study</a:t>
            </a:r>
          </a:p>
          <a:p>
            <a:r>
              <a:rPr lang="en-US" sz="2800" dirty="0" smtClean="0"/>
              <a:t>Randomized by class</a:t>
            </a:r>
          </a:p>
          <a:p>
            <a:endParaRPr lang="en-US" sz="2800" dirty="0" smtClean="0"/>
          </a:p>
          <a:p>
            <a:endParaRPr lang="en-US" sz="21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of Study</a:t>
            </a:r>
            <a:endParaRPr lang="en-US" dirty="0"/>
          </a:p>
        </p:txBody>
      </p:sp>
      <p:sp>
        <p:nvSpPr>
          <p:cNvPr id="3" name="Content Placeholder 2"/>
          <p:cNvSpPr>
            <a:spLocks noGrp="1"/>
          </p:cNvSpPr>
          <p:nvPr>
            <p:ph idx="1"/>
          </p:nvPr>
        </p:nvSpPr>
        <p:spPr/>
        <p:txBody>
          <a:bodyPr/>
          <a:lstStyle/>
          <a:p>
            <a:r>
              <a:rPr lang="en-US" dirty="0" smtClean="0"/>
              <a:t>Nutrition and exercise education</a:t>
            </a:r>
          </a:p>
          <a:p>
            <a:pPr lvl="1"/>
            <a:r>
              <a:rPr lang="en-US" dirty="0" smtClean="0"/>
              <a:t>Improving nutritional choices</a:t>
            </a:r>
          </a:p>
          <a:p>
            <a:pPr lvl="1"/>
            <a:r>
              <a:rPr lang="en-US" dirty="0" smtClean="0"/>
              <a:t>Increasing physical activity</a:t>
            </a:r>
          </a:p>
          <a:p>
            <a:r>
              <a:rPr lang="en-US" dirty="0" smtClean="0"/>
              <a:t>Behavioral interventions</a:t>
            </a:r>
          </a:p>
          <a:p>
            <a:pPr lvl="1"/>
            <a:r>
              <a:rPr lang="en-US" dirty="0" smtClean="0"/>
              <a:t>Decreasing sedentary activity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in Study</a:t>
            </a:r>
            <a:endParaRPr lang="en-US" dirty="0"/>
          </a:p>
        </p:txBody>
      </p:sp>
      <p:sp>
        <p:nvSpPr>
          <p:cNvPr id="3" name="Content Placeholder 2"/>
          <p:cNvSpPr>
            <a:spLocks noGrp="1"/>
          </p:cNvSpPr>
          <p:nvPr>
            <p:ph idx="1"/>
          </p:nvPr>
        </p:nvSpPr>
        <p:spPr/>
        <p:txBody>
          <a:bodyPr/>
          <a:lstStyle/>
          <a:p>
            <a:r>
              <a:rPr lang="en-US" dirty="0" smtClean="0"/>
              <a:t>No definitive evidence that an NEEP, an exercise program, and a CST program targeting obese multiethnic parents of overweight children will have long-last results</a:t>
            </a:r>
          </a:p>
          <a:p>
            <a:r>
              <a:rPr lang="en-US" dirty="0" smtClean="0"/>
              <a:t>Difficult to keep track of families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506</TotalTime>
  <Words>1145</Words>
  <Application>Microsoft Macintosh PowerPoint</Application>
  <PresentationFormat>On-screen Show (4:3)</PresentationFormat>
  <Paragraphs>58</Paragraphs>
  <Slides>4</Slides>
  <Notes>4</Notes>
  <HiddenSlides>0</HiddenSlides>
  <MMClips>0</MMClips>
  <ScaleCrop>false</ScaleCrop>
  <HeadingPairs>
    <vt:vector size="4" baseType="variant">
      <vt:variant>
        <vt:lpstr>Design Template</vt:lpstr>
      </vt:variant>
      <vt:variant>
        <vt:i4>1</vt:i4>
      </vt:variant>
      <vt:variant>
        <vt:lpstr>Slide Titles</vt:lpstr>
      </vt:variant>
      <vt:variant>
        <vt:i4>4</vt:i4>
      </vt:variant>
    </vt:vector>
  </HeadingPairs>
  <TitlesOfParts>
    <vt:vector size="5" baseType="lpstr">
      <vt:lpstr>Office Theme</vt:lpstr>
      <vt:lpstr>Protection of Human Rights</vt:lpstr>
      <vt:lpstr>Protection of Human Rights</vt:lpstr>
      <vt:lpstr>Strengths of Study</vt:lpstr>
      <vt:lpstr>Limitations in Study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Protection of Human Rights</dc:title>
  <dc:creator>Jenna Gustafson</dc:creator>
  <cp:lastModifiedBy>Jenna Gustafson</cp:lastModifiedBy>
  <cp:revision>18</cp:revision>
  <dcterms:created xsi:type="dcterms:W3CDTF">2011-02-06T22:21:35Z</dcterms:created>
  <dcterms:modified xsi:type="dcterms:W3CDTF">2011-02-07T06:48:18Z</dcterms:modified>
</cp:coreProperties>
</file>