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683" autoAdjust="0"/>
  </p:normalViewPr>
  <p:slideViewPr>
    <p:cSldViewPr>
      <p:cViewPr varScale="1">
        <p:scale>
          <a:sx n="62" d="100"/>
          <a:sy n="62" d="100"/>
        </p:scale>
        <p:origin x="-720" y="-90"/>
      </p:cViewPr>
      <p:guideLst>
        <p:guide orient="horz" pos="2160"/>
        <p:guide pos="2880"/>
      </p:guideLst>
    </p:cSldViewPr>
  </p:slideViewPr>
  <p:notesTextViewPr>
    <p:cViewPr>
      <p:scale>
        <a:sx n="100" d="100"/>
        <a:sy n="100" d="100"/>
      </p:scale>
      <p:origin x="0" y="114"/>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853422-B271-4A3F-8642-DF55F65654E3}" type="datetimeFigureOut">
              <a:rPr lang="en-US" smtClean="0"/>
              <a:t>9/9/2010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8D6317-033A-41C2-B123-44F9E3791619}"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Nursing Research there are four main types of Research Design. These four consist of descriptive, </a:t>
            </a:r>
            <a:r>
              <a:rPr lang="en-US" baseline="0" dirty="0" err="1" smtClean="0"/>
              <a:t>Correlational</a:t>
            </a:r>
            <a:r>
              <a:rPr lang="en-US" baseline="0" dirty="0" smtClean="0"/>
              <a:t>, Quasi-experimental, and experimental.</a:t>
            </a:r>
          </a:p>
          <a:p>
            <a:r>
              <a:rPr lang="en-US" baseline="0" dirty="0" smtClean="0"/>
              <a:t>According to </a:t>
            </a:r>
            <a:r>
              <a:rPr lang="en-US" baseline="0" dirty="0" err="1" smtClean="0"/>
              <a:t>Macnee</a:t>
            </a:r>
            <a:r>
              <a:rPr lang="en-US" baseline="0" dirty="0" smtClean="0"/>
              <a:t> and McCabe, “A research design is the overall plan for acquiring new knowledge or confirming existing knowledge….The research design is the plan for that systematic approach, conducted in a way that ensures the answer(s) found will be as meaningful and accurate as possible.” (</a:t>
            </a:r>
            <a:r>
              <a:rPr lang="en-US" baseline="0" dirty="0" err="1" smtClean="0"/>
              <a:t>Macnee</a:t>
            </a:r>
            <a:r>
              <a:rPr lang="en-US" baseline="0" dirty="0" smtClean="0"/>
              <a:t>, 2008, p.195). </a:t>
            </a:r>
            <a:endParaRPr lang="en-US" dirty="0"/>
          </a:p>
        </p:txBody>
      </p:sp>
      <p:sp>
        <p:nvSpPr>
          <p:cNvPr id="4" name="Slide Number Placeholder 3"/>
          <p:cNvSpPr>
            <a:spLocks noGrp="1"/>
          </p:cNvSpPr>
          <p:nvPr>
            <p:ph type="sldNum" sz="quarter" idx="10"/>
          </p:nvPr>
        </p:nvSpPr>
        <p:spPr/>
        <p:txBody>
          <a:bodyPr/>
          <a:lstStyle/>
          <a:p>
            <a:fld id="{3C8D6317-033A-41C2-B123-44F9E3791619}"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“Descriptive</a:t>
            </a:r>
            <a:r>
              <a:rPr lang="en-US" baseline="0" dirty="0" smtClean="0"/>
              <a:t> designs function to portray some phenomenon of interest as accurately as possible.” (Macnee,2008,p213). </a:t>
            </a:r>
          </a:p>
          <a:p>
            <a:r>
              <a:rPr lang="en-US" baseline="0" dirty="0" smtClean="0"/>
              <a:t>Although </a:t>
            </a:r>
            <a:r>
              <a:rPr lang="en-US" baseline="0" dirty="0" err="1" smtClean="0"/>
              <a:t>Correlational</a:t>
            </a:r>
            <a:r>
              <a:rPr lang="en-US" baseline="0" dirty="0" smtClean="0"/>
              <a:t> Designs are considered separate from descriptive designs their lines often times cross.</a:t>
            </a:r>
          </a:p>
          <a:p>
            <a:r>
              <a:rPr lang="en-US" baseline="0" dirty="0" smtClean="0"/>
              <a:t>One of the main focuses of the descriptive design is to maintain control but it does not control the independent variables of the studies. </a:t>
            </a:r>
          </a:p>
          <a:p>
            <a:r>
              <a:rPr lang="en-US" baseline="0" dirty="0" smtClean="0"/>
              <a:t>The article Correlates of recovery among older adults after major abdominal surgery by </a:t>
            </a:r>
            <a:r>
              <a:rPr lang="en-US" baseline="0" dirty="0" err="1" smtClean="0"/>
              <a:t>Margarete</a:t>
            </a:r>
            <a:r>
              <a:rPr lang="en-US" baseline="0" dirty="0" smtClean="0"/>
              <a:t> </a:t>
            </a:r>
            <a:r>
              <a:rPr lang="en-US" baseline="0" dirty="0" err="1" smtClean="0"/>
              <a:t>Lieb</a:t>
            </a:r>
            <a:r>
              <a:rPr lang="en-US" baseline="0" dirty="0" smtClean="0"/>
              <a:t> </a:t>
            </a:r>
            <a:r>
              <a:rPr lang="en-US" baseline="0" dirty="0" err="1" smtClean="0"/>
              <a:t>Zalon</a:t>
            </a:r>
            <a:r>
              <a:rPr lang="en-US" baseline="0" dirty="0" smtClean="0"/>
              <a:t> is an example of a descriptive research design. The purpose or objective of this article is to find out if pain depression and fatigue play a role in how quickly an older adult gets back to their normal level of functioning. </a:t>
            </a:r>
            <a:endParaRPr lang="en-US" dirty="0"/>
          </a:p>
        </p:txBody>
      </p:sp>
      <p:sp>
        <p:nvSpPr>
          <p:cNvPr id="4" name="Slide Number Placeholder 3"/>
          <p:cNvSpPr>
            <a:spLocks noGrp="1"/>
          </p:cNvSpPr>
          <p:nvPr>
            <p:ph type="sldNum" sz="quarter" idx="10"/>
          </p:nvPr>
        </p:nvSpPr>
        <p:spPr/>
        <p:txBody>
          <a:bodyPr/>
          <a:lstStyle/>
          <a:p>
            <a:fld id="{3C8D6317-033A-41C2-B123-44F9E3791619}"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Macnee</a:t>
            </a:r>
            <a:r>
              <a:rPr lang="en-US" dirty="0" smtClean="0"/>
              <a:t> and McCabe explain that on p.213 that most</a:t>
            </a:r>
            <a:r>
              <a:rPr lang="en-US" baseline="0" dirty="0" smtClean="0"/>
              <a:t> researchers typically consider </a:t>
            </a:r>
            <a:r>
              <a:rPr lang="en-US" baseline="0" dirty="0" err="1" smtClean="0"/>
              <a:t>correlational</a:t>
            </a:r>
            <a:r>
              <a:rPr lang="en-US" baseline="0" dirty="0" smtClean="0"/>
              <a:t> designs to be included under the descriptive design model. Due to this researches consider the </a:t>
            </a:r>
            <a:r>
              <a:rPr lang="en-US" baseline="0" dirty="0" err="1" smtClean="0"/>
              <a:t>correlational</a:t>
            </a:r>
            <a:r>
              <a:rPr lang="en-US" baseline="0" dirty="0" smtClean="0"/>
              <a:t> design to be more of a study than a design making it less broad. </a:t>
            </a:r>
          </a:p>
          <a:p>
            <a:r>
              <a:rPr lang="en-US" baseline="0" dirty="0" smtClean="0"/>
              <a:t>“A model is the symbolic framework for a theory or part of a theory.” (</a:t>
            </a:r>
            <a:r>
              <a:rPr lang="en-US" baseline="0" dirty="0" err="1" smtClean="0"/>
              <a:t>Macnee</a:t>
            </a:r>
            <a:r>
              <a:rPr lang="en-US" baseline="0" dirty="0" smtClean="0"/>
              <a:t>, 2008, p213).</a:t>
            </a:r>
          </a:p>
          <a:p>
            <a:r>
              <a:rPr lang="en-US" baseline="0" dirty="0" err="1" smtClean="0"/>
              <a:t>Correlational</a:t>
            </a:r>
            <a:r>
              <a:rPr lang="en-US" baseline="0" dirty="0" smtClean="0"/>
              <a:t> designs may also be referred to as descriptive </a:t>
            </a:r>
            <a:r>
              <a:rPr lang="en-US" baseline="0" dirty="0" err="1" smtClean="0"/>
              <a:t>correlational</a:t>
            </a:r>
            <a:r>
              <a:rPr lang="en-US" baseline="0" dirty="0" smtClean="0"/>
              <a:t> designs due to their descriptive review of relationships. </a:t>
            </a:r>
            <a:endParaRPr lang="en-US" dirty="0"/>
          </a:p>
        </p:txBody>
      </p:sp>
      <p:sp>
        <p:nvSpPr>
          <p:cNvPr id="4" name="Slide Number Placeholder 3"/>
          <p:cNvSpPr>
            <a:spLocks noGrp="1"/>
          </p:cNvSpPr>
          <p:nvPr>
            <p:ph type="sldNum" sz="quarter" idx="10"/>
          </p:nvPr>
        </p:nvSpPr>
        <p:spPr/>
        <p:txBody>
          <a:bodyPr/>
          <a:lstStyle/>
          <a:p>
            <a:fld id="{3C8D6317-033A-41C2-B123-44F9E3791619}"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Quasi-Experimental Design however</a:t>
            </a:r>
            <a:r>
              <a:rPr lang="en-US" baseline="0" dirty="0" smtClean="0"/>
              <a:t> are slightly different from Experimental design in that they do not contain  a control group. In most cases there is a “manipulation of the independent variable but no control group” (Macnee,2008, p215).</a:t>
            </a:r>
          </a:p>
          <a:p>
            <a:r>
              <a:rPr lang="en-US" baseline="0" dirty="0" smtClean="0"/>
              <a:t>While these designs may lose validity, they are more applicable to real life.</a:t>
            </a:r>
            <a:endParaRPr lang="en-US" dirty="0"/>
          </a:p>
        </p:txBody>
      </p:sp>
      <p:sp>
        <p:nvSpPr>
          <p:cNvPr id="4" name="Slide Number Placeholder 3"/>
          <p:cNvSpPr>
            <a:spLocks noGrp="1"/>
          </p:cNvSpPr>
          <p:nvPr>
            <p:ph type="sldNum" sz="quarter" idx="10"/>
          </p:nvPr>
        </p:nvSpPr>
        <p:spPr/>
        <p:txBody>
          <a:bodyPr/>
          <a:lstStyle/>
          <a:p>
            <a:fld id="{3C8D6317-033A-41C2-B123-44F9E3791619}"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Experimental</a:t>
            </a:r>
            <a:r>
              <a:rPr lang="en-US" baseline="0" dirty="0" smtClean="0"/>
              <a:t> and Quasi-experimental follow basically the same ideals.</a:t>
            </a:r>
          </a:p>
          <a:p>
            <a:r>
              <a:rPr lang="en-US" baseline="0" dirty="0" smtClean="0"/>
              <a:t>According to </a:t>
            </a:r>
            <a:r>
              <a:rPr lang="en-US" baseline="0" dirty="0" err="1" smtClean="0"/>
              <a:t>Macnee</a:t>
            </a:r>
            <a:r>
              <a:rPr lang="en-US" baseline="0" dirty="0" smtClean="0"/>
              <a:t> and </a:t>
            </a:r>
            <a:r>
              <a:rPr lang="en-US" baseline="0" dirty="0" err="1" smtClean="0"/>
              <a:t>Mccabe</a:t>
            </a:r>
            <a:r>
              <a:rPr lang="en-US" baseline="0" dirty="0" smtClean="0"/>
              <a:t>, when the design includes manipulation of the independent variable, random  assignment, and a control group it is experimental. “Because it includes an observation both before and after the intervention” (</a:t>
            </a:r>
            <a:r>
              <a:rPr lang="en-US" baseline="0" dirty="0" err="1" smtClean="0"/>
              <a:t>Macnee</a:t>
            </a:r>
            <a:r>
              <a:rPr lang="en-US" baseline="0" dirty="0" smtClean="0"/>
              <a:t>, 2008,p. 215). </a:t>
            </a:r>
          </a:p>
          <a:p>
            <a:r>
              <a:rPr lang="en-US" baseline="0" dirty="0" smtClean="0"/>
              <a:t>Experimental Designs maintain the most control over extraneous variables </a:t>
            </a:r>
            <a:r>
              <a:rPr lang="en-US" baseline="0" smtClean="0"/>
              <a:t>in research.</a:t>
            </a:r>
            <a:endParaRPr lang="en-US" dirty="0"/>
          </a:p>
        </p:txBody>
      </p:sp>
      <p:sp>
        <p:nvSpPr>
          <p:cNvPr id="4" name="Slide Number Placeholder 3"/>
          <p:cNvSpPr>
            <a:spLocks noGrp="1"/>
          </p:cNvSpPr>
          <p:nvPr>
            <p:ph type="sldNum" sz="quarter" idx="10"/>
          </p:nvPr>
        </p:nvSpPr>
        <p:spPr/>
        <p:txBody>
          <a:bodyPr/>
          <a:lstStyle/>
          <a:p>
            <a:fld id="{3C8D6317-033A-41C2-B123-44F9E3791619}" type="slidenum">
              <a:rPr lang="en-US" smtClean="0"/>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C7341564-92D9-4639-80F9-AE43206961FF}" type="datetimeFigureOut">
              <a:rPr lang="en-US" smtClean="0"/>
              <a:t>9/9/2010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22F4153B-95F6-4665-9672-2083E88752BD}"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7341564-92D9-4639-80F9-AE43206961FF}" type="datetimeFigureOut">
              <a:rPr lang="en-US" smtClean="0"/>
              <a:t>9/9/2010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F4153B-95F6-4665-9672-2083E88752B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7341564-92D9-4639-80F9-AE43206961FF}" type="datetimeFigureOut">
              <a:rPr lang="en-US" smtClean="0"/>
              <a:t>9/9/2010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F4153B-95F6-4665-9672-2083E88752B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7341564-92D9-4639-80F9-AE43206961FF}" type="datetimeFigureOut">
              <a:rPr lang="en-US" smtClean="0"/>
              <a:t>9/9/2010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F4153B-95F6-4665-9672-2083E88752BD}"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7341564-92D9-4639-80F9-AE43206961FF}" type="datetimeFigureOut">
              <a:rPr lang="en-US" smtClean="0"/>
              <a:t>9/9/2010</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22F4153B-95F6-4665-9672-2083E88752B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7341564-92D9-4639-80F9-AE43206961FF}" type="datetimeFigureOut">
              <a:rPr lang="en-US" smtClean="0"/>
              <a:t>9/9/2010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F4153B-95F6-4665-9672-2083E88752BD}"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C7341564-92D9-4639-80F9-AE43206961FF}" type="datetimeFigureOut">
              <a:rPr lang="en-US" smtClean="0"/>
              <a:t>9/9/2010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F4153B-95F6-4665-9672-2083E88752BD}"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7341564-92D9-4639-80F9-AE43206961FF}" type="datetimeFigureOut">
              <a:rPr lang="en-US" smtClean="0"/>
              <a:t>9/9/2010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F4153B-95F6-4665-9672-2083E88752B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341564-92D9-4639-80F9-AE43206961FF}" type="datetimeFigureOut">
              <a:rPr lang="en-US" smtClean="0"/>
              <a:t>9/9/2010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F4153B-95F6-4665-9672-2083E88752B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7341564-92D9-4639-80F9-AE43206961FF}" type="datetimeFigureOut">
              <a:rPr lang="en-US" smtClean="0"/>
              <a:t>9/9/2010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F4153B-95F6-4665-9672-2083E88752BD}"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7341564-92D9-4639-80F9-AE43206961FF}" type="datetimeFigureOut">
              <a:rPr lang="en-US" smtClean="0"/>
              <a:t>9/9/2010</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22F4153B-95F6-4665-9672-2083E88752BD}"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C7341564-92D9-4639-80F9-AE43206961FF}" type="datetimeFigureOut">
              <a:rPr lang="en-US" smtClean="0"/>
              <a:t>9/9/2010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2F4153B-95F6-4665-9672-2083E88752B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flipV="1">
            <a:off x="1371600" y="5638800"/>
            <a:ext cx="6400800" cy="76200"/>
          </a:xfrm>
        </p:spPr>
        <p:txBody>
          <a:bodyPr>
            <a:normAutofit fontScale="25000" lnSpcReduction="20000"/>
          </a:bodyPr>
          <a:lstStyle/>
          <a:p>
            <a:endParaRPr lang="en-US" dirty="0"/>
          </a:p>
        </p:txBody>
      </p:sp>
      <p:sp>
        <p:nvSpPr>
          <p:cNvPr id="2" name="Title 1"/>
          <p:cNvSpPr>
            <a:spLocks noGrp="1"/>
          </p:cNvSpPr>
          <p:nvPr>
            <p:ph type="ctrTitle"/>
          </p:nvPr>
        </p:nvSpPr>
        <p:spPr>
          <a:xfrm>
            <a:off x="609600" y="1752600"/>
            <a:ext cx="7772400" cy="3127375"/>
          </a:xfrm>
        </p:spPr>
        <p:style>
          <a:lnRef idx="3">
            <a:schemeClr val="lt1"/>
          </a:lnRef>
          <a:fillRef idx="1">
            <a:schemeClr val="accent2"/>
          </a:fillRef>
          <a:effectRef idx="1">
            <a:schemeClr val="accent2"/>
          </a:effectRef>
          <a:fontRef idx="minor">
            <a:schemeClr val="lt1"/>
          </a:fontRef>
        </p:style>
        <p:txBody>
          <a:bodyPr>
            <a:normAutofit/>
          </a:bodyPr>
          <a:lstStyle/>
          <a:p>
            <a:r>
              <a:rPr lang="en-US" dirty="0" smtClean="0"/>
              <a:t>Types of Quantitative Research Designs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dirty="0" smtClean="0"/>
              <a:t>Descriptive Research Design</a:t>
            </a:r>
            <a:endParaRPr lang="en-US" dirty="0"/>
          </a:p>
        </p:txBody>
      </p:sp>
      <p:sp>
        <p:nvSpPr>
          <p:cNvPr id="3" name="Content Placeholder 2"/>
          <p:cNvSpPr>
            <a:spLocks noGrp="1"/>
          </p:cNvSpPr>
          <p:nvPr>
            <p:ph sz="quarter" idx="1"/>
          </p:nvPr>
        </p:nvSpPr>
        <p:spPr>
          <a:xfrm>
            <a:off x="914400" y="1371600"/>
            <a:ext cx="7772400" cy="4648200"/>
          </a:xfrm>
        </p:spPr>
        <p:style>
          <a:lnRef idx="1">
            <a:schemeClr val="dk1"/>
          </a:lnRef>
          <a:fillRef idx="2">
            <a:schemeClr val="dk1"/>
          </a:fillRef>
          <a:effectRef idx="1">
            <a:schemeClr val="dk1"/>
          </a:effectRef>
          <a:fontRef idx="minor">
            <a:schemeClr val="dk1"/>
          </a:fontRef>
        </p:style>
        <p:txBody>
          <a:bodyPr>
            <a:normAutofit fontScale="92500"/>
          </a:bodyPr>
          <a:lstStyle/>
          <a:p>
            <a:r>
              <a:rPr lang="en-US" dirty="0" smtClean="0"/>
              <a:t>“Descriptive designs are used to answer research questions that seek to describe” (Macnee,2008,p213)</a:t>
            </a:r>
          </a:p>
          <a:p>
            <a:r>
              <a:rPr lang="en-US" dirty="0" smtClean="0"/>
              <a:t>May be longitudinal or cross sectional, retrospective or prospective. </a:t>
            </a:r>
          </a:p>
          <a:p>
            <a:r>
              <a:rPr lang="en-US" dirty="0" smtClean="0"/>
              <a:t>Encompasses </a:t>
            </a:r>
            <a:r>
              <a:rPr lang="en-US" dirty="0" err="1" smtClean="0"/>
              <a:t>Correlational</a:t>
            </a:r>
            <a:r>
              <a:rPr lang="en-US" dirty="0" smtClean="0"/>
              <a:t> Designs</a:t>
            </a:r>
          </a:p>
          <a:p>
            <a:r>
              <a:rPr lang="en-US" dirty="0" smtClean="0"/>
              <a:t>According to </a:t>
            </a:r>
            <a:r>
              <a:rPr lang="en-US" dirty="0" err="1" smtClean="0"/>
              <a:t>Macnee</a:t>
            </a:r>
            <a:r>
              <a:rPr lang="en-US" dirty="0" smtClean="0"/>
              <a:t> and McCabe the focus of the descriptive design is to maintain control by using valid and reliable means.</a:t>
            </a:r>
          </a:p>
          <a:p>
            <a:r>
              <a:rPr lang="en-US" dirty="0" smtClean="0"/>
              <a:t>Ex. Of Descriptive Design: </a:t>
            </a:r>
            <a:r>
              <a:rPr lang="en-US" i="1" dirty="0" smtClean="0"/>
              <a:t>Complex physical and mental health needs of rural incarcerated women </a:t>
            </a:r>
            <a:r>
              <a:rPr lang="en-US" dirty="0" smtClean="0"/>
              <a:t>by Mary Kane and Mary </a:t>
            </a:r>
            <a:r>
              <a:rPr lang="en-US" dirty="0" err="1" smtClean="0"/>
              <a:t>DiBartolo</a:t>
            </a:r>
            <a:r>
              <a:rPr lang="en-US" dirty="0" smtClean="0"/>
              <a:t> as shown in appendix A-2 of </a:t>
            </a:r>
            <a:r>
              <a:rPr lang="en-US" dirty="0" err="1" smtClean="0"/>
              <a:t>Macnee</a:t>
            </a:r>
            <a:r>
              <a:rPr lang="en-US" dirty="0" smtClean="0"/>
              <a:t> &amp; </a:t>
            </a:r>
            <a:r>
              <a:rPr lang="en-US" dirty="0" err="1" smtClean="0"/>
              <a:t>Mccabe</a:t>
            </a:r>
            <a:r>
              <a:rPr lang="en-US" dirty="0" smtClean="0"/>
              <a:t> (2008).</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lstStyle/>
          <a:p>
            <a:r>
              <a:rPr lang="en-US" dirty="0" err="1" smtClean="0"/>
              <a:t>Correlational</a:t>
            </a:r>
            <a:r>
              <a:rPr lang="en-US" dirty="0" smtClean="0"/>
              <a:t> Design</a:t>
            </a:r>
            <a:endParaRPr lang="en-US" dirty="0"/>
          </a:p>
        </p:txBody>
      </p:sp>
      <p:sp>
        <p:nvSpPr>
          <p:cNvPr id="3" name="Content Placeholder 2"/>
          <p:cNvSpPr>
            <a:spLocks noGrp="1"/>
          </p:cNvSpPr>
          <p:nvPr>
            <p:ph sz="quarter" idx="1"/>
          </p:nvPr>
        </p:nvSpPr>
        <p:spPr/>
        <p:style>
          <a:lnRef idx="1">
            <a:schemeClr val="accent3"/>
          </a:lnRef>
          <a:fillRef idx="3">
            <a:schemeClr val="accent3"/>
          </a:fillRef>
          <a:effectRef idx="2">
            <a:schemeClr val="accent3"/>
          </a:effectRef>
          <a:fontRef idx="minor">
            <a:schemeClr val="lt1"/>
          </a:fontRef>
        </p:style>
        <p:txBody>
          <a:bodyPr/>
          <a:lstStyle/>
          <a:p>
            <a:r>
              <a:rPr lang="en-US" dirty="0" smtClean="0"/>
              <a:t>“</a:t>
            </a:r>
            <a:r>
              <a:rPr lang="en-US" dirty="0" err="1" smtClean="0"/>
              <a:t>Correlational</a:t>
            </a:r>
            <a:r>
              <a:rPr lang="en-US" dirty="0" smtClean="0"/>
              <a:t> studies are used to answer research questions that seek to link or connect.” (</a:t>
            </a:r>
            <a:r>
              <a:rPr lang="en-US" dirty="0" err="1" smtClean="0"/>
              <a:t>Macnee</a:t>
            </a:r>
            <a:r>
              <a:rPr lang="en-US" dirty="0" smtClean="0"/>
              <a:t>, 2008, p213).</a:t>
            </a:r>
          </a:p>
          <a:p>
            <a:r>
              <a:rPr lang="en-US" dirty="0" smtClean="0"/>
              <a:t>Includes all </a:t>
            </a:r>
            <a:r>
              <a:rPr lang="en-US" dirty="0" err="1" smtClean="0"/>
              <a:t>charactersitics</a:t>
            </a:r>
            <a:r>
              <a:rPr lang="en-US" dirty="0" smtClean="0"/>
              <a:t> of Descriptive design. </a:t>
            </a:r>
          </a:p>
          <a:p>
            <a:r>
              <a:rPr lang="en-US" dirty="0" smtClean="0"/>
              <a:t>Special type of </a:t>
            </a:r>
            <a:r>
              <a:rPr lang="en-US" dirty="0" err="1" smtClean="0"/>
              <a:t>correlational</a:t>
            </a:r>
            <a:r>
              <a:rPr lang="en-US" dirty="0" smtClean="0"/>
              <a:t> study = Model</a:t>
            </a:r>
          </a:p>
          <a:p>
            <a:r>
              <a:rPr lang="en-US" dirty="0" smtClean="0"/>
              <a:t>Ex. Of </a:t>
            </a:r>
            <a:r>
              <a:rPr lang="en-US" dirty="0" err="1" smtClean="0"/>
              <a:t>Correlational</a:t>
            </a:r>
            <a:r>
              <a:rPr lang="en-US" dirty="0" smtClean="0"/>
              <a:t> Design/Model is the study testing Lazarus’s theory of stress which is shown in Fig. 9-5 of </a:t>
            </a:r>
            <a:r>
              <a:rPr lang="en-US" dirty="0" err="1" smtClean="0"/>
              <a:t>Macnee</a:t>
            </a:r>
            <a:r>
              <a:rPr lang="en-US" dirty="0" smtClean="0"/>
              <a:t> and McCabe, 2008.</a:t>
            </a:r>
          </a:p>
          <a:p>
            <a:r>
              <a:rPr lang="en-US" dirty="0" smtClean="0"/>
              <a:t>“ </a:t>
            </a:r>
            <a:r>
              <a:rPr lang="en-US" dirty="0" err="1" smtClean="0"/>
              <a:t>Correlational</a:t>
            </a:r>
            <a:r>
              <a:rPr lang="en-US" dirty="0" smtClean="0"/>
              <a:t> designs function to describe or identify inter-relationships among factors of interest” (</a:t>
            </a:r>
            <a:r>
              <a:rPr lang="en-US" dirty="0" err="1" smtClean="0"/>
              <a:t>Macnee</a:t>
            </a:r>
            <a:r>
              <a:rPr lang="en-US" dirty="0" smtClean="0"/>
              <a:t>, 2008,p214).</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5">
              <a:shade val="50000"/>
            </a:schemeClr>
          </a:lnRef>
          <a:fillRef idx="1">
            <a:schemeClr val="accent5"/>
          </a:fillRef>
          <a:effectRef idx="0">
            <a:schemeClr val="accent5"/>
          </a:effectRef>
          <a:fontRef idx="minor">
            <a:schemeClr val="lt1"/>
          </a:fontRef>
        </p:style>
        <p:txBody>
          <a:bodyPr/>
          <a:lstStyle/>
          <a:p>
            <a:r>
              <a:rPr lang="en-US" dirty="0" smtClean="0"/>
              <a:t>Quasi-Experimental Design</a:t>
            </a:r>
            <a:endParaRPr lang="en-US" dirty="0"/>
          </a:p>
        </p:txBody>
      </p:sp>
      <p:sp>
        <p:nvSpPr>
          <p:cNvPr id="3" name="Content Placeholder 2"/>
          <p:cNvSpPr>
            <a:spLocks noGrp="1"/>
          </p:cNvSpPr>
          <p:nvPr>
            <p:ph sz="quarter" idx="1"/>
          </p:nvPr>
        </p:nvSpPr>
        <p:spPr>
          <a:xfrm>
            <a:off x="914400" y="1447800"/>
            <a:ext cx="7772400" cy="5029200"/>
          </a:xfrm>
        </p:spPr>
        <p:style>
          <a:lnRef idx="1">
            <a:schemeClr val="accent5"/>
          </a:lnRef>
          <a:fillRef idx="3">
            <a:schemeClr val="accent5"/>
          </a:fillRef>
          <a:effectRef idx="2">
            <a:schemeClr val="accent5"/>
          </a:effectRef>
          <a:fontRef idx="minor">
            <a:schemeClr val="lt1"/>
          </a:fontRef>
        </p:style>
        <p:txBody>
          <a:bodyPr>
            <a:normAutofit fontScale="85000" lnSpcReduction="20000"/>
          </a:bodyPr>
          <a:lstStyle/>
          <a:p>
            <a:r>
              <a:rPr lang="en-US" sz="3300" dirty="0" smtClean="0"/>
              <a:t>“Quasi-experimental and experimental research designs function to answer questions involving prediction and the effects of manipulation” (</a:t>
            </a:r>
            <a:r>
              <a:rPr lang="en-US" sz="3300" dirty="0" err="1" smtClean="0"/>
              <a:t>Macnee</a:t>
            </a:r>
            <a:r>
              <a:rPr lang="en-US" sz="3300" dirty="0" smtClean="0"/>
              <a:t>, 2008, p.214) </a:t>
            </a:r>
          </a:p>
          <a:p>
            <a:r>
              <a:rPr lang="en-US" sz="3300" dirty="0" smtClean="0"/>
              <a:t>Includes: Internal validity, instrumentation, testing, selection bias, mortality.</a:t>
            </a:r>
          </a:p>
          <a:p>
            <a:pPr algn="just"/>
            <a:r>
              <a:rPr lang="en-US" dirty="0" smtClean="0"/>
              <a:t>Ex. </a:t>
            </a:r>
            <a:r>
              <a:rPr lang="en-US" sz="2300" dirty="0" smtClean="0"/>
              <a:t>“HIV-prevention programs with homeless women would face great difficulty in randomly assigning homeless women to different programs because homeless people generally do not follow schedules or have </a:t>
            </a:r>
            <a:r>
              <a:rPr lang="en-US" sz="2300" dirty="0" err="1" smtClean="0"/>
              <a:t>cercumstances</a:t>
            </a:r>
            <a:r>
              <a:rPr lang="en-US" sz="2300" dirty="0" smtClean="0"/>
              <a:t> that would enable them to attend programs that are not conveniently located. If the researchers tried to implement several different programs in one shelter(randomly assigning the women in the shelter to a program), it is likely that the women would share activities from the different programs, causing the programs to blur and making it impossible to isolate the effects of one compared with the other. </a:t>
            </a:r>
            <a:r>
              <a:rPr lang="en-US" sz="2300" dirty="0" err="1" smtClean="0"/>
              <a:t>Therfore</a:t>
            </a:r>
            <a:r>
              <a:rPr lang="en-US" sz="2300" dirty="0" smtClean="0"/>
              <a:t>, a researcher testing an HIV program with homeless women would likely use a quasi-experimental design, selecting homeless shelters to </a:t>
            </a:r>
            <a:r>
              <a:rPr lang="en-US" sz="2300" dirty="0" err="1" smtClean="0"/>
              <a:t>ither</a:t>
            </a:r>
            <a:r>
              <a:rPr lang="en-US" sz="2300" dirty="0" smtClean="0"/>
              <a:t> receive or not receive the </a:t>
            </a:r>
            <a:r>
              <a:rPr lang="en-US" sz="2300" dirty="0" err="1" smtClean="0"/>
              <a:t>intervetion</a:t>
            </a:r>
            <a:r>
              <a:rPr lang="en-US" sz="2300" dirty="0" smtClean="0"/>
              <a:t> to be tested.” (</a:t>
            </a:r>
            <a:r>
              <a:rPr lang="en-US" sz="2300" dirty="0" err="1" smtClean="0"/>
              <a:t>Macnee</a:t>
            </a:r>
            <a:r>
              <a:rPr lang="en-US" sz="2300" dirty="0" smtClean="0"/>
              <a:t>, 2008,p218) </a:t>
            </a:r>
            <a:endParaRPr lang="en-US" sz="2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n-US" dirty="0" smtClean="0"/>
              <a:t>Experimental Design</a:t>
            </a:r>
            <a:endParaRPr lang="en-US" dirty="0"/>
          </a:p>
        </p:txBody>
      </p:sp>
      <p:sp>
        <p:nvSpPr>
          <p:cNvPr id="3" name="Content Placeholder 2"/>
          <p:cNvSpPr>
            <a:spLocks noGrp="1"/>
          </p:cNvSpPr>
          <p:nvPr>
            <p:ph sz="quarter" idx="1"/>
          </p:nvPr>
        </p:nvSpPr>
        <p:spPr/>
        <p:style>
          <a:lnRef idx="0">
            <a:schemeClr val="accent1"/>
          </a:lnRef>
          <a:fillRef idx="3">
            <a:schemeClr val="accent1"/>
          </a:fillRef>
          <a:effectRef idx="3">
            <a:schemeClr val="accent1"/>
          </a:effectRef>
          <a:fontRef idx="minor">
            <a:schemeClr val="lt1"/>
          </a:fontRef>
        </p:style>
        <p:txBody>
          <a:bodyPr/>
          <a:lstStyle/>
          <a:p>
            <a:r>
              <a:rPr lang="en-US" dirty="0" smtClean="0"/>
              <a:t>“Quasi-experimental and experimental research designs function to answer questions involving prediction and the effects of manipulation” (</a:t>
            </a:r>
            <a:r>
              <a:rPr lang="en-US" dirty="0" err="1" smtClean="0"/>
              <a:t>Macnee</a:t>
            </a:r>
            <a:r>
              <a:rPr lang="en-US" dirty="0" smtClean="0"/>
              <a:t>, 2008, p.214</a:t>
            </a:r>
            <a:r>
              <a:rPr lang="en-US" dirty="0" smtClean="0"/>
              <a:t>).</a:t>
            </a:r>
          </a:p>
          <a:p>
            <a:r>
              <a:rPr lang="en-US" dirty="0" smtClean="0"/>
              <a:t> Includes a control group as well as random assignment of subjects in the experiment to their groups.</a:t>
            </a:r>
          </a:p>
          <a:p>
            <a:r>
              <a:rPr lang="en-US" dirty="0" smtClean="0"/>
              <a:t>“</a:t>
            </a:r>
            <a:r>
              <a:rPr lang="en-US" dirty="0" err="1" smtClean="0"/>
              <a:t>Multifactoral</a:t>
            </a:r>
            <a:r>
              <a:rPr lang="en-US" dirty="0" smtClean="0"/>
              <a:t> is a term sometimes associated with experimental design that refers to several independent variables being manipulated in a study.” (</a:t>
            </a:r>
            <a:r>
              <a:rPr lang="en-US" dirty="0" err="1" smtClean="0"/>
              <a:t>Macnee</a:t>
            </a:r>
            <a:r>
              <a:rPr lang="en-US" dirty="0" smtClean="0"/>
              <a:t>, 2008, p. 215).</a:t>
            </a:r>
          </a:p>
          <a:p>
            <a:pPr>
              <a:buNone/>
            </a:pPr>
            <a:endParaRPr lang="en-US" dirty="0" smtClean="0"/>
          </a:p>
          <a:p>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108</TotalTime>
  <Words>854</Words>
  <Application>Microsoft Office PowerPoint</Application>
  <PresentationFormat>On-screen Show (4:3)</PresentationFormat>
  <Paragraphs>41</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Equity</vt:lpstr>
      <vt:lpstr>Types of Quantitative Research Designs</vt:lpstr>
      <vt:lpstr>Descriptive Research Design</vt:lpstr>
      <vt:lpstr>Correlational Design</vt:lpstr>
      <vt:lpstr>Quasi-Experimental Design</vt:lpstr>
      <vt:lpstr>Experimental Design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Quantitative Research Designs</dc:title>
  <dc:creator>erica</dc:creator>
  <cp:lastModifiedBy>erica</cp:lastModifiedBy>
  <cp:revision>11</cp:revision>
  <dcterms:created xsi:type="dcterms:W3CDTF">2010-09-09T21:49:36Z</dcterms:created>
  <dcterms:modified xsi:type="dcterms:W3CDTF">2010-09-09T23:38:00Z</dcterms:modified>
</cp:coreProperties>
</file>