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2" r:id="rId24"/>
    <p:sldId id="281" r:id="rId25"/>
    <p:sldId id="284" r:id="rId26"/>
    <p:sldId id="283" r:id="rId27"/>
    <p:sldId id="2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29" autoAdjust="0"/>
    <p:restoredTop sz="95207" autoAdjust="0"/>
  </p:normalViewPr>
  <p:slideViewPr>
    <p:cSldViewPr>
      <p:cViewPr varScale="1">
        <p:scale>
          <a:sx n="80" d="100"/>
          <a:sy n="80" d="100"/>
        </p:scale>
        <p:origin x="-92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D310A08-56E0-4A21-B64B-2468F9161A31}" type="datetimeFigureOut">
              <a:rPr lang="en-US" smtClean="0"/>
              <a:t>10/24/2010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68E747F-4C91-4FD6-8819-85525B4D1BD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10A08-56E0-4A21-B64B-2468F9161A31}" type="datetimeFigureOut">
              <a:rPr lang="en-US" smtClean="0"/>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10A08-56E0-4A21-B64B-2468F9161A31}" type="datetimeFigureOut">
              <a:rPr lang="en-US" smtClean="0"/>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310A08-56E0-4A21-B64B-2468F9161A31}" type="datetimeFigureOut">
              <a:rPr lang="en-US" smtClean="0"/>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10A08-56E0-4A21-B64B-2468F9161A31}" type="datetimeFigureOut">
              <a:rPr lang="en-US" smtClean="0"/>
              <a:t>10/24/2010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D310A08-56E0-4A21-B64B-2468F9161A31}" type="datetimeFigureOut">
              <a:rPr lang="en-US" smtClean="0"/>
              <a:t>10/24/2010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747F-4C91-4FD6-8819-85525B4D1BD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310A08-56E0-4A21-B64B-2468F9161A31}" type="datetimeFigureOut">
              <a:rPr lang="en-US" smtClean="0"/>
              <a:t>10/24/2010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10A08-56E0-4A21-B64B-2468F9161A31}" type="datetimeFigureOut">
              <a:rPr lang="en-US" smtClean="0"/>
              <a:t>10/24/2010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10A08-56E0-4A21-B64B-2468F9161A31}" type="datetimeFigureOut">
              <a:rPr lang="en-US" smtClean="0"/>
              <a:t>10/24/2010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310A08-56E0-4A21-B64B-2468F9161A31}" type="datetimeFigureOut">
              <a:rPr lang="en-US" smtClean="0"/>
              <a:t>10/24/2010</a:t>
            </a:fld>
            <a:endParaRPr lang="en-US"/>
          </a:p>
        </p:txBody>
      </p:sp>
      <p:sp>
        <p:nvSpPr>
          <p:cNvPr id="7" name="Slide Number Placeholder 6"/>
          <p:cNvSpPr>
            <a:spLocks noGrp="1"/>
          </p:cNvSpPr>
          <p:nvPr>
            <p:ph type="sldNum" sz="quarter" idx="12"/>
          </p:nvPr>
        </p:nvSpPr>
        <p:spPr/>
        <p:txBody>
          <a:bodyPr/>
          <a:lstStyle/>
          <a:p>
            <a:fld id="{068E747F-4C91-4FD6-8819-85525B4D1BD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10A08-56E0-4A21-B64B-2468F9161A31}" type="datetimeFigureOut">
              <a:rPr lang="en-US" smtClean="0"/>
              <a:t>10/24/2010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68E747F-4C91-4FD6-8819-85525B4D1B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D310A08-56E0-4A21-B64B-2468F9161A31}" type="datetimeFigureOut">
              <a:rPr lang="en-US" smtClean="0"/>
              <a:t>10/24/2010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68E747F-4C91-4FD6-8819-85525B4D1B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mergencycontraception.com/wp-content/uploads/2010/07/29.signs-of-chlamydia.jpg"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133600"/>
            <a:ext cx="3420035" cy="1972236"/>
          </a:xfrm>
        </p:spPr>
        <p:txBody>
          <a:bodyPr>
            <a:normAutofit/>
          </a:bodyPr>
          <a:lstStyle/>
          <a:p>
            <a:r>
              <a:rPr lang="en-US" dirty="0" smtClean="0"/>
              <a:t>Sexually Transmitted Diseases</a:t>
            </a:r>
            <a:endParaRPr lang="en-US" dirty="0"/>
          </a:p>
        </p:txBody>
      </p:sp>
      <p:sp>
        <p:nvSpPr>
          <p:cNvPr id="3" name="Subtitle 2"/>
          <p:cNvSpPr>
            <a:spLocks noGrp="1"/>
          </p:cNvSpPr>
          <p:nvPr>
            <p:ph type="subTitle" idx="1"/>
          </p:nvPr>
        </p:nvSpPr>
        <p:spPr>
          <a:xfrm>
            <a:off x="5105400" y="4343400"/>
            <a:ext cx="3648635" cy="1751120"/>
          </a:xfrm>
        </p:spPr>
        <p:txBody>
          <a:bodyPr>
            <a:normAutofit fontScale="85000" lnSpcReduction="20000"/>
          </a:bodyPr>
          <a:lstStyle/>
          <a:p>
            <a:r>
              <a:rPr lang="en-US" dirty="0" smtClean="0"/>
              <a:t>Abdul </a:t>
            </a:r>
            <a:r>
              <a:rPr lang="en-US" dirty="0" err="1" smtClean="0"/>
              <a:t>Alli-Balogun</a:t>
            </a:r>
            <a:endParaRPr lang="en-US" dirty="0" smtClean="0"/>
          </a:p>
          <a:p>
            <a:r>
              <a:rPr lang="en-US" dirty="0" smtClean="0"/>
              <a:t>Rachel Davis</a:t>
            </a:r>
          </a:p>
          <a:p>
            <a:r>
              <a:rPr lang="en-US" dirty="0" smtClean="0"/>
              <a:t>Kaitlin Fleischman</a:t>
            </a:r>
          </a:p>
          <a:p>
            <a:r>
              <a:rPr lang="en-US" dirty="0" smtClean="0"/>
              <a:t>Christina </a:t>
            </a:r>
            <a:r>
              <a:rPr lang="en-US" dirty="0" err="1" smtClean="0"/>
              <a:t>Grider</a:t>
            </a:r>
            <a:endParaRPr lang="en-US" dirty="0" smtClean="0"/>
          </a:p>
          <a:p>
            <a:r>
              <a:rPr lang="en-US" dirty="0" smtClean="0"/>
              <a:t>Sara </a:t>
            </a:r>
            <a:r>
              <a:rPr lang="en-US" dirty="0" err="1" smtClean="0"/>
              <a:t>Janes</a:t>
            </a:r>
            <a:endParaRPr lang="en-US" dirty="0" smtClean="0"/>
          </a:p>
          <a:p>
            <a:r>
              <a:rPr lang="en-US" dirty="0" smtClean="0"/>
              <a:t>Danielle Stafford</a:t>
            </a:r>
          </a:p>
          <a:p>
            <a:r>
              <a:rPr lang="en-US" dirty="0" err="1" smtClean="0"/>
              <a:t>Ijeoma</a:t>
            </a:r>
            <a:r>
              <a:rPr lang="en-US" dirty="0" smtClean="0"/>
              <a:t> </a:t>
            </a:r>
            <a:r>
              <a:rPr lang="en-US" dirty="0" err="1" smtClean="0"/>
              <a:t>Uzoaru</a:t>
            </a:r>
            <a:r>
              <a:rPr lang="en-US" dirty="0" smtClean="0"/>
              <a:t> </a:t>
            </a:r>
            <a:endParaRPr lang="en-US" dirty="0"/>
          </a:p>
        </p:txBody>
      </p:sp>
    </p:spTree>
    <p:extLst>
      <p:ext uri="{BB962C8B-B14F-4D97-AF65-F5344CB8AC3E}">
        <p14:creationId xmlns:p14="http://schemas.microsoft.com/office/powerpoint/2010/main" val="393900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Syphilis</a:t>
            </a:r>
            <a:br>
              <a:rPr lang="en-US" sz="4400" dirty="0" smtClean="0"/>
            </a:br>
            <a:r>
              <a:rPr lang="en-US" sz="3000" dirty="0" smtClean="0"/>
              <a:t>Symptoms</a:t>
            </a:r>
            <a:endParaRPr lang="en-US" sz="3000" dirty="0"/>
          </a:p>
        </p:txBody>
      </p:sp>
      <p:sp>
        <p:nvSpPr>
          <p:cNvPr id="3" name="Content Placeholder 2"/>
          <p:cNvSpPr>
            <a:spLocks noGrp="1"/>
          </p:cNvSpPr>
          <p:nvPr>
            <p:ph idx="1"/>
          </p:nvPr>
        </p:nvSpPr>
        <p:spPr/>
        <p:txBody>
          <a:bodyPr>
            <a:normAutofit/>
          </a:bodyPr>
          <a:lstStyle/>
          <a:p>
            <a:pPr>
              <a:lnSpc>
                <a:spcPct val="90000"/>
              </a:lnSpc>
            </a:pPr>
            <a:r>
              <a:rPr lang="en-US" sz="2600" dirty="0"/>
              <a:t>Chancres are typically present on:</a:t>
            </a:r>
          </a:p>
          <a:p>
            <a:pPr lvl="1">
              <a:lnSpc>
                <a:spcPct val="90000"/>
              </a:lnSpc>
            </a:pPr>
            <a:r>
              <a:rPr lang="en-US" sz="2600" dirty="0"/>
              <a:t>External genitals </a:t>
            </a:r>
          </a:p>
          <a:p>
            <a:pPr lvl="1">
              <a:lnSpc>
                <a:spcPct val="90000"/>
              </a:lnSpc>
            </a:pPr>
            <a:r>
              <a:rPr lang="en-US" sz="2600" dirty="0"/>
              <a:t>Vagina</a:t>
            </a:r>
          </a:p>
          <a:p>
            <a:pPr lvl="1">
              <a:lnSpc>
                <a:spcPct val="90000"/>
              </a:lnSpc>
            </a:pPr>
            <a:r>
              <a:rPr lang="en-US" sz="2600" dirty="0"/>
              <a:t>Anus</a:t>
            </a:r>
          </a:p>
          <a:p>
            <a:pPr lvl="1">
              <a:lnSpc>
                <a:spcPct val="90000"/>
              </a:lnSpc>
            </a:pPr>
            <a:r>
              <a:rPr lang="en-US" sz="2600" dirty="0"/>
              <a:t>Rectum</a:t>
            </a:r>
          </a:p>
          <a:p>
            <a:pPr lvl="1">
              <a:lnSpc>
                <a:spcPct val="90000"/>
              </a:lnSpc>
            </a:pPr>
            <a:r>
              <a:rPr lang="en-US" sz="2600" dirty="0"/>
              <a:t>Can occur on lips and in the mouth</a:t>
            </a:r>
          </a:p>
          <a:p>
            <a:endParaRPr lang="en-US" dirty="0"/>
          </a:p>
        </p:txBody>
      </p:sp>
    </p:spTree>
    <p:extLst>
      <p:ext uri="{BB962C8B-B14F-4D97-AF65-F5344CB8AC3E}">
        <p14:creationId xmlns:p14="http://schemas.microsoft.com/office/powerpoint/2010/main" val="2571433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Syphilis</a:t>
            </a:r>
            <a:br>
              <a:rPr lang="en-US" dirty="0"/>
            </a:br>
            <a:r>
              <a:rPr lang="en-US" sz="2700" dirty="0" smtClean="0"/>
              <a:t>Treatment</a:t>
            </a:r>
            <a:endParaRPr lang="en-US" sz="2700" dirty="0"/>
          </a:p>
        </p:txBody>
      </p:sp>
      <p:sp>
        <p:nvSpPr>
          <p:cNvPr id="3" name="Content Placeholder 2"/>
          <p:cNvSpPr>
            <a:spLocks noGrp="1"/>
          </p:cNvSpPr>
          <p:nvPr>
            <p:ph idx="1"/>
          </p:nvPr>
        </p:nvSpPr>
        <p:spPr/>
        <p:txBody>
          <a:bodyPr>
            <a:normAutofit fontScale="85000" lnSpcReduction="20000"/>
          </a:bodyPr>
          <a:lstStyle/>
          <a:p>
            <a:r>
              <a:rPr lang="en-US" sz="2800" dirty="0"/>
              <a:t>Diagnosis</a:t>
            </a:r>
          </a:p>
          <a:p>
            <a:pPr lvl="1"/>
            <a:r>
              <a:rPr lang="en-US" sz="2400" dirty="0"/>
              <a:t>Blood tests (the body produces syphilis antibodies after the infection occurs, and these are found from the </a:t>
            </a:r>
            <a:r>
              <a:rPr lang="en-US" sz="2400" dirty="0" smtClean="0"/>
              <a:t>test)</a:t>
            </a:r>
          </a:p>
          <a:p>
            <a:pPr marL="365760" lvl="1" indent="0">
              <a:buNone/>
            </a:pPr>
            <a:endParaRPr lang="en-US" sz="2400" dirty="0" smtClean="0"/>
          </a:p>
          <a:p>
            <a:r>
              <a:rPr lang="en-US" sz="2800" dirty="0" smtClean="0"/>
              <a:t>Treatment</a:t>
            </a:r>
          </a:p>
          <a:p>
            <a:pPr marL="617220" lvl="2"/>
            <a:r>
              <a:rPr lang="en-US" sz="2400" dirty="0" smtClean="0"/>
              <a:t>Single IM shot of penicillin can cure someone who has been infected for less than a year</a:t>
            </a:r>
          </a:p>
          <a:p>
            <a:pPr marL="617220" lvl="2"/>
            <a:r>
              <a:rPr lang="en-US" sz="2400" dirty="0" smtClean="0"/>
              <a:t>More doses are required to treat a person infected for more than a year</a:t>
            </a:r>
          </a:p>
          <a:p>
            <a:pPr marL="617220" lvl="2"/>
            <a:r>
              <a:rPr lang="en-US" sz="2400" dirty="0" smtClean="0"/>
              <a:t>If allergic to penicillin, other antibiotics can be utilized</a:t>
            </a:r>
            <a:endParaRPr lang="en-US" sz="2400" dirty="0"/>
          </a:p>
          <a:p>
            <a:endParaRPr lang="en-US" sz="2800" dirty="0" smtClean="0"/>
          </a:p>
          <a:p>
            <a:endParaRPr lang="en-US" dirty="0"/>
          </a:p>
        </p:txBody>
      </p:sp>
    </p:spTree>
    <p:extLst>
      <p:ext uri="{BB962C8B-B14F-4D97-AF65-F5344CB8AC3E}">
        <p14:creationId xmlns:p14="http://schemas.microsoft.com/office/powerpoint/2010/main" val="2043575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Any idea what kind of STD/STI this is?</a:t>
            </a:r>
          </a:p>
        </p:txBody>
      </p:sp>
      <p:pic>
        <p:nvPicPr>
          <p:cNvPr id="2050" name="Picture 2" descr="http://e-mergencycontraception.com/wp-content/uploads/2010/07/29.signs-of-chlamydia-300x22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99" y="2819400"/>
            <a:ext cx="392748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http://2.bp.blogspot.com/_KbZwjNRvI-0/S0_N93NpkJI/AAAAAAAAAVM/dfHwRyNlUCs/s320/gonorrhea.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05400" y="2819400"/>
            <a:ext cx="3200400" cy="2971800"/>
          </a:xfrm>
          <a:prstGeom prst="rect">
            <a:avLst/>
          </a:prstGeom>
          <a:noFill/>
          <a:ln>
            <a:noFill/>
          </a:ln>
        </p:spPr>
      </p:pic>
      <p:sp>
        <p:nvSpPr>
          <p:cNvPr id="3" name="TextBox 2"/>
          <p:cNvSpPr txBox="1"/>
          <p:nvPr/>
        </p:nvSpPr>
        <p:spPr>
          <a:xfrm>
            <a:off x="800099" y="5881002"/>
            <a:ext cx="4267200" cy="230832"/>
          </a:xfrm>
          <a:prstGeom prst="rect">
            <a:avLst/>
          </a:prstGeom>
          <a:noFill/>
        </p:spPr>
        <p:txBody>
          <a:bodyPr wrap="square" rtlCol="0">
            <a:spAutoFit/>
          </a:bodyPr>
          <a:lstStyle/>
          <a:p>
            <a:r>
              <a:rPr lang="en-US" sz="900" dirty="0"/>
              <a:t>http://e-mergencycontraception.com/tag/chlamydia-symptoms/</a:t>
            </a:r>
          </a:p>
        </p:txBody>
      </p:sp>
      <p:sp>
        <p:nvSpPr>
          <p:cNvPr id="4" name="TextBox 3"/>
          <p:cNvSpPr txBox="1"/>
          <p:nvPr/>
        </p:nvSpPr>
        <p:spPr>
          <a:xfrm>
            <a:off x="5334000" y="5897573"/>
            <a:ext cx="3162301" cy="230832"/>
          </a:xfrm>
          <a:prstGeom prst="rect">
            <a:avLst/>
          </a:prstGeom>
          <a:noFill/>
        </p:spPr>
        <p:txBody>
          <a:bodyPr wrap="square" rtlCol="0">
            <a:spAutoFit/>
          </a:bodyPr>
          <a:lstStyle/>
          <a:p>
            <a:r>
              <a:rPr lang="en-US" sz="900" dirty="0"/>
              <a:t>http://qwickstep.com/search/gonorrhea.html</a:t>
            </a:r>
          </a:p>
        </p:txBody>
      </p:sp>
    </p:spTree>
    <p:extLst>
      <p:ext uri="{BB962C8B-B14F-4D97-AF65-F5344CB8AC3E}">
        <p14:creationId xmlns:p14="http://schemas.microsoft.com/office/powerpoint/2010/main" val="3714058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Chlamydia and Gonorrhea</a:t>
            </a:r>
            <a:r>
              <a:rPr lang="en-US" dirty="0"/>
              <a:t/>
            </a:r>
            <a:br>
              <a:rPr lang="en-US" dirty="0"/>
            </a:br>
            <a:r>
              <a:rPr lang="en-US" sz="2700" dirty="0"/>
              <a:t>What are they?</a:t>
            </a:r>
            <a:endParaRPr lang="en-US" dirty="0"/>
          </a:p>
        </p:txBody>
      </p:sp>
      <p:sp>
        <p:nvSpPr>
          <p:cNvPr id="3" name="Content Placeholder 2"/>
          <p:cNvSpPr>
            <a:spLocks noGrp="1"/>
          </p:cNvSpPr>
          <p:nvPr>
            <p:ph idx="1"/>
          </p:nvPr>
        </p:nvSpPr>
        <p:spPr/>
        <p:txBody>
          <a:bodyPr>
            <a:normAutofit lnSpcReduction="10000"/>
          </a:bodyPr>
          <a:lstStyle/>
          <a:p>
            <a:r>
              <a:rPr lang="en-US" dirty="0" smtClean="0"/>
              <a:t>Chlamydia is caused by bacterium </a:t>
            </a:r>
            <a:r>
              <a:rPr lang="en-US" i="1" dirty="0" smtClean="0"/>
              <a:t>Chlamydia trachomatis, </a:t>
            </a:r>
            <a:r>
              <a:rPr lang="en-US" dirty="0" smtClean="0"/>
              <a:t>it is the most frequently reported bacterial STD in the United States</a:t>
            </a:r>
            <a:endParaRPr lang="en-US" i="1" dirty="0" smtClean="0"/>
          </a:p>
          <a:p>
            <a:pPr marL="68580" indent="0">
              <a:buNone/>
            </a:pPr>
            <a:endParaRPr lang="en-US" dirty="0" smtClean="0"/>
          </a:p>
          <a:p>
            <a:r>
              <a:rPr lang="en-US" dirty="0" smtClean="0"/>
              <a:t>Gonorrhea is caused by bacterium </a:t>
            </a:r>
            <a:r>
              <a:rPr lang="en-US" i="1" dirty="0" smtClean="0"/>
              <a:t>Neisseria </a:t>
            </a:r>
            <a:r>
              <a:rPr lang="en-US" i="1" dirty="0" err="1" smtClean="0"/>
              <a:t>gonorrhoeae</a:t>
            </a:r>
            <a:r>
              <a:rPr lang="en-US" dirty="0" smtClean="0"/>
              <a:t>, most commonly reported in teens, young adults and the African American population</a:t>
            </a:r>
            <a:endParaRPr lang="en-US" dirty="0"/>
          </a:p>
        </p:txBody>
      </p:sp>
    </p:spTree>
    <p:extLst>
      <p:ext uri="{BB962C8B-B14F-4D97-AF65-F5344CB8AC3E}">
        <p14:creationId xmlns:p14="http://schemas.microsoft.com/office/powerpoint/2010/main" val="3676504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Chlamydia and Gonorrhea</a:t>
            </a:r>
            <a:br>
              <a:rPr lang="en-US" dirty="0"/>
            </a:br>
            <a:r>
              <a:rPr lang="en-US" sz="2700" dirty="0" smtClean="0"/>
              <a:t>Symptoms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Most people with Chlamydia never exhibit symptoms and generally Gonorrhea exhibits mild symptoms</a:t>
            </a:r>
          </a:p>
          <a:p>
            <a:pPr marL="68580" indent="0">
              <a:buNone/>
            </a:pPr>
            <a:endParaRPr lang="en-US" dirty="0" smtClean="0"/>
          </a:p>
          <a:p>
            <a:r>
              <a:rPr lang="en-US" dirty="0" smtClean="0"/>
              <a:t>For both Chlamydia and Gonorrhea, in men the urethra is the main site of infection, pain or discharge may be present</a:t>
            </a:r>
          </a:p>
          <a:p>
            <a:pPr marL="68580" indent="0">
              <a:buNone/>
            </a:pPr>
            <a:endParaRPr lang="en-US" dirty="0" smtClean="0"/>
          </a:p>
          <a:p>
            <a:r>
              <a:rPr lang="en-US" dirty="0" smtClean="0"/>
              <a:t>For both Chlamydia and Gonorrhea, in women the cervix is the main site of infection, pain during sexual intercourse, abdominal pain, discharge or vaginal irritation may be present</a:t>
            </a:r>
            <a:endParaRPr lang="en-US" dirty="0"/>
          </a:p>
        </p:txBody>
      </p:sp>
    </p:spTree>
    <p:extLst>
      <p:ext uri="{BB962C8B-B14F-4D97-AF65-F5344CB8AC3E}">
        <p14:creationId xmlns:p14="http://schemas.microsoft.com/office/powerpoint/2010/main" val="2560853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Chlamydia and Gonorrhea</a:t>
            </a:r>
            <a:br>
              <a:rPr lang="en-US" dirty="0"/>
            </a:br>
            <a:r>
              <a:rPr lang="en-US" sz="2700" dirty="0" smtClean="0"/>
              <a:t>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Chlamydia is usually treated with a single dose of azithromycin , or a week long dose (twice daily) of doxycycline</a:t>
            </a:r>
          </a:p>
          <a:p>
            <a:pPr marL="68580" indent="0">
              <a:buNone/>
            </a:pPr>
            <a:endParaRPr lang="en-US" dirty="0" smtClean="0"/>
          </a:p>
          <a:p>
            <a:r>
              <a:rPr lang="en-US" dirty="0" smtClean="0"/>
              <a:t>Gonorrhea is usually treated with antibiotics, though there are several strains of antibiotic-resistant forms of Gonorrhea</a:t>
            </a:r>
          </a:p>
          <a:p>
            <a:pPr marL="68580" indent="0">
              <a:buNone/>
            </a:pPr>
            <a:endParaRPr lang="en-US" dirty="0"/>
          </a:p>
          <a:p>
            <a:r>
              <a:rPr lang="en-US" dirty="0" smtClean="0"/>
              <a:t>Many people with Gonorrhea also have Chlamydia, so usually one antibiotic is given to treat both</a:t>
            </a:r>
            <a:endParaRPr lang="en-US" dirty="0"/>
          </a:p>
        </p:txBody>
      </p:sp>
    </p:spTree>
    <p:extLst>
      <p:ext uri="{BB962C8B-B14F-4D97-AF65-F5344CB8AC3E}">
        <p14:creationId xmlns:p14="http://schemas.microsoft.com/office/powerpoint/2010/main" val="369492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Any idea what kind of STD/STI this is?</a:t>
            </a:r>
          </a:p>
        </p:txBody>
      </p:sp>
      <p:sp>
        <p:nvSpPr>
          <p:cNvPr id="3" name="Content Placeholder 2"/>
          <p:cNvSpPr>
            <a:spLocks noGrp="1"/>
          </p:cNvSpPr>
          <p:nvPr>
            <p:ph idx="1"/>
          </p:nvPr>
        </p:nvSpPr>
        <p:spPr/>
        <p:txBody>
          <a:bodyPr/>
          <a:lstStyle/>
          <a:p>
            <a:pPr marL="68580" indent="0">
              <a:buNone/>
            </a:pPr>
            <a:endParaRPr lang="en-US" dirty="0"/>
          </a:p>
        </p:txBody>
      </p:sp>
      <p:sp>
        <p:nvSpPr>
          <p:cNvPr id="4" name="TextBox 3"/>
          <p:cNvSpPr txBox="1"/>
          <p:nvPr/>
        </p:nvSpPr>
        <p:spPr>
          <a:xfrm>
            <a:off x="2895600" y="5562600"/>
            <a:ext cx="3886200" cy="230832"/>
          </a:xfrm>
          <a:prstGeom prst="rect">
            <a:avLst/>
          </a:prstGeom>
          <a:noFill/>
        </p:spPr>
        <p:txBody>
          <a:bodyPr wrap="square" rtlCol="0">
            <a:spAutoFit/>
          </a:bodyPr>
          <a:lstStyle/>
          <a:p>
            <a:r>
              <a:rPr lang="en-US" sz="900" dirty="0" smtClean="0"/>
              <a:t>http://www.palmbeachurgentcare.net/STDs.html</a:t>
            </a:r>
            <a:endParaRPr lang="en-US" sz="900" dirty="0"/>
          </a:p>
        </p:txBody>
      </p:sp>
      <p:pic>
        <p:nvPicPr>
          <p:cNvPr id="3076" name="Picture 4" descr="http://scholar360.com/lakeviewcol/media/dropbox/stdtr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43531"/>
            <a:ext cx="1885950" cy="318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05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Trichomoniasis</a:t>
            </a:r>
            <a:r>
              <a:rPr lang="en-US" dirty="0"/>
              <a:t/>
            </a:r>
            <a:br>
              <a:rPr lang="en-US" dirty="0"/>
            </a:br>
            <a:r>
              <a:rPr lang="en-US" sz="2700" dirty="0"/>
              <a:t>What </a:t>
            </a:r>
            <a:r>
              <a:rPr lang="en-US" sz="2700" dirty="0" smtClean="0"/>
              <a:t>is it?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Trichomoniasis</a:t>
            </a:r>
            <a:r>
              <a:rPr lang="en-US" dirty="0"/>
              <a:t> is found worldwide. In the United States, the highest number of cases are seen in women between age 16 and 35. </a:t>
            </a:r>
            <a:r>
              <a:rPr lang="en-US" dirty="0" err="1"/>
              <a:t>Trichomonas</a:t>
            </a:r>
            <a:r>
              <a:rPr lang="en-US" dirty="0"/>
              <a:t> </a:t>
            </a:r>
            <a:r>
              <a:rPr lang="en-US" dirty="0" err="1"/>
              <a:t>vaginalis</a:t>
            </a:r>
            <a:r>
              <a:rPr lang="en-US" dirty="0"/>
              <a:t> is spread through penis-to-vagina intercourse or vulva-to-vulva contact with an infected partner. The parasite cannot survive in the mouth or rectum</a:t>
            </a:r>
            <a:r>
              <a:rPr lang="en-US" dirty="0" smtClean="0"/>
              <a:t>.</a:t>
            </a:r>
          </a:p>
          <a:p>
            <a:pPr marL="68580" indent="0">
              <a:buNone/>
            </a:pPr>
            <a:endParaRPr lang="en-US" dirty="0"/>
          </a:p>
          <a:p>
            <a:r>
              <a:rPr lang="en-US" dirty="0"/>
              <a:t>The disease can affect both men and women, but the symptoms differ between the two groups. The infection usually does not cause symptoms in men and goes away on its own in a few weeks.</a:t>
            </a:r>
          </a:p>
          <a:p>
            <a:pPr marL="68580" indent="0">
              <a:buNone/>
            </a:pPr>
            <a:endParaRPr lang="en-US" dirty="0"/>
          </a:p>
        </p:txBody>
      </p:sp>
    </p:spTree>
    <p:extLst>
      <p:ext uri="{BB962C8B-B14F-4D97-AF65-F5344CB8AC3E}">
        <p14:creationId xmlns:p14="http://schemas.microsoft.com/office/powerpoint/2010/main" val="2760711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Trichomoniasis</a:t>
            </a:r>
            <a:r>
              <a:rPr lang="en-US" dirty="0"/>
              <a:t/>
            </a:r>
            <a:br>
              <a:rPr lang="en-US" dirty="0"/>
            </a:br>
            <a:r>
              <a:rPr lang="en-US" sz="2700" dirty="0"/>
              <a:t>Symptoms</a:t>
            </a:r>
            <a:endParaRPr lang="en-US" dirty="0"/>
          </a:p>
        </p:txBody>
      </p:sp>
      <p:sp>
        <p:nvSpPr>
          <p:cNvPr id="3" name="Content Placeholder 2"/>
          <p:cNvSpPr>
            <a:spLocks noGrp="1"/>
          </p:cNvSpPr>
          <p:nvPr>
            <p:ph idx="1"/>
          </p:nvPr>
        </p:nvSpPr>
        <p:spPr/>
        <p:txBody>
          <a:bodyPr>
            <a:normAutofit fontScale="70000" lnSpcReduction="20000"/>
          </a:bodyPr>
          <a:lstStyle/>
          <a:p>
            <a:r>
              <a:rPr lang="en-US" dirty="0"/>
              <a:t>Women:</a:t>
            </a:r>
          </a:p>
          <a:p>
            <a:pPr lvl="1"/>
            <a:r>
              <a:rPr lang="en-US" dirty="0"/>
              <a:t>Discomfort with intercourse</a:t>
            </a:r>
          </a:p>
          <a:p>
            <a:pPr lvl="1"/>
            <a:r>
              <a:rPr lang="en-US" dirty="0"/>
              <a:t>Itching of the inner thighs</a:t>
            </a:r>
          </a:p>
          <a:p>
            <a:pPr lvl="1"/>
            <a:r>
              <a:rPr lang="en-US" dirty="0"/>
              <a:t>Vaginal discharge (thin, greenish-yellow, frothy or foamy)</a:t>
            </a:r>
          </a:p>
          <a:p>
            <a:pPr lvl="1"/>
            <a:r>
              <a:rPr lang="en-US" dirty="0"/>
              <a:t>Vaginal itching</a:t>
            </a:r>
          </a:p>
          <a:p>
            <a:pPr lvl="1"/>
            <a:r>
              <a:rPr lang="en-US" dirty="0"/>
              <a:t>Vulvar itching or swelling of the labia</a:t>
            </a:r>
          </a:p>
          <a:p>
            <a:pPr lvl="1"/>
            <a:r>
              <a:rPr lang="en-US" dirty="0"/>
              <a:t>Vaginal odor (foul or strong smell</a:t>
            </a:r>
            <a:r>
              <a:rPr lang="en-US" dirty="0" smtClean="0"/>
              <a:t>)</a:t>
            </a:r>
          </a:p>
          <a:p>
            <a:pPr lvl="1"/>
            <a:endParaRPr lang="en-US" dirty="0"/>
          </a:p>
          <a:p>
            <a:r>
              <a:rPr lang="en-US" dirty="0"/>
              <a:t>Men:</a:t>
            </a:r>
          </a:p>
          <a:p>
            <a:pPr lvl="1"/>
            <a:r>
              <a:rPr lang="en-US" dirty="0"/>
              <a:t>Burning after urination or ejaculation</a:t>
            </a:r>
          </a:p>
          <a:p>
            <a:pPr lvl="1"/>
            <a:r>
              <a:rPr lang="en-US" dirty="0"/>
              <a:t>Itching of urethra</a:t>
            </a:r>
          </a:p>
          <a:p>
            <a:pPr lvl="1"/>
            <a:r>
              <a:rPr lang="en-US" dirty="0"/>
              <a:t>Slight discharge from urethra</a:t>
            </a:r>
          </a:p>
          <a:p>
            <a:pPr lvl="1"/>
            <a:r>
              <a:rPr lang="en-US" dirty="0"/>
              <a:t>Occasionally, some men with </a:t>
            </a:r>
            <a:r>
              <a:rPr lang="en-US" dirty="0" err="1"/>
              <a:t>trichomoniasis</a:t>
            </a:r>
            <a:r>
              <a:rPr lang="en-US" dirty="0"/>
              <a:t> may develop </a:t>
            </a:r>
            <a:r>
              <a:rPr lang="en-US" dirty="0" smtClean="0"/>
              <a:t>prostatitis or epididymitis from </a:t>
            </a:r>
            <a:r>
              <a:rPr lang="en-US" dirty="0"/>
              <a:t>the </a:t>
            </a:r>
            <a:r>
              <a:rPr lang="en-US" dirty="0" smtClean="0"/>
              <a:t>infection</a:t>
            </a:r>
            <a:endParaRPr lang="en-US" dirty="0"/>
          </a:p>
          <a:p>
            <a:endParaRPr lang="en-US" dirty="0"/>
          </a:p>
        </p:txBody>
      </p:sp>
    </p:spTree>
    <p:extLst>
      <p:ext uri="{BB962C8B-B14F-4D97-AF65-F5344CB8AC3E}">
        <p14:creationId xmlns:p14="http://schemas.microsoft.com/office/powerpoint/2010/main" val="1927856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Trichomoniasis</a:t>
            </a:r>
            <a:r>
              <a:rPr lang="en-US" dirty="0"/>
              <a:t/>
            </a:r>
            <a:br>
              <a:rPr lang="en-US" dirty="0"/>
            </a:br>
            <a:r>
              <a:rPr lang="en-US" sz="2700" dirty="0"/>
              <a:t>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antibiotic metronidazole is commonly used to cure the infection. An alternative drug is called </a:t>
            </a:r>
            <a:r>
              <a:rPr lang="en-US" dirty="0" err="1"/>
              <a:t>Tinidazole</a:t>
            </a:r>
            <a:r>
              <a:rPr lang="en-US" dirty="0"/>
              <a:t> You should not drink alcohol while taking the medicine and for 48 hours afterwards. Doing so can cause severe nausea and vomiting</a:t>
            </a:r>
            <a:r>
              <a:rPr lang="en-US" dirty="0" smtClean="0"/>
              <a:t>.</a:t>
            </a:r>
          </a:p>
          <a:p>
            <a:pPr marL="68580" indent="0">
              <a:buNone/>
            </a:pPr>
            <a:endParaRPr lang="en-US" dirty="0"/>
          </a:p>
          <a:p>
            <a:r>
              <a:rPr lang="en-US" dirty="0"/>
              <a:t>Avoid sexual intercourse until treatment has been completed. Sexual partners should be treated at the same time, even if they have no symptoms.</a:t>
            </a:r>
          </a:p>
          <a:p>
            <a:endParaRPr lang="en-US" dirty="0"/>
          </a:p>
        </p:txBody>
      </p:sp>
    </p:spTree>
    <p:extLst>
      <p:ext uri="{BB962C8B-B14F-4D97-AF65-F5344CB8AC3E}">
        <p14:creationId xmlns:p14="http://schemas.microsoft.com/office/powerpoint/2010/main" val="367356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534834" cy="1180064"/>
          </a:xfrm>
        </p:spPr>
        <p:txBody>
          <a:bodyPr>
            <a:noAutofit/>
          </a:bodyPr>
          <a:lstStyle/>
          <a:p>
            <a:pPr algn="ctr"/>
            <a:r>
              <a:rPr lang="en-US" dirty="0" smtClean="0"/>
              <a:t>Any idea what kind of STD/STI this 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818" y="2133600"/>
            <a:ext cx="4389782" cy="4038600"/>
          </a:xfrm>
          <a:prstGeom prst="rect">
            <a:avLst/>
          </a:prstGeom>
        </p:spPr>
      </p:pic>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2120900"/>
            <a:ext cx="2743200" cy="4202349"/>
          </a:xfrm>
        </p:spPr>
      </p:pic>
      <p:sp>
        <p:nvSpPr>
          <p:cNvPr id="6" name="TextBox 5"/>
          <p:cNvSpPr txBox="1"/>
          <p:nvPr/>
        </p:nvSpPr>
        <p:spPr>
          <a:xfrm>
            <a:off x="914400" y="6172200"/>
            <a:ext cx="4191000" cy="507831"/>
          </a:xfrm>
          <a:prstGeom prst="rect">
            <a:avLst/>
          </a:prstGeom>
          <a:noFill/>
        </p:spPr>
        <p:txBody>
          <a:bodyPr wrap="square" rtlCol="0">
            <a:spAutoFit/>
          </a:bodyPr>
          <a:lstStyle/>
          <a:p>
            <a:r>
              <a:rPr lang="en-US" sz="900" dirty="0" smtClean="0"/>
              <a:t>http://dermatlas.med.jhmi.edu/derm/result.cfm?Diagnosis=-1449379264</a:t>
            </a:r>
          </a:p>
          <a:p>
            <a:endParaRPr lang="en-US" dirty="0"/>
          </a:p>
        </p:txBody>
      </p:sp>
    </p:spTree>
    <p:extLst>
      <p:ext uri="{BB962C8B-B14F-4D97-AF65-F5344CB8AC3E}">
        <p14:creationId xmlns:p14="http://schemas.microsoft.com/office/powerpoint/2010/main" val="1205809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Trichomoniasis</a:t>
            </a:r>
            <a:r>
              <a:rPr lang="en-US" dirty="0"/>
              <a:t/>
            </a:r>
            <a:br>
              <a:rPr lang="en-US" dirty="0"/>
            </a:br>
            <a:r>
              <a:rPr lang="en-US" sz="2700" dirty="0" smtClean="0"/>
              <a:t>Prognosis</a:t>
            </a:r>
            <a:endParaRPr lang="en-US" dirty="0"/>
          </a:p>
        </p:txBody>
      </p:sp>
      <p:sp>
        <p:nvSpPr>
          <p:cNvPr id="3" name="Content Placeholder 2"/>
          <p:cNvSpPr>
            <a:spLocks noGrp="1"/>
          </p:cNvSpPr>
          <p:nvPr>
            <p:ph idx="1"/>
          </p:nvPr>
        </p:nvSpPr>
        <p:spPr>
          <a:xfrm>
            <a:off x="1043492" y="2739423"/>
            <a:ext cx="6777317" cy="3508977"/>
          </a:xfrm>
        </p:spPr>
        <p:txBody>
          <a:bodyPr/>
          <a:lstStyle/>
          <a:p>
            <a:r>
              <a:rPr lang="en-US" dirty="0" smtClean="0"/>
              <a:t>With treatment the prognosis is excellent, left untreated it can increase the susceptibility of a woman being infected with HIV if exposed to the virus</a:t>
            </a:r>
            <a:endParaRPr lang="en-US" dirty="0"/>
          </a:p>
        </p:txBody>
      </p:sp>
    </p:spTree>
    <p:extLst>
      <p:ext uri="{BB962C8B-B14F-4D97-AF65-F5344CB8AC3E}">
        <p14:creationId xmlns:p14="http://schemas.microsoft.com/office/powerpoint/2010/main" val="2025512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HIV/AIDS</a:t>
            </a:r>
            <a:r>
              <a:rPr lang="en-US" dirty="0"/>
              <a:t/>
            </a:r>
            <a:br>
              <a:rPr lang="en-US" dirty="0"/>
            </a:br>
            <a:r>
              <a:rPr lang="en-US" sz="2700" dirty="0"/>
              <a:t>What is 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CDC estimates that over one million people are living in the U.S. with HIV and 20% of those are unaware that they are infected</a:t>
            </a:r>
          </a:p>
          <a:p>
            <a:r>
              <a:rPr lang="en-US" dirty="0" smtClean="0"/>
              <a:t>HIV is a retrovirus that impacts the vital organs of the immune system, especially the CD4+ T Helper Cells which have the primary function of fighting infection</a:t>
            </a:r>
          </a:p>
          <a:p>
            <a:r>
              <a:rPr lang="en-US" dirty="0" smtClean="0"/>
              <a:t>Women are more susceptible to HIV infections, though twice as many men currently have HIV compared to women</a:t>
            </a:r>
            <a:endParaRPr lang="en-US" dirty="0"/>
          </a:p>
        </p:txBody>
      </p:sp>
    </p:spTree>
    <p:extLst>
      <p:ext uri="{BB962C8B-B14F-4D97-AF65-F5344CB8AC3E}">
        <p14:creationId xmlns:p14="http://schemas.microsoft.com/office/powerpoint/2010/main" val="203905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HIV/AIDS</a:t>
            </a:r>
            <a:r>
              <a:rPr lang="en-US" dirty="0"/>
              <a:t/>
            </a:r>
            <a:br>
              <a:rPr lang="en-US" dirty="0"/>
            </a:br>
            <a:r>
              <a:rPr lang="en-US" sz="2700" dirty="0"/>
              <a:t>Symptoms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Initially HIV may be asymptomatic, this may last for years</a:t>
            </a:r>
          </a:p>
          <a:p>
            <a:r>
              <a:rPr lang="en-US" dirty="0" smtClean="0"/>
              <a:t>When symptomatic, the first symptoms noted are upper respiratory tract infections</a:t>
            </a:r>
          </a:p>
          <a:p>
            <a:r>
              <a:rPr lang="en-US" dirty="0" smtClean="0"/>
              <a:t>Then diarrhea lasting over a month may be reported along with pulmonary tuberculosis</a:t>
            </a:r>
          </a:p>
          <a:p>
            <a:r>
              <a:rPr lang="en-US" dirty="0" smtClean="0"/>
              <a:t>HIV is called AIDS when the viral process progresses to include symptoms like toxoplasmosis of the brain, candidiasis of the esophagus, trachea, bronchi or lungs and Kaposi’s sarcoma </a:t>
            </a:r>
          </a:p>
          <a:p>
            <a:pPr lvl="1"/>
            <a:r>
              <a:rPr lang="en-US" dirty="0" smtClean="0"/>
              <a:t>These symptoms appear when the CD4+ T Helper Cells depletion reaches a certain low point</a:t>
            </a:r>
            <a:endParaRPr lang="en-US" dirty="0"/>
          </a:p>
        </p:txBody>
      </p:sp>
    </p:spTree>
    <p:extLst>
      <p:ext uri="{BB962C8B-B14F-4D97-AF65-F5344CB8AC3E}">
        <p14:creationId xmlns:p14="http://schemas.microsoft.com/office/powerpoint/2010/main" val="2620381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HIV/AIDS</a:t>
            </a:r>
            <a:r>
              <a:rPr lang="en-US" dirty="0"/>
              <a:t/>
            </a:r>
            <a:br>
              <a:rPr lang="en-US" dirty="0"/>
            </a:br>
            <a:r>
              <a:rPr lang="en-US" sz="2700" dirty="0"/>
              <a:t>Treatment</a:t>
            </a:r>
            <a:endParaRPr lang="en-US" dirty="0"/>
          </a:p>
        </p:txBody>
      </p:sp>
      <p:sp>
        <p:nvSpPr>
          <p:cNvPr id="3" name="Content Placeholder 2"/>
          <p:cNvSpPr>
            <a:spLocks noGrp="1"/>
          </p:cNvSpPr>
          <p:nvPr>
            <p:ph idx="1"/>
          </p:nvPr>
        </p:nvSpPr>
        <p:spPr/>
        <p:txBody>
          <a:bodyPr/>
          <a:lstStyle/>
          <a:p>
            <a:r>
              <a:rPr lang="en-US" dirty="0" smtClean="0"/>
              <a:t>Antiretroviral drugs are most commonly prescribed to people with HIV/AIDS, these drugs are used to slow the replication process of the HIV virus</a:t>
            </a:r>
          </a:p>
          <a:p>
            <a:r>
              <a:rPr lang="en-US" dirty="0" smtClean="0"/>
              <a:t>Antiretroviral drugs often have many adverse side effects, such as osteoporosis, nephropathy, cancers, neurocognitive disorders, and cardiovascular diseases </a:t>
            </a:r>
            <a:endParaRPr lang="en-US" dirty="0"/>
          </a:p>
          <a:p>
            <a:endParaRPr lang="en-US" dirty="0" smtClean="0"/>
          </a:p>
          <a:p>
            <a:pPr marL="68580" indent="0">
              <a:buNone/>
            </a:pPr>
            <a:endParaRPr lang="en-US" dirty="0"/>
          </a:p>
        </p:txBody>
      </p:sp>
    </p:spTree>
    <p:extLst>
      <p:ext uri="{BB962C8B-B14F-4D97-AF65-F5344CB8AC3E}">
        <p14:creationId xmlns:p14="http://schemas.microsoft.com/office/powerpoint/2010/main" val="378371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HIV/AIDS</a:t>
            </a:r>
            <a:r>
              <a:rPr lang="en-US" dirty="0"/>
              <a:t/>
            </a:r>
            <a:br>
              <a:rPr lang="en-US" dirty="0"/>
            </a:br>
            <a:r>
              <a:rPr lang="en-US" sz="2700" dirty="0"/>
              <a:t>Prognosis</a:t>
            </a:r>
            <a:endParaRPr lang="en-US" dirty="0"/>
          </a:p>
        </p:txBody>
      </p:sp>
      <p:sp>
        <p:nvSpPr>
          <p:cNvPr id="3" name="Content Placeholder 2"/>
          <p:cNvSpPr>
            <a:spLocks noGrp="1"/>
          </p:cNvSpPr>
          <p:nvPr>
            <p:ph idx="1"/>
          </p:nvPr>
        </p:nvSpPr>
        <p:spPr/>
        <p:txBody>
          <a:bodyPr/>
          <a:lstStyle/>
          <a:p>
            <a:r>
              <a:rPr lang="en-US" dirty="0" smtClean="0"/>
              <a:t>HIV/AIDS is not curable, but with treatment patients have an estimated life expectancy of about 20 years after diagnosis, just 10 years ago the life expectancy was 9-11 years</a:t>
            </a:r>
          </a:p>
          <a:p>
            <a:r>
              <a:rPr lang="en-US" dirty="0" smtClean="0"/>
              <a:t>HIV can be spread even when patient is on antiretroviral and symptoms are not apparent</a:t>
            </a:r>
            <a:endParaRPr lang="en-US" dirty="0"/>
          </a:p>
        </p:txBody>
      </p:sp>
    </p:spTree>
    <p:extLst>
      <p:ext uri="{BB962C8B-B14F-4D97-AF65-F5344CB8AC3E}">
        <p14:creationId xmlns:p14="http://schemas.microsoft.com/office/powerpoint/2010/main" val="3761949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Risk Factors Associated with STDs </a:t>
            </a:r>
            <a:r>
              <a:rPr lang="en-US" dirty="0"/>
              <a:t>and STIs</a:t>
            </a:r>
          </a:p>
        </p:txBody>
      </p:sp>
      <p:sp>
        <p:nvSpPr>
          <p:cNvPr id="3" name="Content Placeholder 2"/>
          <p:cNvSpPr>
            <a:spLocks noGrp="1"/>
          </p:cNvSpPr>
          <p:nvPr>
            <p:ph idx="1"/>
          </p:nvPr>
        </p:nvSpPr>
        <p:spPr/>
        <p:txBody>
          <a:bodyPr/>
          <a:lstStyle/>
          <a:p>
            <a:r>
              <a:rPr lang="en-US" dirty="0"/>
              <a:t>Multiple sexual partners</a:t>
            </a:r>
          </a:p>
          <a:p>
            <a:r>
              <a:rPr lang="en-US" dirty="0"/>
              <a:t>Not knowing if someone you had sex with had STDs</a:t>
            </a:r>
          </a:p>
          <a:p>
            <a:r>
              <a:rPr lang="en-US" dirty="0"/>
              <a:t>Early age when you start to be sexually active</a:t>
            </a:r>
          </a:p>
          <a:p>
            <a:r>
              <a:rPr lang="en-US" dirty="0"/>
              <a:t>Tobacco and alcohol use</a:t>
            </a:r>
          </a:p>
          <a:p>
            <a:r>
              <a:rPr lang="en-US" dirty="0"/>
              <a:t>Stress and other viral infections </a:t>
            </a:r>
            <a:r>
              <a:rPr lang="en-US" dirty="0" smtClean="0"/>
              <a:t>at </a:t>
            </a:r>
            <a:r>
              <a:rPr lang="en-US" dirty="0"/>
              <a:t>the same </a:t>
            </a:r>
            <a:r>
              <a:rPr lang="en-US" dirty="0" smtClean="0"/>
              <a:t>time at sexual intercourse</a:t>
            </a:r>
            <a:endParaRPr lang="en-US" dirty="0"/>
          </a:p>
        </p:txBody>
      </p:sp>
    </p:spTree>
    <p:extLst>
      <p:ext uri="{BB962C8B-B14F-4D97-AF65-F5344CB8AC3E}">
        <p14:creationId xmlns:p14="http://schemas.microsoft.com/office/powerpoint/2010/main" val="4026049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Prevention </a:t>
            </a:r>
            <a:br>
              <a:rPr lang="en-US" dirty="0" smtClean="0"/>
            </a:br>
            <a:r>
              <a:rPr lang="en-US" dirty="0" smtClean="0"/>
              <a:t>of STDs and STIs</a:t>
            </a:r>
            <a:endParaRPr lang="en-US" dirty="0"/>
          </a:p>
        </p:txBody>
      </p:sp>
      <p:sp>
        <p:nvSpPr>
          <p:cNvPr id="3" name="Content Placeholder 2"/>
          <p:cNvSpPr>
            <a:spLocks noGrp="1"/>
          </p:cNvSpPr>
          <p:nvPr>
            <p:ph idx="1"/>
          </p:nvPr>
        </p:nvSpPr>
        <p:spPr>
          <a:xfrm>
            <a:off x="1043492" y="2323652"/>
            <a:ext cx="7033708" cy="4153348"/>
          </a:xfrm>
        </p:spPr>
        <p:txBody>
          <a:bodyPr>
            <a:normAutofit fontScale="85000" lnSpcReduction="20000"/>
          </a:bodyPr>
          <a:lstStyle/>
          <a:p>
            <a:r>
              <a:rPr lang="en-US" dirty="0" smtClean="0"/>
              <a:t>All STDs and STIs are preventable either through abstinence or practicing safe sex</a:t>
            </a:r>
          </a:p>
          <a:p>
            <a:r>
              <a:rPr lang="en-US" dirty="0" smtClean="0"/>
              <a:t>In sexually active people, condoms are the most effective form of protection against STDs and STIs, though they are not 100% effective</a:t>
            </a:r>
          </a:p>
          <a:p>
            <a:r>
              <a:rPr lang="en-US" dirty="0" smtClean="0"/>
              <a:t>Condoms provide some protection against skin contact STDs, though STDs, like HPV and genital warts, can be present in the skin not covered by a condom</a:t>
            </a:r>
          </a:p>
          <a:p>
            <a:r>
              <a:rPr lang="en-US" dirty="0" smtClean="0"/>
              <a:t>Birth control methods such as oral </a:t>
            </a:r>
            <a:r>
              <a:rPr lang="en-US" dirty="0"/>
              <a:t>c</a:t>
            </a:r>
            <a:r>
              <a:rPr lang="en-US" dirty="0" smtClean="0"/>
              <a:t>ontraceptives, diaphragms, IUDs and sterility are not effective against STDs and STIs</a:t>
            </a:r>
          </a:p>
          <a:p>
            <a:r>
              <a:rPr lang="en-US" dirty="0" smtClean="0"/>
              <a:t>Oral and anal sex can have the same infection rate as vaginal sex</a:t>
            </a:r>
            <a:endParaRPr lang="en-US" dirty="0"/>
          </a:p>
        </p:txBody>
      </p:sp>
    </p:spTree>
    <p:extLst>
      <p:ext uri="{BB962C8B-B14F-4D97-AF65-F5344CB8AC3E}">
        <p14:creationId xmlns:p14="http://schemas.microsoft.com/office/powerpoint/2010/main" val="2395262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sz="1800" dirty="0" smtClean="0"/>
              <a:t>Chlamydia – CDC fact sheet. (2010). Retrieved October 24, 2010 </a:t>
            </a:r>
            <a:r>
              <a:rPr lang="en-US" sz="1800" dirty="0"/>
              <a:t>from </a:t>
            </a:r>
            <a:r>
              <a:rPr lang="en-US" sz="1800" dirty="0" smtClean="0"/>
              <a:t>	http</a:t>
            </a:r>
            <a:r>
              <a:rPr lang="en-US" sz="1800" dirty="0"/>
              <a:t>://www.cdc.gov/std/chlamydia/stdfact-chlamydia.htm</a:t>
            </a:r>
            <a:endParaRPr lang="en-US" sz="1800" dirty="0" smtClean="0"/>
          </a:p>
          <a:p>
            <a:pPr marL="68580" indent="0">
              <a:buNone/>
            </a:pPr>
            <a:endParaRPr lang="en-US" sz="1800" dirty="0" smtClean="0"/>
          </a:p>
          <a:p>
            <a:pPr marL="68580" indent="0">
              <a:buNone/>
            </a:pPr>
            <a:r>
              <a:rPr lang="en-US" sz="1800" dirty="0" smtClean="0"/>
              <a:t>Gonorrhea – CDC fact sheet. (2010). </a:t>
            </a:r>
            <a:r>
              <a:rPr lang="en-US" sz="1800" dirty="0"/>
              <a:t>Retrieved October 24, 2010 from </a:t>
            </a:r>
            <a:r>
              <a:rPr lang="en-US" sz="1800" dirty="0" smtClean="0"/>
              <a:t>	http</a:t>
            </a:r>
            <a:r>
              <a:rPr lang="en-US" sz="1800" dirty="0"/>
              <a:t>://</a:t>
            </a:r>
            <a:r>
              <a:rPr lang="en-US" sz="1800" dirty="0" smtClean="0"/>
              <a:t>www.cdc.gov/std/gonorrhea/STDFact-gonorrhea.htm</a:t>
            </a:r>
          </a:p>
          <a:p>
            <a:pPr marL="68580" indent="0">
              <a:buNone/>
            </a:pPr>
            <a:endParaRPr lang="en-US" sz="1800" dirty="0"/>
          </a:p>
          <a:p>
            <a:pPr marL="68580" indent="0">
              <a:buNone/>
            </a:pPr>
            <a:r>
              <a:rPr lang="en-US" sz="1800" dirty="0" smtClean="0"/>
              <a:t>Google Health – genital   warts</a:t>
            </a:r>
            <a:r>
              <a:rPr lang="en-US" sz="1800" dirty="0"/>
              <a:t>.(</a:t>
            </a:r>
            <a:r>
              <a:rPr lang="en-US" sz="1800" dirty="0" err="1"/>
              <a:t>n.d.</a:t>
            </a:r>
            <a:r>
              <a:rPr lang="en-US" sz="1800" dirty="0"/>
              <a:t>). </a:t>
            </a:r>
            <a:r>
              <a:rPr lang="en-US" sz="1800" dirty="0" smtClean="0"/>
              <a:t>Retrieved  October 16, 2010 from 	https</a:t>
            </a:r>
            <a:r>
              <a:rPr lang="en-US" sz="1800" dirty="0"/>
              <a:t>://</a:t>
            </a:r>
            <a:r>
              <a:rPr lang="en-US" sz="1800" dirty="0" smtClean="0"/>
              <a:t>health.google.com/health/ref/Genital+warts</a:t>
            </a:r>
          </a:p>
          <a:p>
            <a:pPr marL="68580" indent="0">
              <a:buNone/>
            </a:pPr>
            <a:endParaRPr lang="en-US" sz="1800" dirty="0" smtClean="0"/>
          </a:p>
          <a:p>
            <a:pPr marL="68580" indent="0">
              <a:buNone/>
            </a:pPr>
            <a:r>
              <a:rPr lang="en-US" sz="1800" dirty="0" smtClean="0"/>
              <a:t>HIV/AIDS – CDC fact sheet (2010). </a:t>
            </a:r>
            <a:r>
              <a:rPr lang="en-US" sz="1800" dirty="0"/>
              <a:t>Retrieved October 16, 2010 from: </a:t>
            </a:r>
            <a:r>
              <a:rPr lang="en-US" sz="1800" dirty="0" smtClean="0"/>
              <a:t>	http</a:t>
            </a:r>
            <a:r>
              <a:rPr lang="en-US" sz="1800" dirty="0"/>
              <a:t>://www.cdc.gov/hiv/resources/factsheets</a:t>
            </a:r>
            <a:r>
              <a:rPr lang="en-US" sz="1800" dirty="0" smtClean="0"/>
              <a:t>/</a:t>
            </a:r>
          </a:p>
          <a:p>
            <a:pPr marL="68580" indent="0">
              <a:buNone/>
            </a:pPr>
            <a:endParaRPr lang="en-US" sz="1800" dirty="0"/>
          </a:p>
          <a:p>
            <a:pPr marL="68580" indent="0">
              <a:buNone/>
            </a:pPr>
            <a:r>
              <a:rPr lang="en-US" sz="1800" dirty="0"/>
              <a:t>Syphilis </a:t>
            </a:r>
            <a:r>
              <a:rPr lang="en-US" sz="1800" dirty="0" smtClean="0"/>
              <a:t>– CDC fact </a:t>
            </a:r>
            <a:r>
              <a:rPr lang="en-US" sz="1800" dirty="0"/>
              <a:t>sheet. (2010).  Retrieved October 16, 2010 </a:t>
            </a:r>
            <a:r>
              <a:rPr lang="en-US" sz="1800" dirty="0" smtClean="0"/>
              <a:t>from:  	http</a:t>
            </a:r>
            <a:r>
              <a:rPr lang="en-US" sz="1800" dirty="0"/>
              <a:t>://</a:t>
            </a:r>
            <a:r>
              <a:rPr lang="en-US" sz="1800" dirty="0" smtClean="0"/>
              <a:t>www.cdc.gov/std/Syphilis/STDFact-Syphilis.htm</a:t>
            </a:r>
          </a:p>
          <a:p>
            <a:pPr marL="68580" indent="0">
              <a:buNone/>
            </a:pPr>
            <a:endParaRPr lang="en-US" sz="1800" dirty="0"/>
          </a:p>
          <a:p>
            <a:pPr marL="68580" indent="0">
              <a:buNone/>
            </a:pPr>
            <a:r>
              <a:rPr lang="en-US" sz="1800" dirty="0" err="1" smtClean="0"/>
              <a:t>Trichomoniasis</a:t>
            </a:r>
            <a:r>
              <a:rPr lang="en-US" sz="1800" dirty="0" smtClean="0"/>
              <a:t> – CDC fact sheet. (2010). </a:t>
            </a:r>
            <a:r>
              <a:rPr lang="en-US" sz="1800" dirty="0"/>
              <a:t>Retrieved October 16, 2010 from: </a:t>
            </a:r>
            <a:r>
              <a:rPr lang="en-US" sz="1800" dirty="0" smtClean="0"/>
              <a:t>	http</a:t>
            </a:r>
            <a:r>
              <a:rPr lang="en-US" sz="1800" dirty="0"/>
              <a:t>://www.cdc.gov/std/trichomonas/stdfact-trichomoniasis.htm</a:t>
            </a:r>
            <a:endParaRPr lang="en-US" sz="1800" dirty="0" smtClean="0"/>
          </a:p>
          <a:p>
            <a:pPr marL="68580" indent="0">
              <a:buNone/>
            </a:pPr>
            <a:endParaRPr lang="en-US" sz="1800" dirty="0"/>
          </a:p>
          <a:p>
            <a:pPr marL="68580" indent="0">
              <a:buNone/>
            </a:pPr>
            <a:endParaRPr lang="en-US" sz="1800" dirty="0"/>
          </a:p>
          <a:p>
            <a:pPr marL="68580" indent="0">
              <a:buNone/>
            </a:pPr>
            <a:endParaRPr lang="en-US" dirty="0"/>
          </a:p>
        </p:txBody>
      </p:sp>
    </p:spTree>
    <p:extLst>
      <p:ext uri="{BB962C8B-B14F-4D97-AF65-F5344CB8AC3E}">
        <p14:creationId xmlns:p14="http://schemas.microsoft.com/office/powerpoint/2010/main" val="61859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524000"/>
          </a:xfrm>
        </p:spPr>
        <p:txBody>
          <a:bodyPr>
            <a:normAutofit/>
          </a:bodyPr>
          <a:lstStyle/>
          <a:p>
            <a:pPr algn="ctr"/>
            <a:r>
              <a:rPr lang="en-US" dirty="0" smtClean="0"/>
              <a:t>Genital Warts and HPV</a:t>
            </a:r>
            <a:br>
              <a:rPr lang="en-US" dirty="0" smtClean="0"/>
            </a:br>
            <a:r>
              <a:rPr lang="en-US" sz="2700" dirty="0" smtClean="0"/>
              <a:t>What are they?</a:t>
            </a:r>
            <a:endParaRPr lang="en-US" sz="2700"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Genital </a:t>
            </a:r>
            <a:r>
              <a:rPr lang="en-US" dirty="0"/>
              <a:t>warts are soft wart-like growths on the genitals</a:t>
            </a:r>
          </a:p>
          <a:p>
            <a:r>
              <a:rPr lang="en-US" dirty="0" smtClean="0"/>
              <a:t>Genital warts are caused </a:t>
            </a:r>
            <a:r>
              <a:rPr lang="en-US" dirty="0"/>
              <a:t>by a virus called human papilloma virus (HPV</a:t>
            </a:r>
            <a:r>
              <a:rPr lang="en-US" dirty="0" smtClean="0"/>
              <a:t>), but not all HPV infections lead to Genital Warts</a:t>
            </a:r>
            <a:endParaRPr lang="en-US" dirty="0"/>
          </a:p>
          <a:p>
            <a:r>
              <a:rPr lang="en-US" dirty="0"/>
              <a:t>Genital warts are a type of sexually transmitted disease (STD), also called a sexually transmitted infection (STI</a:t>
            </a:r>
            <a:r>
              <a:rPr lang="en-US" dirty="0" smtClean="0"/>
              <a:t>).</a:t>
            </a:r>
            <a:endParaRPr lang="en-US" dirty="0"/>
          </a:p>
        </p:txBody>
      </p:sp>
    </p:spTree>
    <p:extLst>
      <p:ext uri="{BB962C8B-B14F-4D97-AF65-F5344CB8AC3E}">
        <p14:creationId xmlns:p14="http://schemas.microsoft.com/office/powerpoint/2010/main" val="268594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Genital Warts and HPV</a:t>
            </a:r>
            <a:r>
              <a:rPr lang="en-US" dirty="0" smtClean="0"/>
              <a:t/>
            </a:r>
            <a:br>
              <a:rPr lang="en-US" dirty="0" smtClean="0"/>
            </a:br>
            <a:r>
              <a:rPr lang="en-US" sz="3000" dirty="0" smtClean="0"/>
              <a:t>Symptoms</a:t>
            </a:r>
            <a:endParaRPr lang="en-US" sz="3000" dirty="0"/>
          </a:p>
        </p:txBody>
      </p:sp>
      <p:sp>
        <p:nvSpPr>
          <p:cNvPr id="3" name="Content Placeholder 2"/>
          <p:cNvSpPr>
            <a:spLocks noGrp="1"/>
          </p:cNvSpPr>
          <p:nvPr>
            <p:ph idx="1"/>
          </p:nvPr>
        </p:nvSpPr>
        <p:spPr>
          <a:xfrm>
            <a:off x="1043492" y="2323652"/>
            <a:ext cx="7262308" cy="4077148"/>
          </a:xfrm>
        </p:spPr>
        <p:txBody>
          <a:bodyPr>
            <a:normAutofit fontScale="70000" lnSpcReduction="20000"/>
          </a:bodyPr>
          <a:lstStyle/>
          <a:p>
            <a:r>
              <a:rPr lang="en-US" dirty="0" smtClean="0"/>
              <a:t>Genital warts are raised, flesh-colored lesions on the genitals, anus, or surrounding skin</a:t>
            </a:r>
          </a:p>
          <a:p>
            <a:pPr marL="68580" indent="0">
              <a:buNone/>
            </a:pPr>
            <a:endParaRPr lang="en-US" dirty="0" smtClean="0"/>
          </a:p>
          <a:p>
            <a:r>
              <a:rPr lang="en-US" dirty="0" smtClean="0"/>
              <a:t>They may appear as cauliflower-like growths around the anus or genitals</a:t>
            </a:r>
          </a:p>
          <a:p>
            <a:pPr marL="68580" indent="0">
              <a:buNone/>
            </a:pPr>
            <a:endParaRPr lang="en-US" dirty="0" smtClean="0"/>
          </a:p>
          <a:p>
            <a:r>
              <a:rPr lang="en-US" dirty="0" smtClean="0"/>
              <a:t>Abnormal vaginal bleeding (not associated with a menstrual period) after sexual intercourse</a:t>
            </a:r>
          </a:p>
          <a:p>
            <a:pPr marL="68580" indent="0">
              <a:buNone/>
            </a:pPr>
            <a:endParaRPr lang="en-US" dirty="0" smtClean="0"/>
          </a:p>
          <a:p>
            <a:r>
              <a:rPr lang="en-US" dirty="0" smtClean="0"/>
              <a:t>Increased dampness or moisture in the area of the growths</a:t>
            </a:r>
          </a:p>
          <a:p>
            <a:r>
              <a:rPr lang="en-US" dirty="0" smtClean="0"/>
              <a:t>Itching of the penis, scrotum, anal area, or vulva</a:t>
            </a:r>
          </a:p>
          <a:p>
            <a:pPr marL="68580" indent="0">
              <a:buNone/>
            </a:pPr>
            <a:endParaRPr lang="en-US" dirty="0" smtClean="0"/>
          </a:p>
          <a:p>
            <a:r>
              <a:rPr lang="en-US" dirty="0" smtClean="0"/>
              <a:t>Increased vaginal discharge</a:t>
            </a:r>
          </a:p>
          <a:p>
            <a:pPr marL="68580" indent="0">
              <a:buNone/>
            </a:pPr>
            <a:endParaRPr lang="en-US" dirty="0" smtClean="0"/>
          </a:p>
          <a:p>
            <a:r>
              <a:rPr lang="en-US" dirty="0" smtClean="0"/>
              <a:t>Often there are no symptoms</a:t>
            </a:r>
          </a:p>
          <a:p>
            <a:endParaRPr lang="en-US" dirty="0"/>
          </a:p>
        </p:txBody>
      </p:sp>
    </p:spTree>
    <p:extLst>
      <p:ext uri="{BB962C8B-B14F-4D97-AF65-F5344CB8AC3E}">
        <p14:creationId xmlns:p14="http://schemas.microsoft.com/office/powerpoint/2010/main" val="2312470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Genital Warts and HPV</a:t>
            </a:r>
            <a:r>
              <a:rPr lang="en-US" dirty="0" smtClean="0"/>
              <a:t/>
            </a:r>
            <a:br>
              <a:rPr lang="en-US" dirty="0" smtClean="0"/>
            </a:br>
            <a:r>
              <a:rPr lang="en-US" sz="3000" dirty="0" smtClean="0"/>
              <a:t>Treatment</a:t>
            </a:r>
            <a:endParaRPr lang="en-US" sz="3000" dirty="0"/>
          </a:p>
        </p:txBody>
      </p:sp>
      <p:sp>
        <p:nvSpPr>
          <p:cNvPr id="3" name="Content Placeholder 2"/>
          <p:cNvSpPr>
            <a:spLocks noGrp="1"/>
          </p:cNvSpPr>
          <p:nvPr>
            <p:ph idx="1"/>
          </p:nvPr>
        </p:nvSpPr>
        <p:spPr>
          <a:xfrm>
            <a:off x="838200" y="2286000"/>
            <a:ext cx="7391400" cy="3810000"/>
          </a:xfrm>
        </p:spPr>
        <p:txBody>
          <a:bodyPr>
            <a:normAutofit fontScale="92500" lnSpcReduction="20000"/>
          </a:bodyPr>
          <a:lstStyle/>
          <a:p>
            <a:r>
              <a:rPr lang="en-US" sz="2000" dirty="0" smtClean="0"/>
              <a:t>Genital Warts must be treated by a doctor</a:t>
            </a:r>
          </a:p>
          <a:p>
            <a:pPr marL="68580" indent="0">
              <a:buNone/>
            </a:pPr>
            <a:r>
              <a:rPr lang="en-US" sz="2000" dirty="0"/>
              <a:t>	</a:t>
            </a:r>
            <a:r>
              <a:rPr lang="en-US" sz="2000" dirty="0" smtClean="0"/>
              <a:t>-</a:t>
            </a:r>
            <a:r>
              <a:rPr lang="en-US" sz="1600" dirty="0" smtClean="0"/>
              <a:t>Do NOT use over the counter medications to treat these warts</a:t>
            </a:r>
          </a:p>
          <a:p>
            <a:pPr marL="68580" indent="0">
              <a:buNone/>
            </a:pPr>
            <a:endParaRPr lang="en-US" sz="2000" dirty="0" smtClean="0"/>
          </a:p>
          <a:p>
            <a:r>
              <a:rPr lang="en-US" sz="2000" dirty="0" smtClean="0"/>
              <a:t>Your doctor will either apply a skin treatment or prescribe a medication that you apply at home</a:t>
            </a:r>
          </a:p>
          <a:p>
            <a:pPr marL="68580" indent="0">
              <a:buNone/>
            </a:pPr>
            <a:endParaRPr lang="en-US" sz="2000" dirty="0" smtClean="0"/>
          </a:p>
          <a:p>
            <a:r>
              <a:rPr lang="en-US" sz="2000" dirty="0" smtClean="0"/>
              <a:t>Women who have ever had genital warts or have had partners who have ever had genital warts should have a Pap smear at least once a year</a:t>
            </a:r>
          </a:p>
          <a:p>
            <a:endParaRPr lang="en-US" sz="2000" dirty="0"/>
          </a:p>
          <a:p>
            <a:r>
              <a:rPr lang="en-US" sz="2000" dirty="0" smtClean="0"/>
              <a:t>HPV can lead to changes in cell function in the cervix, and commonly be the cause of abnormal results of a Pap smear.  If a Pap comes back abnormal, typically a colposcopy is recommended</a:t>
            </a:r>
          </a:p>
          <a:p>
            <a:endParaRPr lang="en-US" sz="2000" dirty="0"/>
          </a:p>
          <a:p>
            <a:endParaRPr lang="en-US" sz="2000" dirty="0"/>
          </a:p>
          <a:p>
            <a:pPr marL="68580" indent="0">
              <a:buNone/>
            </a:pPr>
            <a:endParaRPr lang="en-US" sz="1400" dirty="0"/>
          </a:p>
          <a:p>
            <a:pPr marL="68580" indent="0">
              <a:buNone/>
            </a:pPr>
            <a:endParaRPr lang="en-US" sz="1400" dirty="0" smtClean="0"/>
          </a:p>
          <a:p>
            <a:pPr marL="68580" indent="0">
              <a:buNone/>
            </a:pPr>
            <a:endParaRPr lang="en-US" sz="1400" dirty="0"/>
          </a:p>
        </p:txBody>
      </p:sp>
    </p:spTree>
    <p:extLst>
      <p:ext uri="{BB962C8B-B14F-4D97-AF65-F5344CB8AC3E}">
        <p14:creationId xmlns:p14="http://schemas.microsoft.com/office/powerpoint/2010/main" val="154407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Genital Warts and HPV</a:t>
            </a:r>
            <a:br>
              <a:rPr lang="en-US" dirty="0" smtClean="0"/>
            </a:br>
            <a:r>
              <a:rPr lang="en-US" sz="2700" dirty="0" smtClean="0"/>
              <a:t>Treatment - Continued</a:t>
            </a:r>
            <a:endParaRPr lang="en-US" dirty="0"/>
          </a:p>
        </p:txBody>
      </p:sp>
      <p:sp>
        <p:nvSpPr>
          <p:cNvPr id="3" name="Content Placeholder 2"/>
          <p:cNvSpPr>
            <a:spLocks noGrp="1"/>
          </p:cNvSpPr>
          <p:nvPr>
            <p:ph idx="1"/>
          </p:nvPr>
        </p:nvSpPr>
        <p:spPr/>
        <p:txBody>
          <a:bodyPr/>
          <a:lstStyle/>
          <a:p>
            <a:r>
              <a:rPr lang="en-US" dirty="0" smtClean="0"/>
              <a:t>Surgical treatment include: </a:t>
            </a:r>
            <a:r>
              <a:rPr lang="en-US" dirty="0" err="1" smtClean="0"/>
              <a:t>Cyrosurgery</a:t>
            </a:r>
            <a:r>
              <a:rPr lang="en-US" dirty="0" smtClean="0"/>
              <a:t>, </a:t>
            </a:r>
            <a:r>
              <a:rPr lang="en-US" dirty="0" err="1" smtClean="0"/>
              <a:t>Electrocauterization</a:t>
            </a:r>
            <a:r>
              <a:rPr lang="en-US" dirty="0" smtClean="0"/>
              <a:t>, Laser Therapy or Cutting them out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05200"/>
            <a:ext cx="27432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20574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505200"/>
            <a:ext cx="1848836" cy="2743200"/>
          </a:xfrm>
          <a:prstGeom prst="rect">
            <a:avLst/>
          </a:prstGeom>
        </p:spPr>
      </p:pic>
      <p:sp>
        <p:nvSpPr>
          <p:cNvPr id="7" name="TextBox 6"/>
          <p:cNvSpPr txBox="1"/>
          <p:nvPr/>
        </p:nvSpPr>
        <p:spPr>
          <a:xfrm>
            <a:off x="2286000" y="6248400"/>
            <a:ext cx="4419600" cy="369332"/>
          </a:xfrm>
          <a:prstGeom prst="rect">
            <a:avLst/>
          </a:prstGeom>
          <a:noFill/>
        </p:spPr>
        <p:txBody>
          <a:bodyPr wrap="square" rtlCol="0">
            <a:spAutoFit/>
          </a:bodyPr>
          <a:lstStyle/>
          <a:p>
            <a:r>
              <a:rPr lang="en-US" sz="900" dirty="0" smtClean="0"/>
              <a:t>http://dermatlas.med.jhmi.edu/derm/result.cfm?Diagnosis=-1449379264</a:t>
            </a:r>
          </a:p>
          <a:p>
            <a:endParaRPr lang="en-US" sz="900" dirty="0"/>
          </a:p>
        </p:txBody>
      </p:sp>
    </p:spTree>
    <p:extLst>
      <p:ext uri="{BB962C8B-B14F-4D97-AF65-F5344CB8AC3E}">
        <p14:creationId xmlns:p14="http://schemas.microsoft.com/office/powerpoint/2010/main" val="4059859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Genital Warts and HPV</a:t>
            </a:r>
            <a:br>
              <a:rPr lang="en-US" dirty="0" smtClean="0"/>
            </a:br>
            <a:r>
              <a:rPr lang="en-US" sz="2700" dirty="0" smtClean="0"/>
              <a:t>Prognosis</a:t>
            </a:r>
            <a:endParaRPr lang="en-US" sz="2700" dirty="0"/>
          </a:p>
        </p:txBody>
      </p:sp>
      <p:sp>
        <p:nvSpPr>
          <p:cNvPr id="3" name="Content Placeholder 2"/>
          <p:cNvSpPr>
            <a:spLocks noGrp="1"/>
          </p:cNvSpPr>
          <p:nvPr>
            <p:ph idx="1"/>
          </p:nvPr>
        </p:nvSpPr>
        <p:spPr/>
        <p:txBody>
          <a:bodyPr/>
          <a:lstStyle/>
          <a:p>
            <a:endParaRPr lang="en-US" dirty="0" smtClean="0"/>
          </a:p>
          <a:p>
            <a:r>
              <a:rPr lang="en-US" dirty="0" smtClean="0"/>
              <a:t>With </a:t>
            </a:r>
            <a:r>
              <a:rPr lang="en-US" dirty="0"/>
              <a:t>proper treatment, genital wart outbreaks usually can be controlled. However, the warts frequently reappear after treatment. Even after you have been treated for HPV, you may still infect others.</a:t>
            </a:r>
          </a:p>
          <a:p>
            <a:pPr marL="68580" indent="0">
              <a:buNone/>
            </a:pPr>
            <a:endParaRPr lang="en-US" dirty="0"/>
          </a:p>
        </p:txBody>
      </p:sp>
    </p:spTree>
    <p:extLst>
      <p:ext uri="{BB962C8B-B14F-4D97-AF65-F5344CB8AC3E}">
        <p14:creationId xmlns:p14="http://schemas.microsoft.com/office/powerpoint/2010/main" val="333973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414710" cy="1182136"/>
          </a:xfrm>
        </p:spPr>
        <p:txBody>
          <a:bodyPr>
            <a:normAutofit fontScale="90000"/>
          </a:bodyPr>
          <a:lstStyle/>
          <a:p>
            <a:pPr algn="ctr"/>
            <a:r>
              <a:rPr lang="en-US" sz="4400" dirty="0" smtClean="0"/>
              <a:t>Any idea what kind of STD/STI this is?</a:t>
            </a:r>
            <a:endParaRPr lang="en-US" dirty="0"/>
          </a:p>
        </p:txBody>
      </p:sp>
      <p:sp>
        <p:nvSpPr>
          <p:cNvPr id="3" name="Content Placeholder 2"/>
          <p:cNvSpPr>
            <a:spLocks noGrp="1"/>
          </p:cNvSpPr>
          <p:nvPr>
            <p:ph idx="1"/>
          </p:nvPr>
        </p:nvSpPr>
        <p:spPr/>
        <p:txBody>
          <a:bodyPr/>
          <a:lstStyle/>
          <a:p>
            <a:endParaRPr lang="en-US" dirty="0"/>
          </a:p>
        </p:txBody>
      </p:sp>
      <p:pic>
        <p:nvPicPr>
          <p:cNvPr id="1028" name="Picture 4" descr="http://ifr48.timone.univ-mrs.fr/Dictionnaire_semiologie/photos/dermato/syphilis_chancre1_d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438400"/>
            <a:ext cx="3754658"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86978" y="6207826"/>
            <a:ext cx="3086101" cy="230832"/>
          </a:xfrm>
          <a:prstGeom prst="rect">
            <a:avLst/>
          </a:prstGeom>
          <a:noFill/>
        </p:spPr>
        <p:txBody>
          <a:bodyPr wrap="none" rtlCol="0">
            <a:spAutoFit/>
          </a:bodyPr>
          <a:lstStyle/>
          <a:p>
            <a:r>
              <a:rPr lang="en-US" sz="900" dirty="0"/>
              <a:t>http://qwickstep.com/search/syphilis-chancres.html</a:t>
            </a:r>
          </a:p>
        </p:txBody>
      </p:sp>
    </p:spTree>
    <p:extLst>
      <p:ext uri="{BB962C8B-B14F-4D97-AF65-F5344CB8AC3E}">
        <p14:creationId xmlns:p14="http://schemas.microsoft.com/office/powerpoint/2010/main" val="22413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Syphilis</a:t>
            </a:r>
            <a:r>
              <a:rPr lang="en-US" dirty="0" smtClean="0"/>
              <a:t/>
            </a:r>
            <a:br>
              <a:rPr lang="en-US" dirty="0" smtClean="0"/>
            </a:br>
            <a:r>
              <a:rPr lang="en-US" sz="3000" dirty="0" smtClean="0"/>
              <a:t>What is it?</a:t>
            </a:r>
            <a:endParaRPr lang="en-US" sz="3000" dirty="0"/>
          </a:p>
        </p:txBody>
      </p:sp>
      <p:sp>
        <p:nvSpPr>
          <p:cNvPr id="3" name="Content Placeholder 2"/>
          <p:cNvSpPr>
            <a:spLocks noGrp="1"/>
          </p:cNvSpPr>
          <p:nvPr>
            <p:ph idx="1"/>
          </p:nvPr>
        </p:nvSpPr>
        <p:spPr>
          <a:xfrm>
            <a:off x="838200" y="2133600"/>
            <a:ext cx="7467600" cy="4267200"/>
          </a:xfrm>
        </p:spPr>
        <p:txBody>
          <a:bodyPr>
            <a:noAutofit/>
          </a:bodyPr>
          <a:lstStyle/>
          <a:p>
            <a:r>
              <a:rPr lang="en-US" sz="1800" dirty="0" smtClean="0"/>
              <a:t>A sexually transmitted infection caused by the bacterium </a:t>
            </a:r>
            <a:r>
              <a:rPr lang="en-US" sz="1800" i="1" dirty="0" err="1" smtClean="0"/>
              <a:t>Treponema</a:t>
            </a:r>
            <a:r>
              <a:rPr lang="en-US" sz="1800" i="1" dirty="0" smtClean="0"/>
              <a:t> </a:t>
            </a:r>
            <a:r>
              <a:rPr lang="en-US" sz="1800" i="1" dirty="0" err="1" smtClean="0"/>
              <a:t>pallidum</a:t>
            </a:r>
            <a:endParaRPr lang="en-US" sz="1800" i="1" dirty="0" smtClean="0"/>
          </a:p>
          <a:p>
            <a:endParaRPr lang="en-US" sz="1800" i="1" dirty="0"/>
          </a:p>
          <a:p>
            <a:pPr>
              <a:lnSpc>
                <a:spcPct val="90000"/>
              </a:lnSpc>
            </a:pPr>
            <a:r>
              <a:rPr lang="en-US" sz="1800" dirty="0"/>
              <a:t>It is passed via direct contact with a syphilis sore (</a:t>
            </a:r>
            <a:r>
              <a:rPr lang="en-US" sz="1800" dirty="0" smtClean="0"/>
              <a:t>chancre)</a:t>
            </a:r>
          </a:p>
          <a:p>
            <a:pPr marL="68580" indent="0">
              <a:lnSpc>
                <a:spcPct val="90000"/>
              </a:lnSpc>
              <a:buNone/>
            </a:pPr>
            <a:endParaRPr lang="en-US" sz="1800" dirty="0" smtClean="0"/>
          </a:p>
          <a:p>
            <a:pPr>
              <a:lnSpc>
                <a:spcPct val="90000"/>
              </a:lnSpc>
            </a:pPr>
            <a:r>
              <a:rPr lang="en-US" sz="1800" dirty="0" smtClean="0"/>
              <a:t>Typically </a:t>
            </a:r>
            <a:r>
              <a:rPr lang="en-US" sz="1800" dirty="0"/>
              <a:t>transmission occurs from sores in persons in the primary or secondary </a:t>
            </a:r>
            <a:r>
              <a:rPr lang="en-US" sz="1800" dirty="0" smtClean="0"/>
              <a:t>stage (when a rash or sores are present)</a:t>
            </a:r>
            <a:endParaRPr lang="en-US" sz="1800" dirty="0"/>
          </a:p>
          <a:p>
            <a:pPr lvl="2">
              <a:lnSpc>
                <a:spcPct val="90000"/>
              </a:lnSpc>
            </a:pPr>
            <a:r>
              <a:rPr lang="en-US" sz="1800" dirty="0"/>
              <a:t>However, sores can be unrecognizable at this stage, and transmission can happen without either person knowing there is an </a:t>
            </a:r>
            <a:r>
              <a:rPr lang="en-US" sz="1800" dirty="0" smtClean="0"/>
              <a:t>infection</a:t>
            </a:r>
          </a:p>
          <a:p>
            <a:pPr marL="365760" lvl="1" indent="0">
              <a:lnSpc>
                <a:spcPct val="90000"/>
              </a:lnSpc>
              <a:buNone/>
            </a:pPr>
            <a:endParaRPr lang="en-US" sz="1800" dirty="0"/>
          </a:p>
          <a:p>
            <a:pPr>
              <a:lnSpc>
                <a:spcPct val="90000"/>
              </a:lnSpc>
            </a:pPr>
            <a:r>
              <a:rPr lang="en-US" sz="1800" dirty="0"/>
              <a:t>Passed through vaginal, anal, or oral </a:t>
            </a:r>
            <a:r>
              <a:rPr lang="en-US" sz="1800" dirty="0" smtClean="0"/>
              <a:t>sex</a:t>
            </a:r>
          </a:p>
          <a:p>
            <a:pPr>
              <a:lnSpc>
                <a:spcPct val="90000"/>
              </a:lnSpc>
            </a:pPr>
            <a:endParaRPr lang="en-US" sz="1800" dirty="0"/>
          </a:p>
          <a:p>
            <a:pPr>
              <a:lnSpc>
                <a:spcPct val="90000"/>
              </a:lnSpc>
            </a:pPr>
            <a:r>
              <a:rPr lang="en-US" sz="1800" dirty="0"/>
              <a:t>Pregnant mothers (infected with syphilis) can pass this disease on to their unborn child</a:t>
            </a:r>
          </a:p>
          <a:p>
            <a:pPr marL="68580" indent="0">
              <a:buNone/>
            </a:pPr>
            <a:endParaRPr lang="en-US" sz="1800" dirty="0"/>
          </a:p>
        </p:txBody>
      </p:sp>
    </p:spTree>
    <p:extLst>
      <p:ext uri="{BB962C8B-B14F-4D97-AF65-F5344CB8AC3E}">
        <p14:creationId xmlns:p14="http://schemas.microsoft.com/office/powerpoint/2010/main" val="2208050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1298</Words>
  <Application>Microsoft Office PowerPoint</Application>
  <PresentationFormat>On-screen Show (4:3)</PresentationFormat>
  <Paragraphs>160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Sexually Transmitted Diseases</vt:lpstr>
      <vt:lpstr>Any idea what kind of STD/STI this is?</vt:lpstr>
      <vt:lpstr>Genital Warts and HPV What are they?</vt:lpstr>
      <vt:lpstr>Genital Warts and HPV Symptoms</vt:lpstr>
      <vt:lpstr>Genital Warts and HPV Treatment</vt:lpstr>
      <vt:lpstr>Genital Warts and HPV Treatment - Continued</vt:lpstr>
      <vt:lpstr>Genital Warts and HPV Prognosis</vt:lpstr>
      <vt:lpstr>Any idea what kind of STD/STI this is?</vt:lpstr>
      <vt:lpstr>Syphilis What is it?</vt:lpstr>
      <vt:lpstr>Syphilis Symptoms</vt:lpstr>
      <vt:lpstr>Syphilis Treatment</vt:lpstr>
      <vt:lpstr>Any idea what kind of STD/STI this is?</vt:lpstr>
      <vt:lpstr>Chlamydia and Gonorrhea What are they?</vt:lpstr>
      <vt:lpstr>Chlamydia and Gonorrhea Symptoms</vt:lpstr>
      <vt:lpstr>Chlamydia and Gonorrhea Treatment</vt:lpstr>
      <vt:lpstr>Any idea what kind of STD/STI this is?</vt:lpstr>
      <vt:lpstr>Trichomoniasis What is it?</vt:lpstr>
      <vt:lpstr>Trichomoniasis Symptoms</vt:lpstr>
      <vt:lpstr>Trichomoniasis Treatment</vt:lpstr>
      <vt:lpstr>Trichomoniasis Prognosis</vt:lpstr>
      <vt:lpstr>HIV/AIDS What is it?</vt:lpstr>
      <vt:lpstr>HIV/AIDS Symptoms</vt:lpstr>
      <vt:lpstr>HIV/AIDS Treatment</vt:lpstr>
      <vt:lpstr>HIV/AIDS Prognosis</vt:lpstr>
      <vt:lpstr>Risk Factors Associated with STDs and STIs</vt:lpstr>
      <vt:lpstr>Prevention  of STDs and STIs</vt:lpstr>
      <vt:lpstr>References</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Diseases</dc:title>
  <dc:creator>Kaitlin Fleischman</dc:creator>
  <cp:lastModifiedBy>Kaitlin Fleischman</cp:lastModifiedBy>
  <cp:revision>28</cp:revision>
  <dcterms:created xsi:type="dcterms:W3CDTF">2010-10-24T17:51:17Z</dcterms:created>
  <dcterms:modified xsi:type="dcterms:W3CDTF">2010-10-25T02:01:01Z</dcterms:modified>
</cp:coreProperties>
</file>