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handoutMasterIdLst>
    <p:handoutMasterId r:id="rId10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4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2" d="100"/>
          <a:sy n="72" d="100"/>
        </p:scale>
        <p:origin x="-1104" y="-76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4E12ED7-7695-45E0-BAD1-13F5C5522F31}" type="datetimeFigureOut">
              <a:rPr lang="en-US" smtClean="0"/>
              <a:t>10/24/2011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FE45E14-4DC5-49ED-B97A-B227242CD3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983027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Rectangle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Rectangle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Rectangle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Rectangle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Rounded Rectangle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Rounded Rectangle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3F150D65-C64D-44FB-9152-4CC2DE0C9198}" type="datetime1">
              <a:rPr lang="en-US" smtClean="0"/>
              <a:pPr/>
              <a:t>10/24/2011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BFEBEB0A-9E3D-4B14-9782-E2AE3DA60D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635EB0-D091-417E-ACD5-D65E1C7D8524}" type="datetime1">
              <a:rPr lang="en-US" smtClean="0"/>
              <a:pPr/>
              <a:t>10/24/2011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CA09F9-C7D6-4C52-A7E8-5101239A0BA2}" type="datetime1">
              <a:rPr lang="en-US" smtClean="0"/>
              <a:pPr/>
              <a:t>10/24/2011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FE64A4-35FB-42B6-9183-2C0CE0E36649}" type="datetime1">
              <a:rPr lang="en-US" smtClean="0"/>
              <a:pPr/>
              <a:t>10/24/2011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683B9-6ECA-47FA-93CF-B124A0FAC208}" type="datetime1">
              <a:rPr lang="en-US" smtClean="0"/>
              <a:pPr/>
              <a:t>10/24/2011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FF66B-9476-4BB3-85E9-E01854F07F90}" type="datetime1">
              <a:rPr lang="en-US" smtClean="0"/>
              <a:pPr/>
              <a:t>10/24/2011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Date Placeholder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6B23FBD-8F7D-4F85-8085-67BFDB05CB71}" type="datetime1">
              <a:rPr lang="en-US" smtClean="0"/>
              <a:pPr/>
              <a:t>10/24/2011</a:t>
            </a:fld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FEBEB0A-9E3D-4B14-9782-E2AE3DA60D9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465D789A-1220-4441-8676-44A034051BFD}" type="datetime1">
              <a:rPr lang="en-US" smtClean="0"/>
              <a:pPr/>
              <a:t>10/24/2011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BFEBEB0A-9E3D-4B14-9782-E2AE3DA60D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98A266-E364-4B5E-98DD-432668182E1E}" type="datetime1">
              <a:rPr lang="en-US" smtClean="0"/>
              <a:pPr/>
              <a:t>10/24/2011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F2040-9975-4642-A906-1DF87F8BE202}" type="datetime1">
              <a:rPr lang="en-US" smtClean="0"/>
              <a:pPr/>
              <a:t>10/24/2011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E52B4A-BA08-4841-AB08-A0D822ABC34D}" type="datetime1">
              <a:rPr lang="en-US" smtClean="0"/>
              <a:pPr/>
              <a:t>10/24/2011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Rectangle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Rectangle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Rounded Rectangle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Rounded Rectangle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Rectangle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Rectangle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Rectangle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Rectangle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Rectangle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75D48070-6A81-47D0-9810-1540B9FEFF61}" type="datetime1">
              <a:rPr lang="en-US" smtClean="0"/>
              <a:pPr/>
              <a:t>10/24/2011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BFEBEB0A-9E3D-4B14-9782-E2AE3DA60D9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youtube.com/watch?v=2S5Hmhpv_9w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Peripheral Artery Disease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8229600" cy="1752600"/>
          </a:xfrm>
        </p:spPr>
        <p:txBody>
          <a:bodyPr/>
          <a:lstStyle/>
          <a:p>
            <a:r>
              <a:rPr lang="en-US" dirty="0" smtClean="0"/>
              <a:t>N202 – </a:t>
            </a:r>
            <a:r>
              <a:rPr lang="en-US" dirty="0" err="1" smtClean="0"/>
              <a:t>Patho</a:t>
            </a:r>
            <a:r>
              <a:rPr lang="en-US" dirty="0" smtClean="0"/>
              <a:t>/Pharm I</a:t>
            </a:r>
          </a:p>
          <a:p>
            <a:r>
              <a:rPr lang="en-US" dirty="0" smtClean="0"/>
              <a:t>Paige Harris, Stacey Johansen, Andrea Provost, </a:t>
            </a:r>
            <a:r>
              <a:rPr lang="en-US" dirty="0" err="1" smtClean="0"/>
              <a:t>Kaley</a:t>
            </a:r>
            <a:r>
              <a:rPr lang="en-US" dirty="0" smtClean="0"/>
              <a:t> Smith, and Whitney </a:t>
            </a:r>
            <a:r>
              <a:rPr lang="en-US" dirty="0" err="1" smtClean="0"/>
              <a:t>Stiegman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52320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066800"/>
          </a:xfrm>
        </p:spPr>
        <p:txBody>
          <a:bodyPr/>
          <a:lstStyle/>
          <a:p>
            <a:r>
              <a:rPr lang="en-US" dirty="0" smtClean="0"/>
              <a:t>Definition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325112"/>
          </a:xfrm>
        </p:spPr>
        <p:txBody>
          <a:bodyPr>
            <a:normAutofit lnSpcReduction="10000"/>
          </a:bodyPr>
          <a:lstStyle/>
          <a:p>
            <a:r>
              <a:rPr lang="en-US" dirty="0" smtClean="0">
                <a:hlinkClick r:id="rId2"/>
              </a:rPr>
              <a:t>What is peripheral artery disease (PAD)?</a:t>
            </a:r>
            <a:r>
              <a:rPr lang="en-US" dirty="0" smtClean="0"/>
              <a:t> (</a:t>
            </a:r>
            <a:r>
              <a:rPr lang="en-US" dirty="0" err="1" smtClean="0"/>
              <a:t>CardioInstitute</a:t>
            </a:r>
            <a:r>
              <a:rPr lang="en-US" dirty="0" smtClean="0"/>
              <a:t>, 2011)</a:t>
            </a:r>
          </a:p>
          <a:p>
            <a:pPr lvl="1"/>
            <a:r>
              <a:rPr lang="en-US" dirty="0" smtClean="0">
                <a:solidFill>
                  <a:schemeClr val="tx1"/>
                </a:solidFill>
              </a:rPr>
              <a:t>PAD – Atherosclerotic </a:t>
            </a:r>
            <a:r>
              <a:rPr lang="en-US" dirty="0">
                <a:solidFill>
                  <a:schemeClr val="tx1"/>
                </a:solidFill>
              </a:rPr>
              <a:t>disease of </a:t>
            </a:r>
            <a:r>
              <a:rPr lang="en-US" dirty="0" smtClean="0">
                <a:solidFill>
                  <a:schemeClr val="tx1"/>
                </a:solidFill>
              </a:rPr>
              <a:t>arteries (</a:t>
            </a:r>
            <a:r>
              <a:rPr lang="en-US" dirty="0" err="1" smtClean="0">
                <a:solidFill>
                  <a:schemeClr val="tx1"/>
                </a:solidFill>
              </a:rPr>
              <a:t>McCance</a:t>
            </a:r>
            <a:r>
              <a:rPr lang="en-US" dirty="0" smtClean="0">
                <a:solidFill>
                  <a:schemeClr val="tx1"/>
                </a:solidFill>
              </a:rPr>
              <a:t> &amp; </a:t>
            </a:r>
            <a:r>
              <a:rPr lang="en-US" dirty="0" err="1" smtClean="0">
                <a:solidFill>
                  <a:schemeClr val="tx1"/>
                </a:solidFill>
              </a:rPr>
              <a:t>Huether</a:t>
            </a:r>
            <a:r>
              <a:rPr lang="en-US" dirty="0" smtClean="0">
                <a:solidFill>
                  <a:schemeClr val="tx1"/>
                </a:solidFill>
              </a:rPr>
              <a:t>, 2010)</a:t>
            </a:r>
            <a:endParaRPr lang="en-US" dirty="0">
              <a:solidFill>
                <a:schemeClr val="tx1"/>
              </a:solidFill>
            </a:endParaRPr>
          </a:p>
          <a:p>
            <a:pPr marL="1008126" lvl="2" indent="-285750"/>
            <a:r>
              <a:rPr lang="en-US" dirty="0">
                <a:solidFill>
                  <a:schemeClr val="tx1"/>
                </a:solidFill>
              </a:rPr>
              <a:t>Usually affects lower limbs, especially lower extremities</a:t>
            </a:r>
          </a:p>
          <a:p>
            <a:r>
              <a:rPr lang="en-US" dirty="0" smtClean="0"/>
              <a:t>More </a:t>
            </a:r>
            <a:r>
              <a:rPr lang="en-US" dirty="0"/>
              <a:t>than 10 million people in the US have </a:t>
            </a:r>
            <a:r>
              <a:rPr lang="en-US" dirty="0" smtClean="0"/>
              <a:t>PAD (Barnes Jewish Hospital, 2011)</a:t>
            </a:r>
            <a:endParaRPr lang="en-US" dirty="0"/>
          </a:p>
          <a:p>
            <a:r>
              <a:rPr lang="en-US" dirty="0"/>
              <a:t>More likely in older people with diabetes, high blood pressure, high cholesterol, or who smoke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24316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066800"/>
          </a:xfrm>
        </p:spPr>
        <p:txBody>
          <a:bodyPr/>
          <a:lstStyle/>
          <a:p>
            <a:r>
              <a:rPr lang="en-US" dirty="0" smtClean="0"/>
              <a:t>Signs &amp; Symptoms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325112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Intermittent </a:t>
            </a:r>
            <a:r>
              <a:rPr lang="en-US" dirty="0" smtClean="0"/>
              <a:t>Claudication (WebMD, 2009)</a:t>
            </a:r>
            <a:endParaRPr lang="en-US" dirty="0" smtClean="0"/>
          </a:p>
          <a:p>
            <a:pPr lvl="1"/>
            <a:r>
              <a:rPr lang="en-US" dirty="0" smtClean="0">
                <a:solidFill>
                  <a:schemeClr val="tx1"/>
                </a:solidFill>
              </a:rPr>
              <a:t>Muscle pain or cramping in legs that is triggered by walking</a:t>
            </a:r>
          </a:p>
          <a:p>
            <a:pPr lvl="1"/>
            <a:r>
              <a:rPr lang="en-US" dirty="0" smtClean="0">
                <a:solidFill>
                  <a:schemeClr val="tx1"/>
                </a:solidFill>
              </a:rPr>
              <a:t>Disappears quickly after a few minutes of rest</a:t>
            </a:r>
          </a:p>
          <a:p>
            <a:r>
              <a:rPr lang="en-US" dirty="0" smtClean="0"/>
              <a:t>Leg numbness or weakness</a:t>
            </a:r>
          </a:p>
          <a:p>
            <a:r>
              <a:rPr lang="en-US" dirty="0" smtClean="0"/>
              <a:t>Coldness in lower leg or foot</a:t>
            </a:r>
          </a:p>
          <a:p>
            <a:r>
              <a:rPr lang="en-US" dirty="0" smtClean="0"/>
              <a:t>Sores on toes, feet, or legs that won’t heal</a:t>
            </a:r>
          </a:p>
          <a:p>
            <a:r>
              <a:rPr lang="en-US" dirty="0" smtClean="0"/>
              <a:t>Change in the color of legs</a:t>
            </a:r>
          </a:p>
          <a:p>
            <a:r>
              <a:rPr lang="en-US" dirty="0" smtClean="0"/>
              <a:t>Hair loss or slower hair growth on feet or legs</a:t>
            </a:r>
          </a:p>
          <a:p>
            <a:r>
              <a:rPr lang="en-US" dirty="0" smtClean="0"/>
              <a:t>Slower growth of toenails</a:t>
            </a:r>
          </a:p>
          <a:p>
            <a:r>
              <a:rPr lang="en-US" dirty="0" smtClean="0"/>
              <a:t>Shiny skin on legs</a:t>
            </a:r>
          </a:p>
          <a:p>
            <a:r>
              <a:rPr lang="en-US" dirty="0" smtClean="0"/>
              <a:t>No pulse or weak pulse at the </a:t>
            </a:r>
            <a:r>
              <a:rPr lang="en-US" dirty="0" err="1" smtClean="0"/>
              <a:t>dorsalis</a:t>
            </a:r>
            <a:r>
              <a:rPr lang="en-US" dirty="0" smtClean="0"/>
              <a:t> </a:t>
            </a:r>
            <a:r>
              <a:rPr lang="en-US" dirty="0" err="1" smtClean="0"/>
              <a:t>pedis</a:t>
            </a:r>
            <a:r>
              <a:rPr lang="en-US" dirty="0" smtClean="0"/>
              <a:t> and/or posterior </a:t>
            </a:r>
            <a:r>
              <a:rPr lang="en-US" dirty="0" err="1" smtClean="0"/>
              <a:t>tibial</a:t>
            </a:r>
            <a:endParaRPr lang="en-US" dirty="0"/>
          </a:p>
          <a:p>
            <a:r>
              <a:rPr lang="en-US" dirty="0" smtClean="0"/>
              <a:t>Erectile dysfunction in men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34133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066800"/>
          </a:xfrm>
        </p:spPr>
        <p:txBody>
          <a:bodyPr/>
          <a:lstStyle/>
          <a:p>
            <a:r>
              <a:rPr lang="en-US" dirty="0" smtClean="0"/>
              <a:t>Causes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5181600" cy="48006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Atherosclerosis (main </a:t>
            </a:r>
            <a:r>
              <a:rPr lang="en-US" dirty="0"/>
              <a:t>c</a:t>
            </a:r>
            <a:r>
              <a:rPr lang="en-US" dirty="0" smtClean="0"/>
              <a:t>ause): Fatty </a:t>
            </a:r>
            <a:r>
              <a:rPr lang="en-US" dirty="0" smtClean="0"/>
              <a:t>deposits (plaque </a:t>
            </a:r>
            <a:r>
              <a:rPr lang="en-US" dirty="0" smtClean="0"/>
              <a:t>)builds up in artery walls and reduces blood </a:t>
            </a:r>
            <a:r>
              <a:rPr lang="en-US" dirty="0"/>
              <a:t>flow (</a:t>
            </a:r>
            <a:r>
              <a:rPr lang="en-US" dirty="0" err="1"/>
              <a:t>Bhimji</a:t>
            </a:r>
            <a:r>
              <a:rPr lang="en-US" dirty="0"/>
              <a:t>, </a:t>
            </a:r>
            <a:r>
              <a:rPr lang="en-US" dirty="0" smtClean="0"/>
              <a:t>2011; </a:t>
            </a:r>
            <a:r>
              <a:rPr lang="en-US" dirty="0" err="1" smtClean="0"/>
              <a:t>Stoppler</a:t>
            </a:r>
            <a:r>
              <a:rPr lang="en-US" dirty="0" smtClean="0"/>
              <a:t>, 2011)</a:t>
            </a:r>
            <a:endParaRPr lang="en-US" dirty="0" smtClean="0"/>
          </a:p>
          <a:p>
            <a:r>
              <a:rPr lang="en-US" dirty="0" smtClean="0"/>
              <a:t>Less common </a:t>
            </a:r>
            <a:r>
              <a:rPr lang="en-US" dirty="0"/>
              <a:t>c</a:t>
            </a:r>
            <a:r>
              <a:rPr lang="en-US" dirty="0" smtClean="0"/>
              <a:t>auses include:</a:t>
            </a:r>
          </a:p>
          <a:p>
            <a:pPr lvl="1"/>
            <a:r>
              <a:rPr lang="en-US" dirty="0" smtClean="0">
                <a:solidFill>
                  <a:schemeClr val="tx1"/>
                </a:solidFill>
              </a:rPr>
              <a:t>Blood Clot</a:t>
            </a:r>
          </a:p>
          <a:p>
            <a:pPr lvl="1"/>
            <a:r>
              <a:rPr lang="en-US" dirty="0" smtClean="0">
                <a:solidFill>
                  <a:schemeClr val="tx1"/>
                </a:solidFill>
              </a:rPr>
              <a:t>Inflammation of the arteries</a:t>
            </a:r>
          </a:p>
          <a:p>
            <a:pPr lvl="1"/>
            <a:r>
              <a:rPr lang="en-US" dirty="0" smtClean="0">
                <a:solidFill>
                  <a:schemeClr val="tx1"/>
                </a:solidFill>
              </a:rPr>
              <a:t>Infection</a:t>
            </a:r>
            <a:endParaRPr lang="en-US" dirty="0">
              <a:solidFill>
                <a:schemeClr val="tx1"/>
              </a:solidFill>
            </a:endParaRPr>
          </a:p>
          <a:p>
            <a:pPr lvl="1"/>
            <a:r>
              <a:rPr lang="en-US" dirty="0" smtClean="0">
                <a:solidFill>
                  <a:schemeClr val="tx1"/>
                </a:solidFill>
              </a:rPr>
              <a:t>Injury</a:t>
            </a:r>
            <a:endParaRPr lang="en-US" dirty="0" smtClean="0"/>
          </a:p>
          <a:p>
            <a:endParaRPr lang="en-US" dirty="0" smtClean="0"/>
          </a:p>
          <a:p>
            <a:pPr>
              <a:buNone/>
            </a:pP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4</a:t>
            </a:fld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15000" y="1600200"/>
            <a:ext cx="3048000" cy="4029075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6298634" y="5715000"/>
            <a:ext cx="21595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(Mayo Clinic, 2011)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34133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066800"/>
          </a:xfrm>
        </p:spPr>
        <p:txBody>
          <a:bodyPr/>
          <a:lstStyle/>
          <a:p>
            <a:r>
              <a:rPr lang="en-US" dirty="0" smtClean="0"/>
              <a:t>Risk Factors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325112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Major risk factors </a:t>
            </a:r>
            <a:r>
              <a:rPr lang="en-US" dirty="0"/>
              <a:t>(American Heart Association, 2011; Mayo Clinic, </a:t>
            </a:r>
            <a:r>
              <a:rPr lang="en-US" dirty="0" smtClean="0"/>
              <a:t>2011):</a:t>
            </a:r>
            <a:endParaRPr lang="en-US" dirty="0"/>
          </a:p>
          <a:p>
            <a:pPr lvl="1"/>
            <a:r>
              <a:rPr lang="en-US" dirty="0" smtClean="0">
                <a:solidFill>
                  <a:schemeClr val="tx1"/>
                </a:solidFill>
              </a:rPr>
              <a:t>Smoking*</a:t>
            </a:r>
            <a:endParaRPr lang="en-US" dirty="0">
              <a:solidFill>
                <a:schemeClr val="tx1"/>
              </a:solidFill>
            </a:endParaRPr>
          </a:p>
          <a:p>
            <a:pPr lvl="1"/>
            <a:r>
              <a:rPr lang="en-US" dirty="0" smtClean="0">
                <a:solidFill>
                  <a:schemeClr val="tx1"/>
                </a:solidFill>
              </a:rPr>
              <a:t>Diabetes*</a:t>
            </a:r>
            <a:endParaRPr lang="en-US" dirty="0">
              <a:solidFill>
                <a:schemeClr val="tx1"/>
              </a:solidFill>
            </a:endParaRPr>
          </a:p>
          <a:p>
            <a:pPr lvl="1"/>
            <a:r>
              <a:rPr lang="en-US" dirty="0">
                <a:solidFill>
                  <a:schemeClr val="tx1"/>
                </a:solidFill>
              </a:rPr>
              <a:t>Obesity </a:t>
            </a:r>
            <a:r>
              <a:rPr lang="en-US" dirty="0" smtClean="0">
                <a:solidFill>
                  <a:schemeClr val="tx1"/>
                </a:solidFill>
              </a:rPr>
              <a:t>– BMI &gt;30</a:t>
            </a:r>
          </a:p>
          <a:p>
            <a:pPr lvl="1"/>
            <a:r>
              <a:rPr lang="en-US" dirty="0" smtClean="0">
                <a:solidFill>
                  <a:schemeClr val="tx1"/>
                </a:solidFill>
              </a:rPr>
              <a:t>Physical inactivity</a:t>
            </a:r>
            <a:endParaRPr lang="en-US" dirty="0">
              <a:solidFill>
                <a:schemeClr val="tx1"/>
              </a:solidFill>
            </a:endParaRPr>
          </a:p>
          <a:p>
            <a:pPr lvl="1"/>
            <a:r>
              <a:rPr lang="en-US" dirty="0">
                <a:solidFill>
                  <a:schemeClr val="tx1"/>
                </a:solidFill>
              </a:rPr>
              <a:t>High blood </a:t>
            </a:r>
            <a:r>
              <a:rPr lang="en-US" dirty="0" smtClean="0">
                <a:solidFill>
                  <a:schemeClr val="tx1"/>
                </a:solidFill>
              </a:rPr>
              <a:t>pressure – &gt;140/90</a:t>
            </a:r>
            <a:endParaRPr lang="en-US" dirty="0">
              <a:solidFill>
                <a:schemeClr val="tx1"/>
              </a:solidFill>
            </a:endParaRPr>
          </a:p>
          <a:p>
            <a:pPr lvl="1"/>
            <a:r>
              <a:rPr lang="en-US" dirty="0">
                <a:solidFill>
                  <a:schemeClr val="tx1"/>
                </a:solidFill>
              </a:rPr>
              <a:t>High cholesterol </a:t>
            </a:r>
            <a:endParaRPr lang="en-US" dirty="0" smtClean="0">
              <a:solidFill>
                <a:schemeClr val="tx1"/>
              </a:solidFill>
            </a:endParaRPr>
          </a:p>
          <a:p>
            <a:pPr lvl="1"/>
            <a:r>
              <a:rPr lang="en-US" dirty="0" smtClean="0">
                <a:solidFill>
                  <a:schemeClr val="tx1"/>
                </a:solidFill>
              </a:rPr>
              <a:t>Increasing age – &gt;50 </a:t>
            </a:r>
            <a:r>
              <a:rPr lang="en-US" dirty="0">
                <a:solidFill>
                  <a:schemeClr val="tx1"/>
                </a:solidFill>
              </a:rPr>
              <a:t>years </a:t>
            </a:r>
            <a:r>
              <a:rPr lang="en-US" dirty="0" smtClean="0">
                <a:solidFill>
                  <a:schemeClr val="tx1"/>
                </a:solidFill>
              </a:rPr>
              <a:t>old</a:t>
            </a:r>
            <a:endParaRPr lang="en-US" dirty="0">
              <a:solidFill>
                <a:schemeClr val="tx1"/>
              </a:solidFill>
            </a:endParaRPr>
          </a:p>
          <a:p>
            <a:pPr lvl="1"/>
            <a:r>
              <a:rPr lang="en-US" dirty="0">
                <a:solidFill>
                  <a:schemeClr val="tx1"/>
                </a:solidFill>
              </a:rPr>
              <a:t>A family history of </a:t>
            </a:r>
            <a:r>
              <a:rPr lang="en-US" dirty="0" smtClean="0">
                <a:solidFill>
                  <a:schemeClr val="tx1"/>
                </a:solidFill>
              </a:rPr>
              <a:t>PAD, </a:t>
            </a:r>
            <a:r>
              <a:rPr lang="en-US" dirty="0">
                <a:solidFill>
                  <a:schemeClr val="tx1"/>
                </a:solidFill>
              </a:rPr>
              <a:t>heart </a:t>
            </a:r>
            <a:r>
              <a:rPr lang="en-US" dirty="0" smtClean="0">
                <a:solidFill>
                  <a:schemeClr val="tx1"/>
                </a:solidFill>
              </a:rPr>
              <a:t>disease, </a:t>
            </a:r>
            <a:r>
              <a:rPr lang="en-US" dirty="0">
                <a:solidFill>
                  <a:schemeClr val="tx1"/>
                </a:solidFill>
              </a:rPr>
              <a:t>or </a:t>
            </a:r>
            <a:r>
              <a:rPr lang="en-US" dirty="0" smtClean="0">
                <a:solidFill>
                  <a:schemeClr val="tx1"/>
                </a:solidFill>
              </a:rPr>
              <a:t>stroke</a:t>
            </a:r>
            <a:endParaRPr lang="en-US" dirty="0" smtClean="0"/>
          </a:p>
          <a:p>
            <a:pPr marL="109728" indent="0">
              <a:buNone/>
            </a:pPr>
            <a:endParaRPr lang="en-US" dirty="0" smtClean="0"/>
          </a:p>
          <a:p>
            <a:pPr marL="109728" indent="0">
              <a:buNone/>
            </a:pPr>
            <a:r>
              <a:rPr lang="en-US" dirty="0" smtClean="0"/>
              <a:t>*Highest risk due </a:t>
            </a:r>
            <a:r>
              <a:rPr lang="en-US" dirty="0"/>
              <a:t>to reduced blood </a:t>
            </a:r>
            <a:r>
              <a:rPr lang="en-US" dirty="0" smtClean="0"/>
              <a:t>flow</a:t>
            </a: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34133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066800"/>
          </a:xfrm>
        </p:spPr>
        <p:txBody>
          <a:bodyPr/>
          <a:lstStyle/>
          <a:p>
            <a:r>
              <a:rPr lang="en-US" dirty="0" smtClean="0"/>
              <a:t>Diagnosis &amp; Treatment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325112"/>
          </a:xfrm>
        </p:spPr>
        <p:txBody>
          <a:bodyPr/>
          <a:lstStyle/>
          <a:p>
            <a:r>
              <a:rPr lang="en-US" dirty="0"/>
              <a:t>Diagnostic </a:t>
            </a:r>
            <a:r>
              <a:rPr lang="en-US" dirty="0" smtClean="0"/>
              <a:t>testing (Mayo Clinic, 2011)</a:t>
            </a:r>
            <a:endParaRPr lang="en-US" dirty="0"/>
          </a:p>
          <a:p>
            <a:pPr marL="742950" lvl="1" indent="-285750"/>
            <a:r>
              <a:rPr lang="en-US" dirty="0">
                <a:solidFill>
                  <a:schemeClr val="tx1"/>
                </a:solidFill>
              </a:rPr>
              <a:t>Physical exam </a:t>
            </a:r>
            <a:r>
              <a:rPr lang="en-US" sz="2400" dirty="0">
                <a:solidFill>
                  <a:schemeClr val="tx1"/>
                </a:solidFill>
              </a:rPr>
              <a:t>(peripheral pulses, blood flow, sores)</a:t>
            </a:r>
          </a:p>
          <a:p>
            <a:pPr marL="742950" lvl="1" indent="-285750"/>
            <a:r>
              <a:rPr lang="en-US" dirty="0">
                <a:solidFill>
                  <a:schemeClr val="tx1"/>
                </a:solidFill>
              </a:rPr>
              <a:t>Ankle brachial index</a:t>
            </a:r>
            <a:r>
              <a:rPr lang="en-US" sz="2400" dirty="0">
                <a:solidFill>
                  <a:schemeClr val="tx1"/>
                </a:solidFill>
              </a:rPr>
              <a:t> (ABI)</a:t>
            </a:r>
          </a:p>
          <a:p>
            <a:pPr marL="742950" lvl="1" indent="-285750"/>
            <a:r>
              <a:rPr lang="en-US" dirty="0">
                <a:solidFill>
                  <a:schemeClr val="tx1"/>
                </a:solidFill>
              </a:rPr>
              <a:t>Doppler, angiography, CT using contract dye</a:t>
            </a:r>
          </a:p>
          <a:p>
            <a:r>
              <a:rPr lang="en-US" dirty="0" smtClean="0"/>
              <a:t>Treatment (Mayo Clinic, 2011)</a:t>
            </a:r>
            <a:endParaRPr lang="en-US" dirty="0"/>
          </a:p>
          <a:p>
            <a:pPr marL="742950" lvl="1" indent="-285750"/>
            <a:r>
              <a:rPr lang="en-US" dirty="0">
                <a:solidFill>
                  <a:schemeClr val="tx1"/>
                </a:solidFill>
              </a:rPr>
              <a:t>Lifestyle changes </a:t>
            </a:r>
            <a:r>
              <a:rPr lang="en-US" sz="2400" dirty="0">
                <a:solidFill>
                  <a:schemeClr val="tx1"/>
                </a:solidFill>
              </a:rPr>
              <a:t>(diet, exercise, stop smoking)</a:t>
            </a:r>
          </a:p>
          <a:p>
            <a:pPr marL="742950" lvl="1" indent="-285750"/>
            <a:r>
              <a:rPr lang="en-US" dirty="0">
                <a:solidFill>
                  <a:schemeClr val="tx1"/>
                </a:solidFill>
              </a:rPr>
              <a:t>Balloon angioplasty, stenting, bypass</a:t>
            </a:r>
          </a:p>
          <a:p>
            <a:pPr marL="742950" lvl="1" indent="-285750"/>
            <a:r>
              <a:rPr lang="en-US" dirty="0">
                <a:solidFill>
                  <a:schemeClr val="tx1"/>
                </a:solidFill>
              </a:rPr>
              <a:t>Medications </a:t>
            </a:r>
            <a:r>
              <a:rPr lang="en-US" sz="2400" dirty="0">
                <a:solidFill>
                  <a:schemeClr val="tx1"/>
                </a:solidFill>
              </a:rPr>
              <a:t>(lower cholesterol, manage high blood pressure, control glucose, relieve symptoms)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34133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066800"/>
          </a:xfrm>
        </p:spPr>
        <p:txBody>
          <a:bodyPr/>
          <a:lstStyle/>
          <a:p>
            <a:r>
              <a:rPr lang="en-US" dirty="0" smtClean="0"/>
              <a:t>Prevention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325112"/>
          </a:xfrm>
        </p:spPr>
        <p:txBody>
          <a:bodyPr/>
          <a:lstStyle/>
          <a:p>
            <a:r>
              <a:rPr lang="en-US" dirty="0" smtClean="0"/>
              <a:t>Maintain a healthy </a:t>
            </a:r>
            <a:r>
              <a:rPr lang="en-US" dirty="0"/>
              <a:t>lifestyle (American Heart Association, </a:t>
            </a:r>
            <a:r>
              <a:rPr lang="en-US" dirty="0" smtClean="0"/>
              <a:t>2011; Mayo Clinic, 2011)</a:t>
            </a:r>
          </a:p>
          <a:p>
            <a:pPr lvl="1"/>
            <a:r>
              <a:rPr lang="en-US" dirty="0">
                <a:solidFill>
                  <a:schemeClr val="tx1"/>
                </a:solidFill>
              </a:rPr>
              <a:t>Regular physical </a:t>
            </a:r>
            <a:r>
              <a:rPr lang="en-US" dirty="0" smtClean="0">
                <a:solidFill>
                  <a:schemeClr val="tx1"/>
                </a:solidFill>
              </a:rPr>
              <a:t>activity</a:t>
            </a:r>
          </a:p>
          <a:p>
            <a:pPr lvl="2"/>
            <a:r>
              <a:rPr lang="en-US" dirty="0" smtClean="0">
                <a:solidFill>
                  <a:schemeClr val="tx1"/>
                </a:solidFill>
              </a:rPr>
              <a:t>30 minutes, 3 times a week</a:t>
            </a:r>
          </a:p>
          <a:p>
            <a:pPr lvl="1"/>
            <a:r>
              <a:rPr lang="en-US" dirty="0" smtClean="0">
                <a:solidFill>
                  <a:schemeClr val="tx1"/>
                </a:solidFill>
              </a:rPr>
              <a:t>Lower cholesterol levels</a:t>
            </a:r>
          </a:p>
          <a:p>
            <a:pPr lvl="2"/>
            <a:r>
              <a:rPr lang="en-US" dirty="0" smtClean="0">
                <a:solidFill>
                  <a:schemeClr val="tx1"/>
                </a:solidFill>
              </a:rPr>
              <a:t>Diet low in saturated fat, trans fat, and cholesterol</a:t>
            </a:r>
          </a:p>
          <a:p>
            <a:pPr lvl="1"/>
            <a:r>
              <a:rPr lang="en-US" dirty="0" smtClean="0">
                <a:solidFill>
                  <a:schemeClr val="tx1"/>
                </a:solidFill>
              </a:rPr>
              <a:t>Quit smoking</a:t>
            </a:r>
          </a:p>
          <a:p>
            <a:pPr lvl="2"/>
            <a:r>
              <a:rPr lang="en-US" dirty="0" smtClean="0">
                <a:solidFill>
                  <a:schemeClr val="tx1"/>
                </a:solidFill>
              </a:rPr>
              <a:t>Smokers have 4 times the risk</a:t>
            </a:r>
          </a:p>
          <a:p>
            <a:pPr lvl="1"/>
            <a:endParaRPr lang="en-US" dirty="0" smtClean="0">
              <a:solidFill>
                <a:schemeClr val="tx1"/>
              </a:solidFill>
            </a:endParaRPr>
          </a:p>
          <a:p>
            <a:pPr lvl="1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341334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066800"/>
          </a:xfrm>
        </p:spPr>
        <p:txBody>
          <a:bodyPr/>
          <a:lstStyle/>
          <a:p>
            <a:r>
              <a:rPr lang="en-US" dirty="0" smtClean="0"/>
              <a:t>References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524000"/>
            <a:ext cx="8763000" cy="5181600"/>
          </a:xfrm>
        </p:spPr>
        <p:txBody>
          <a:bodyPr>
            <a:normAutofit fontScale="92500" lnSpcReduction="20000"/>
          </a:bodyPr>
          <a:lstStyle/>
          <a:p>
            <a:pPr marL="119063" indent="-9525" defTabSz="463550">
              <a:buNone/>
            </a:pPr>
            <a:r>
              <a:rPr lang="en-US" sz="1600" dirty="0"/>
              <a:t>American Heart Association. (2011). Prevention and treatment of PAD. Retrieved from 	http://</a:t>
            </a:r>
            <a:r>
              <a:rPr lang="en-US" sz="1600" dirty="0" smtClean="0"/>
              <a:t>www.heart.org/HEARTORG/Conditions/More/PeripheralArteryDisease/Prevention-	and-Treatment-of-PAD_UCM_301308_Article.jsp</a:t>
            </a:r>
            <a:endParaRPr lang="en-US" sz="1600" dirty="0" smtClean="0"/>
          </a:p>
          <a:p>
            <a:pPr marL="119063" indent="-9525" defTabSz="463550">
              <a:buNone/>
            </a:pPr>
            <a:endParaRPr lang="en-US" sz="1600" dirty="0"/>
          </a:p>
          <a:p>
            <a:pPr marL="119063" indent="-9525" defTabSz="463550">
              <a:buNone/>
            </a:pPr>
            <a:r>
              <a:rPr lang="en-US" sz="1600" dirty="0" smtClean="0"/>
              <a:t>Barnes Jewish Hospital. (2011). Peripheral </a:t>
            </a:r>
            <a:r>
              <a:rPr lang="en-US" sz="1600" dirty="0"/>
              <a:t>artery </a:t>
            </a:r>
            <a:r>
              <a:rPr lang="en-US" sz="1600" dirty="0" smtClean="0"/>
              <a:t>disease. Retrieved </a:t>
            </a:r>
            <a:r>
              <a:rPr lang="en-US" sz="1600" dirty="0"/>
              <a:t>October 21, 2011, from </a:t>
            </a:r>
            <a:r>
              <a:rPr lang="en-US" sz="1600" dirty="0" smtClean="0"/>
              <a:t>	http</a:t>
            </a:r>
            <a:r>
              <a:rPr lang="en-US" sz="1600" dirty="0"/>
              <a:t>://</a:t>
            </a:r>
            <a:r>
              <a:rPr lang="en-US" sz="1600" dirty="0" smtClean="0"/>
              <a:t>www.barnesjewish.org/heart-vascular/peripheral-artery-disease</a:t>
            </a:r>
          </a:p>
          <a:p>
            <a:pPr marL="119063" indent="-9525" defTabSz="463550">
              <a:buNone/>
            </a:pPr>
            <a:endParaRPr lang="en-US" sz="1600" dirty="0"/>
          </a:p>
          <a:p>
            <a:pPr marL="119063" indent="-9525" defTabSz="463550">
              <a:buNone/>
            </a:pPr>
            <a:r>
              <a:rPr lang="en-US" sz="1600" dirty="0" err="1" smtClean="0"/>
              <a:t>Bhimji</a:t>
            </a:r>
            <a:r>
              <a:rPr lang="en-US" sz="1600" dirty="0"/>
              <a:t>, S. </a:t>
            </a:r>
            <a:r>
              <a:rPr lang="en-US" sz="1600" dirty="0" smtClean="0"/>
              <a:t>(2011). </a:t>
            </a:r>
            <a:r>
              <a:rPr lang="en-US" sz="1600" dirty="0"/>
              <a:t>Peripheral artery disease. Retrieved from </a:t>
            </a:r>
            <a:r>
              <a:rPr lang="en-US" sz="1600" dirty="0" smtClean="0"/>
              <a:t>	http</a:t>
            </a:r>
            <a:r>
              <a:rPr lang="en-US" sz="1600" dirty="0"/>
              <a:t>://</a:t>
            </a:r>
            <a:r>
              <a:rPr lang="en-US" sz="1600" dirty="0" smtClean="0"/>
              <a:t>www.emedicinehealth.com/peripheral_vascular_disease/article_em.htm</a:t>
            </a:r>
          </a:p>
          <a:p>
            <a:pPr marL="119063" indent="-9525" defTabSz="463550">
              <a:buNone/>
            </a:pPr>
            <a:endParaRPr lang="en-US" sz="1600" dirty="0"/>
          </a:p>
          <a:p>
            <a:pPr marL="119063" indent="-9525" defTabSz="463550">
              <a:buNone/>
            </a:pPr>
            <a:r>
              <a:rPr lang="en-US" sz="1600" dirty="0" err="1" smtClean="0"/>
              <a:t>CardioInstitute</a:t>
            </a:r>
            <a:r>
              <a:rPr lang="en-US" sz="1600" dirty="0"/>
              <a:t> </a:t>
            </a:r>
            <a:r>
              <a:rPr lang="en-US" sz="1600" dirty="0" smtClean="0"/>
              <a:t>(Creators). (2011, September  20). Cardio corner: What is peripheral artery disease? 	[Video] </a:t>
            </a:r>
            <a:r>
              <a:rPr lang="en-US" sz="1600" dirty="0"/>
              <a:t>Retrieved from  </a:t>
            </a:r>
            <a:r>
              <a:rPr lang="en-US" sz="1600" dirty="0" smtClean="0"/>
              <a:t>http</a:t>
            </a:r>
            <a:r>
              <a:rPr lang="en-US" sz="1600" dirty="0"/>
              <a:t>://www.youtube.com/watch?v=2S5Hmhpv_9w  </a:t>
            </a:r>
            <a:endParaRPr lang="en-US" sz="1600" dirty="0" smtClean="0"/>
          </a:p>
          <a:p>
            <a:pPr marL="119063" indent="-9525" defTabSz="463550">
              <a:buNone/>
            </a:pPr>
            <a:endParaRPr lang="en-US" sz="1600" dirty="0"/>
          </a:p>
          <a:p>
            <a:pPr marL="119063" indent="-9525" defTabSz="463550">
              <a:buNone/>
            </a:pPr>
            <a:r>
              <a:rPr lang="en-US" sz="1600" dirty="0" smtClean="0"/>
              <a:t>Mayo Clinic. (2011). Peripheral artery disease (PAD). </a:t>
            </a:r>
            <a:r>
              <a:rPr lang="en-US" sz="1600" dirty="0"/>
              <a:t>Retrieved </a:t>
            </a:r>
            <a:r>
              <a:rPr lang="en-US" sz="1600" dirty="0" smtClean="0"/>
              <a:t>from </a:t>
            </a:r>
            <a:r>
              <a:rPr lang="en-US" sz="1600" dirty="0"/>
              <a:t> </a:t>
            </a:r>
            <a:r>
              <a:rPr lang="en-US" sz="1600" dirty="0" smtClean="0"/>
              <a:t>	h</a:t>
            </a:r>
            <a:r>
              <a:rPr lang="en-US" sz="1600" dirty="0" smtClean="0"/>
              <a:t>ttp</a:t>
            </a:r>
            <a:r>
              <a:rPr lang="en-US" sz="1600" dirty="0"/>
              <a:t>://</a:t>
            </a:r>
            <a:r>
              <a:rPr lang="en-US" sz="1600" dirty="0" smtClean="0"/>
              <a:t>www.mayoclinic.com/health/peripheral-arterial-disease/DS00537</a:t>
            </a:r>
            <a:endParaRPr lang="en-US" sz="1600" dirty="0" smtClean="0"/>
          </a:p>
          <a:p>
            <a:pPr marL="119063" indent="-9525" defTabSz="463550">
              <a:buNone/>
            </a:pPr>
            <a:endParaRPr lang="en-US" sz="1600" dirty="0"/>
          </a:p>
          <a:p>
            <a:pPr marL="119063" indent="-9525" defTabSz="463550">
              <a:buNone/>
            </a:pPr>
            <a:r>
              <a:rPr lang="en-US" sz="1600" dirty="0" err="1" smtClean="0"/>
              <a:t>McCance</a:t>
            </a:r>
            <a:r>
              <a:rPr lang="en-US" sz="1600" dirty="0"/>
              <a:t>, K. L., &amp; </a:t>
            </a:r>
            <a:r>
              <a:rPr lang="en-US" sz="1600" dirty="0" err="1"/>
              <a:t>Huether</a:t>
            </a:r>
            <a:r>
              <a:rPr lang="en-US" sz="1600" dirty="0"/>
              <a:t>, S. E. (2010). </a:t>
            </a:r>
            <a:r>
              <a:rPr lang="en-US" sz="1600" i="1" dirty="0"/>
              <a:t>Pathophysiology: the biologic basis for disease in adults </a:t>
            </a:r>
            <a:r>
              <a:rPr lang="en-US" sz="1600" i="1" dirty="0" smtClean="0"/>
              <a:t>	and </a:t>
            </a:r>
            <a:r>
              <a:rPr lang="en-US" sz="1600" i="1" dirty="0"/>
              <a:t>children</a:t>
            </a:r>
            <a:r>
              <a:rPr lang="en-US" sz="1600" dirty="0"/>
              <a:t> (</a:t>
            </a:r>
            <a:r>
              <a:rPr lang="en-US" sz="1600" dirty="0" smtClean="0"/>
              <a:t>6</a:t>
            </a:r>
            <a:r>
              <a:rPr lang="en-US" sz="1600" baseline="30000" dirty="0" smtClean="0"/>
              <a:t>th</a:t>
            </a:r>
            <a:r>
              <a:rPr lang="en-US" sz="1600" dirty="0"/>
              <a:t> </a:t>
            </a:r>
            <a:r>
              <a:rPr lang="en-US" sz="1600" dirty="0" smtClean="0"/>
              <a:t>ed</a:t>
            </a:r>
            <a:r>
              <a:rPr lang="en-US" sz="1600" dirty="0"/>
              <a:t>.). St. </a:t>
            </a:r>
            <a:r>
              <a:rPr lang="en-US" sz="1600" dirty="0" smtClean="0"/>
              <a:t>Louis</a:t>
            </a:r>
            <a:r>
              <a:rPr lang="en-US" sz="1600" dirty="0"/>
              <a:t>: Mosby Elsevier</a:t>
            </a:r>
            <a:r>
              <a:rPr lang="en-US" sz="1600" dirty="0" smtClean="0"/>
              <a:t>.</a:t>
            </a:r>
          </a:p>
          <a:p>
            <a:pPr marL="119063" indent="-9525" defTabSz="463550">
              <a:buNone/>
            </a:pPr>
            <a:endParaRPr lang="en-US" sz="1600" dirty="0"/>
          </a:p>
          <a:p>
            <a:pPr marL="119063" indent="-9525" defTabSz="463550">
              <a:buNone/>
            </a:pPr>
            <a:r>
              <a:rPr lang="en-US" sz="1600" dirty="0" err="1" smtClean="0"/>
              <a:t>Stoppler</a:t>
            </a:r>
            <a:r>
              <a:rPr lang="en-US" sz="1600" dirty="0"/>
              <a:t>, M. </a:t>
            </a:r>
            <a:r>
              <a:rPr lang="en-US" sz="1600" dirty="0" smtClean="0"/>
              <a:t>(2011). </a:t>
            </a:r>
            <a:r>
              <a:rPr lang="en-US" sz="1600" dirty="0"/>
              <a:t>Peripheral artery disease. Retrieved </a:t>
            </a:r>
            <a:r>
              <a:rPr lang="en-US" sz="1600" dirty="0" smtClean="0"/>
              <a:t>from 	http</a:t>
            </a:r>
            <a:r>
              <a:rPr lang="en-US" sz="1600" dirty="0"/>
              <a:t>://</a:t>
            </a:r>
            <a:r>
              <a:rPr lang="en-US" sz="1600" dirty="0" smtClean="0"/>
              <a:t>www.medicinenet.com/peripheral_vascular_disease/article.htm</a:t>
            </a:r>
          </a:p>
          <a:p>
            <a:pPr marL="119063" indent="-9525" defTabSz="463550">
              <a:buNone/>
            </a:pPr>
            <a:endParaRPr lang="en-US" sz="1600" dirty="0"/>
          </a:p>
          <a:p>
            <a:pPr marL="119063" indent="-9525" defTabSz="463550">
              <a:buNone/>
            </a:pPr>
            <a:r>
              <a:rPr lang="en-US" sz="1600" dirty="0"/>
              <a:t>WebMD. (2009). Peripheral arterial disease symptoms. Retrieved October 23, 2011, from </a:t>
            </a:r>
            <a:r>
              <a:rPr lang="en-US" sz="1600" dirty="0"/>
              <a:t> </a:t>
            </a:r>
            <a:r>
              <a:rPr lang="en-US" sz="1600" dirty="0" smtClean="0"/>
              <a:t>	http</a:t>
            </a:r>
            <a:r>
              <a:rPr lang="en-US" sz="1600" dirty="0"/>
              <a:t>://</a:t>
            </a:r>
            <a:r>
              <a:rPr lang="en-US" sz="1600" dirty="0" smtClean="0"/>
              <a:t>www.webmd.com/heart-disease/tc/peripheral-arterial-disease-of-the-legs-symptoms</a:t>
            </a:r>
            <a:endParaRPr lang="en-US" sz="1600" dirty="0"/>
          </a:p>
          <a:p>
            <a:pPr marL="119063" indent="-9525" defTabSz="463550">
              <a:buNone/>
            </a:pPr>
            <a:endParaRPr lang="en-US" sz="1200" dirty="0"/>
          </a:p>
          <a:p>
            <a:pPr marL="119063" indent="-9525" defTabSz="463550">
              <a:buNone/>
            </a:pPr>
            <a:endParaRPr lang="en-US" sz="1200" dirty="0"/>
          </a:p>
          <a:p>
            <a:pPr marL="119063" indent="-9525" defTabSz="463550">
              <a:buNone/>
            </a:pPr>
            <a:endParaRPr lang="en-US" sz="1200" dirty="0" smtClean="0"/>
          </a:p>
          <a:p>
            <a:pPr marL="119063" indent="-9525" defTabSz="463550">
              <a:buNone/>
            </a:pPr>
            <a:endParaRPr lang="en-US" sz="12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439104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">
  <a:themeElements>
    <a:clrScheme name="Urban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Urban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Urban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168</TotalTime>
  <Words>440</Words>
  <Application>Microsoft Office PowerPoint</Application>
  <PresentationFormat>On-screen Show (4:3)</PresentationFormat>
  <Paragraphs>86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Urban</vt:lpstr>
      <vt:lpstr>Peripheral Artery Disease</vt:lpstr>
      <vt:lpstr>Definition</vt:lpstr>
      <vt:lpstr>Signs &amp; Symptoms</vt:lpstr>
      <vt:lpstr>Causes</vt:lpstr>
      <vt:lpstr>Risk Factors</vt:lpstr>
      <vt:lpstr>Diagnosis &amp; Treatment</vt:lpstr>
      <vt:lpstr>Prevention</vt:lpstr>
      <vt:lpstr>References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Peripheral Artery Disease</dc:title>
  <dc:creator>user</dc:creator>
  <cp:lastModifiedBy>labuser #19</cp:lastModifiedBy>
  <cp:revision>21</cp:revision>
  <cp:lastPrinted>2011-10-24T17:29:08Z</cp:lastPrinted>
  <dcterms:created xsi:type="dcterms:W3CDTF">2011-10-16T17:26:00Z</dcterms:created>
  <dcterms:modified xsi:type="dcterms:W3CDTF">2011-10-24T17:30:28Z</dcterms:modified>
</cp:coreProperties>
</file>