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04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3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/>
              <a:t>Peripheral artery disease (PAD</a:t>
            </a:r>
            <a:r>
              <a:rPr lang="en-US" dirty="0" smtClean="0"/>
              <a:t>) – Atherosclerotic </a:t>
            </a:r>
            <a:r>
              <a:rPr lang="en-US" dirty="0"/>
              <a:t>disease of </a:t>
            </a:r>
            <a:r>
              <a:rPr lang="en-US" dirty="0" smtClean="0"/>
              <a:t>arteries (</a:t>
            </a:r>
            <a:r>
              <a:rPr lang="en-US" dirty="0" err="1" smtClean="0"/>
              <a:t>McCance</a:t>
            </a:r>
            <a:r>
              <a:rPr lang="en-US" dirty="0" smtClean="0"/>
              <a:t> &amp; </a:t>
            </a:r>
            <a:r>
              <a:rPr lang="en-US" dirty="0" err="1" smtClean="0"/>
              <a:t>Huether</a:t>
            </a:r>
            <a:r>
              <a:rPr lang="en-US" dirty="0" smtClean="0"/>
              <a:t>, 2010)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Usually affects lower limbs, especially lower extremities</a:t>
            </a:r>
          </a:p>
          <a:p>
            <a:r>
              <a:rPr lang="en-US" dirty="0" smtClean="0"/>
              <a:t>More </a:t>
            </a:r>
            <a:r>
              <a:rPr lang="en-US" dirty="0"/>
              <a:t>than 10 million people in the US have </a:t>
            </a:r>
            <a:r>
              <a:rPr lang="en-US" dirty="0" smtClean="0"/>
              <a:t>PAD (Barnes Jewish Hospital, 2011)</a:t>
            </a:r>
            <a:endParaRPr lang="en-US" dirty="0"/>
          </a:p>
          <a:p>
            <a:r>
              <a:rPr lang="en-US" dirty="0"/>
              <a:t>More likely in older people with diabetes, high blood pressure, high cholesterol, or who smoke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Intermittent </a:t>
            </a:r>
            <a:r>
              <a:rPr lang="en-US" dirty="0" smtClean="0"/>
              <a:t>Claudication (WebMD, 2009)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Muscle pain or cramping in legs that is triggered by walking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Disappears quickly after a few minutes of rest</a:t>
            </a:r>
          </a:p>
          <a:p>
            <a:r>
              <a:rPr lang="en-US" dirty="0" smtClean="0"/>
              <a:t>Leg numbness or weakness</a:t>
            </a:r>
          </a:p>
          <a:p>
            <a:r>
              <a:rPr lang="en-US" dirty="0" smtClean="0"/>
              <a:t>Coldness in lower leg or foot</a:t>
            </a:r>
          </a:p>
          <a:p>
            <a:r>
              <a:rPr lang="en-US" dirty="0" smtClean="0"/>
              <a:t>Sores on toes, feet, or legs that won’t heal</a:t>
            </a:r>
          </a:p>
          <a:p>
            <a:r>
              <a:rPr lang="en-US" dirty="0" smtClean="0"/>
              <a:t>Change in the color of legs</a:t>
            </a:r>
          </a:p>
          <a:p>
            <a:r>
              <a:rPr lang="en-US" dirty="0" smtClean="0"/>
              <a:t>Hair loss or slower hair growth on feet or legs</a:t>
            </a:r>
          </a:p>
          <a:p>
            <a:r>
              <a:rPr lang="en-US" dirty="0" smtClean="0"/>
              <a:t>Slower growth of toenails</a:t>
            </a:r>
          </a:p>
          <a:p>
            <a:r>
              <a:rPr lang="en-US" dirty="0" smtClean="0"/>
              <a:t>Shiny skin on legs</a:t>
            </a:r>
          </a:p>
          <a:p>
            <a:r>
              <a:rPr lang="en-US" dirty="0" smtClean="0"/>
              <a:t>No pulse or weak pulse at the </a:t>
            </a:r>
            <a:r>
              <a:rPr lang="en-US" dirty="0" err="1" smtClean="0"/>
              <a:t>dorsalis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and/or posterior </a:t>
            </a:r>
            <a:r>
              <a:rPr lang="en-US" dirty="0" err="1" smtClean="0"/>
              <a:t>tibial</a:t>
            </a:r>
            <a:endParaRPr lang="en-US" dirty="0"/>
          </a:p>
          <a:p>
            <a:r>
              <a:rPr lang="en-US" dirty="0" smtClean="0"/>
              <a:t>Erectile dysfunction in 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Atherosclerosis (main </a:t>
            </a:r>
            <a:r>
              <a:rPr lang="en-US" dirty="0"/>
              <a:t>c</a:t>
            </a:r>
            <a:r>
              <a:rPr lang="en-US" dirty="0" smtClean="0"/>
              <a:t>ause): Fatty deposits (plaque )builds up in artery walls and reduces blood </a:t>
            </a:r>
            <a:r>
              <a:rPr lang="en-US" dirty="0"/>
              <a:t>flow (</a:t>
            </a:r>
            <a:r>
              <a:rPr lang="en-US" dirty="0" err="1"/>
              <a:t>Bhimji</a:t>
            </a:r>
            <a:r>
              <a:rPr lang="en-US" dirty="0"/>
              <a:t>, </a:t>
            </a:r>
            <a:r>
              <a:rPr lang="en-US" dirty="0" smtClean="0"/>
              <a:t>2011; </a:t>
            </a:r>
            <a:r>
              <a:rPr lang="en-US" dirty="0" err="1" smtClean="0"/>
              <a:t>Stoppler</a:t>
            </a:r>
            <a:r>
              <a:rPr lang="en-US" dirty="0" smtClean="0"/>
              <a:t>, 2011)</a:t>
            </a:r>
            <a:endParaRPr lang="en-US" dirty="0" smtClean="0"/>
          </a:p>
          <a:p>
            <a:r>
              <a:rPr lang="en-US" dirty="0" smtClean="0"/>
              <a:t>Less common </a:t>
            </a:r>
            <a:r>
              <a:rPr lang="en-US" dirty="0"/>
              <a:t>c</a:t>
            </a:r>
            <a:r>
              <a:rPr lang="en-US" dirty="0" smtClean="0"/>
              <a:t>auses include: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Blood Clot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Inflammation of the arteries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Infection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Injury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Major risk factors </a:t>
            </a:r>
            <a:r>
              <a:rPr lang="en-US" dirty="0"/>
              <a:t>(American Heart Association, 2011; Mayo Clinic, </a:t>
            </a:r>
            <a:r>
              <a:rPr lang="en-US" dirty="0" smtClean="0"/>
              <a:t>2011):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Smoking*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Diabetes*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Obesity </a:t>
            </a:r>
            <a:r>
              <a:rPr lang="en-US" dirty="0" smtClean="0">
                <a:solidFill>
                  <a:schemeClr val="tx1"/>
                </a:solidFill>
              </a:rPr>
              <a:t>– BMI &gt;30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Physical inactivity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High blood </a:t>
            </a:r>
            <a:r>
              <a:rPr lang="en-US" dirty="0" smtClean="0">
                <a:solidFill>
                  <a:schemeClr val="tx1"/>
                </a:solidFill>
              </a:rPr>
              <a:t>pressure – &gt;140/90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High cholesterol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Increasing age – &gt;50 </a:t>
            </a:r>
            <a:r>
              <a:rPr lang="en-US" dirty="0">
                <a:solidFill>
                  <a:schemeClr val="tx1"/>
                </a:solidFill>
              </a:rPr>
              <a:t>years </a:t>
            </a:r>
            <a:r>
              <a:rPr lang="en-US" dirty="0" smtClean="0">
                <a:solidFill>
                  <a:schemeClr val="tx1"/>
                </a:solidFill>
              </a:rPr>
              <a:t>old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A family history of </a:t>
            </a:r>
            <a:r>
              <a:rPr lang="en-US" dirty="0" smtClean="0">
                <a:solidFill>
                  <a:schemeClr val="tx1"/>
                </a:solidFill>
              </a:rPr>
              <a:t>PAD, </a:t>
            </a:r>
            <a:r>
              <a:rPr lang="en-US" dirty="0">
                <a:solidFill>
                  <a:schemeClr val="tx1"/>
                </a:solidFill>
              </a:rPr>
              <a:t>heart </a:t>
            </a:r>
            <a:r>
              <a:rPr lang="en-US" dirty="0" smtClean="0">
                <a:solidFill>
                  <a:schemeClr val="tx1"/>
                </a:solidFill>
              </a:rPr>
              <a:t>disease,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dirty="0" smtClean="0">
                <a:solidFill>
                  <a:schemeClr val="tx1"/>
                </a:solidFill>
              </a:rPr>
              <a:t>stroke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*Highest risk due </a:t>
            </a:r>
            <a:r>
              <a:rPr lang="en-US" dirty="0"/>
              <a:t>to reduced blood </a:t>
            </a:r>
            <a:r>
              <a:rPr lang="en-US" dirty="0" smtClean="0"/>
              <a:t>flow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Diagnostic </a:t>
            </a:r>
            <a:r>
              <a:rPr lang="en-US" dirty="0" smtClean="0"/>
              <a:t>testing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Physical exam </a:t>
            </a:r>
            <a:r>
              <a:rPr lang="en-US" sz="2400" dirty="0">
                <a:solidFill>
                  <a:schemeClr val="tx1"/>
                </a:solidFill>
              </a:rPr>
              <a:t>(peripheral pulses, blood flow, sores)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Ankle brachial index</a:t>
            </a:r>
            <a:r>
              <a:rPr lang="en-US" sz="2400" dirty="0">
                <a:solidFill>
                  <a:schemeClr val="tx1"/>
                </a:solidFill>
              </a:rPr>
              <a:t> (ABI)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Doppler, angiography, CT using contract dye</a:t>
            </a:r>
          </a:p>
          <a:p>
            <a:r>
              <a:rPr lang="en-US" dirty="0" smtClean="0"/>
              <a:t>Treatment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Lifestyle changes </a:t>
            </a:r>
            <a:r>
              <a:rPr lang="en-US" sz="2400" dirty="0">
                <a:solidFill>
                  <a:schemeClr val="tx1"/>
                </a:solidFill>
              </a:rPr>
              <a:t>(diet, exercise, stop smoking)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Balloon angioplasty, stenting, bypass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Medications </a:t>
            </a:r>
            <a:r>
              <a:rPr lang="en-US" sz="2400" dirty="0">
                <a:solidFill>
                  <a:schemeClr val="tx1"/>
                </a:solidFill>
              </a:rPr>
              <a:t>(lower cholesterol, manage high blood pressure, control glucose, relieve symptoms)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Maintain a healthy </a:t>
            </a:r>
            <a:r>
              <a:rPr lang="en-US" dirty="0"/>
              <a:t>lifestyle (American Heart Association, </a:t>
            </a:r>
            <a:r>
              <a:rPr lang="en-US" dirty="0" smtClean="0"/>
              <a:t>2011; Mayo Clinic, 2011)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Regular physical </a:t>
            </a:r>
            <a:r>
              <a:rPr lang="en-US" dirty="0" smtClean="0">
                <a:solidFill>
                  <a:schemeClr val="tx1"/>
                </a:solidFill>
              </a:rPr>
              <a:t>activity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30 minutes, 3 times a week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Lower cholesterol levels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Diet low in saturated fat, trans fat, and cholesterol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Quit smoking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Smokers have 4 times the risk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 lnSpcReduction="10000"/>
          </a:bodyPr>
          <a:lstStyle/>
          <a:p>
            <a:pPr marL="119063" indent="-9525" defTabSz="463550">
              <a:buNone/>
            </a:pPr>
            <a:r>
              <a:rPr lang="en-US" sz="1200" dirty="0"/>
              <a:t>American Heart Association. (2011). Prevention and treatment of PAD. Retrieved from 	http://www.heart.org/HEARTORG/Conditions/More/PeripheralArteryDisease/Prevention-and-Treatment-of-	</a:t>
            </a:r>
            <a:r>
              <a:rPr lang="en-US" sz="1200" dirty="0" smtClean="0"/>
              <a:t>PAD_UCM_301308_Article.jsp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Barnes Jewish Hospital. (2011). Peripheral </a:t>
            </a:r>
            <a:r>
              <a:rPr lang="en-US" sz="1200" dirty="0"/>
              <a:t>artery </a:t>
            </a:r>
            <a:r>
              <a:rPr lang="en-US" sz="1200" dirty="0" smtClean="0"/>
              <a:t>disease. Retrieved </a:t>
            </a:r>
            <a:r>
              <a:rPr lang="en-US" sz="1200" dirty="0"/>
              <a:t>October 21, 2011, from </a:t>
            </a:r>
            <a:r>
              <a:rPr lang="en-US" sz="1200" dirty="0" smtClean="0"/>
              <a:t>	http</a:t>
            </a:r>
            <a:r>
              <a:rPr lang="en-US" sz="1200" dirty="0"/>
              <a:t>://</a:t>
            </a:r>
            <a:r>
              <a:rPr lang="en-US" sz="1200" dirty="0" smtClean="0"/>
              <a:t>www.barnesjewish.org/heart-vascular/peripheral-artery-disease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err="1" smtClean="0"/>
              <a:t>Bhimji</a:t>
            </a:r>
            <a:r>
              <a:rPr lang="en-US" sz="1200" dirty="0"/>
              <a:t>, S. </a:t>
            </a:r>
            <a:r>
              <a:rPr lang="en-US" sz="1200" dirty="0" smtClean="0"/>
              <a:t>(2011). </a:t>
            </a:r>
            <a:r>
              <a:rPr lang="en-US" sz="1200" dirty="0"/>
              <a:t>Peripheral artery disease. Retrieved from </a:t>
            </a:r>
            <a:r>
              <a:rPr lang="en-US" sz="1200" dirty="0" smtClean="0"/>
              <a:t>	http</a:t>
            </a:r>
            <a:r>
              <a:rPr lang="en-US" sz="1200" dirty="0"/>
              <a:t>://</a:t>
            </a:r>
            <a:r>
              <a:rPr lang="en-US" sz="1200" dirty="0" smtClean="0"/>
              <a:t>www.emedicinehealth.com/peripheral_vascular_disease/article_em.htm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Mayo Clinic. (2011). Peripheral artery disease (PAD). </a:t>
            </a:r>
            <a:r>
              <a:rPr lang="en-US" sz="1200" dirty="0"/>
              <a:t>Retrieved </a:t>
            </a:r>
            <a:r>
              <a:rPr lang="en-US" sz="1200" dirty="0" smtClean="0"/>
              <a:t>from 	</a:t>
            </a:r>
            <a:r>
              <a:rPr lang="en-US" sz="1200" dirty="0"/>
              <a:t>http://</a:t>
            </a:r>
            <a:r>
              <a:rPr lang="en-US" sz="1200" dirty="0" smtClean="0"/>
              <a:t>www.mayoclinic.com/health/peripheral-arterial-disease/DS00537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err="1" smtClean="0"/>
              <a:t>McCance</a:t>
            </a:r>
            <a:r>
              <a:rPr lang="en-US" sz="1200" dirty="0"/>
              <a:t>, K. L., &amp; </a:t>
            </a:r>
            <a:r>
              <a:rPr lang="en-US" sz="1200" dirty="0" err="1"/>
              <a:t>Huether</a:t>
            </a:r>
            <a:r>
              <a:rPr lang="en-US" sz="1200" dirty="0"/>
              <a:t>, S. E. (2010). </a:t>
            </a:r>
            <a:r>
              <a:rPr lang="en-US" sz="1200" i="1" dirty="0"/>
              <a:t>Pathophysiology: the biologic basis for disease in adults and children</a:t>
            </a:r>
            <a:r>
              <a:rPr lang="en-US" sz="1200" dirty="0"/>
              <a:t> (</a:t>
            </a:r>
            <a:r>
              <a:rPr lang="en-US" sz="1200" dirty="0" smtClean="0"/>
              <a:t>6</a:t>
            </a:r>
            <a:r>
              <a:rPr lang="en-US" sz="1200" baseline="30000" dirty="0" smtClean="0"/>
              <a:t>th</a:t>
            </a:r>
            <a:r>
              <a:rPr lang="en-US" sz="1200" dirty="0"/>
              <a:t>	</a:t>
            </a:r>
            <a:r>
              <a:rPr lang="en-US" sz="1200" dirty="0" smtClean="0"/>
              <a:t>ed</a:t>
            </a:r>
            <a:r>
              <a:rPr lang="en-US" sz="1200" dirty="0"/>
              <a:t>.). St. Louis: Mosby Elsevier</a:t>
            </a:r>
            <a:r>
              <a:rPr lang="en-US" sz="1200" dirty="0" smtClean="0"/>
              <a:t>.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err="1" smtClean="0"/>
              <a:t>Stoppler</a:t>
            </a:r>
            <a:r>
              <a:rPr lang="en-US" sz="1200" dirty="0"/>
              <a:t>, M. </a:t>
            </a:r>
            <a:r>
              <a:rPr lang="en-US" sz="1200" dirty="0" smtClean="0"/>
              <a:t>(2011). </a:t>
            </a:r>
            <a:r>
              <a:rPr lang="en-US" sz="1200" dirty="0"/>
              <a:t>Peripheral artery disease. Retrieved from </a:t>
            </a:r>
            <a:r>
              <a:rPr lang="en-US" sz="1200" dirty="0" smtClean="0"/>
              <a:t>	http</a:t>
            </a:r>
            <a:r>
              <a:rPr lang="en-US" sz="1200" dirty="0"/>
              <a:t>://</a:t>
            </a:r>
            <a:r>
              <a:rPr lang="en-US" sz="1200" dirty="0" smtClean="0"/>
              <a:t>www.medicinenet.com/peripheral_vascular_disease/article.htm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/>
              <a:t>WebMD. (2009). Peripheral arterial disease symptoms. Retrieved October 23, 2011, from </a:t>
            </a:r>
            <a:r>
              <a:rPr lang="en-US" sz="1200" dirty="0" smtClean="0"/>
              <a:t>	http</a:t>
            </a:r>
            <a:r>
              <a:rPr lang="en-US" sz="1200" dirty="0"/>
              <a:t>://www.webmd.com/heart-disease/tc/peripheral-arterial-disease-of-the-legs-symptoms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endParaRPr lang="en-US" sz="1200" dirty="0" smtClean="0"/>
          </a:p>
          <a:p>
            <a:pPr marL="119063" indent="-9525" defTabSz="46355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135</TotalTime>
  <Words>426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labuser #19</cp:lastModifiedBy>
  <cp:revision>18</cp:revision>
  <dcterms:created xsi:type="dcterms:W3CDTF">2011-10-16T17:26:00Z</dcterms:created>
  <dcterms:modified xsi:type="dcterms:W3CDTF">2011-10-24T16:58:10Z</dcterms:modified>
</cp:coreProperties>
</file>