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3F150D65-C64D-44FB-9152-4CC2DE0C9198}" type="datetime1">
              <a:rPr lang="en-US" smtClean="0"/>
              <a:pPr/>
              <a:t>10/23/2011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35EB0-D091-417E-ACD5-D65E1C7D8524}" type="datetime1">
              <a:rPr lang="en-US" smtClean="0"/>
              <a:pPr/>
              <a:t>10/23/2011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A09F9-C7D6-4C52-A7E8-5101239A0BA2}" type="datetime1">
              <a:rPr lang="en-US" smtClean="0"/>
              <a:pPr/>
              <a:t>10/23/2011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E64A4-35FB-42B6-9183-2C0CE0E36649}" type="datetime1">
              <a:rPr lang="en-US" smtClean="0"/>
              <a:pPr/>
              <a:t>10/23/2011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2683B9-6ECA-47FA-93CF-B124A0FAC208}" type="datetime1">
              <a:rPr lang="en-US" smtClean="0"/>
              <a:pPr/>
              <a:t>10/23/2011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F66B-9476-4BB3-85E9-E01854F07F90}" type="datetime1">
              <a:rPr lang="en-US" smtClean="0"/>
              <a:pPr/>
              <a:t>10/23/2011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6B23FBD-8F7D-4F85-8085-67BFDB05CB71}" type="datetime1">
              <a:rPr lang="en-US" smtClean="0"/>
              <a:pPr/>
              <a:t>10/23/2011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65D789A-1220-4441-8676-44A034051BFD}" type="datetime1">
              <a:rPr lang="en-US" smtClean="0"/>
              <a:pPr/>
              <a:t>10/23/2011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8A266-E364-4B5E-98DD-432668182E1E}" type="datetime1">
              <a:rPr lang="en-US" smtClean="0"/>
              <a:pPr/>
              <a:t>10/23/2011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F2040-9975-4642-A906-1DF87F8BE202}" type="datetime1">
              <a:rPr lang="en-US" smtClean="0"/>
              <a:pPr/>
              <a:t>10/23/2011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52B4A-BA08-4841-AB08-A0D822ABC34D}" type="datetime1">
              <a:rPr lang="en-US" smtClean="0"/>
              <a:pPr/>
              <a:t>10/23/2011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75D48070-6A81-47D0-9810-1540B9FEFF61}" type="datetime1">
              <a:rPr lang="en-US" smtClean="0"/>
              <a:pPr/>
              <a:t>10/23/2011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Peripheral Artery Disease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8229600" cy="1752600"/>
          </a:xfrm>
        </p:spPr>
        <p:txBody>
          <a:bodyPr/>
          <a:lstStyle/>
          <a:p>
            <a:r>
              <a:rPr lang="en-US" dirty="0" smtClean="0"/>
              <a:t>N202 – </a:t>
            </a:r>
            <a:r>
              <a:rPr lang="en-US" dirty="0" err="1" smtClean="0"/>
              <a:t>Patho</a:t>
            </a:r>
            <a:r>
              <a:rPr lang="en-US" dirty="0" smtClean="0"/>
              <a:t>/Pharm I</a:t>
            </a:r>
          </a:p>
          <a:p>
            <a:r>
              <a:rPr lang="en-US" dirty="0" smtClean="0"/>
              <a:t>Paige Harris, Stacey Johansen, Andrea Provost, </a:t>
            </a:r>
            <a:r>
              <a:rPr lang="en-US" dirty="0" err="1" smtClean="0"/>
              <a:t>Kaley</a:t>
            </a:r>
            <a:r>
              <a:rPr lang="en-US" dirty="0" smtClean="0"/>
              <a:t> Smith, and Whitney </a:t>
            </a:r>
            <a:r>
              <a:rPr lang="en-US" dirty="0" err="1" smtClean="0"/>
              <a:t>Stiegman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232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/>
          <a:lstStyle/>
          <a:p>
            <a:r>
              <a:rPr lang="en-US" dirty="0"/>
              <a:t>Peripheral artery disease (PAD</a:t>
            </a:r>
            <a:r>
              <a:rPr lang="en-US" dirty="0" smtClean="0"/>
              <a:t>) – Atherosclerotic </a:t>
            </a:r>
            <a:r>
              <a:rPr lang="en-US" dirty="0"/>
              <a:t>disease of arteries</a:t>
            </a:r>
          </a:p>
          <a:p>
            <a:pPr marL="742950" lvl="1" indent="-285750"/>
            <a:r>
              <a:rPr lang="en-US" dirty="0">
                <a:solidFill>
                  <a:schemeClr val="tx1"/>
                </a:solidFill>
              </a:rPr>
              <a:t>Usually affects lower limbs, especially lower extremities</a:t>
            </a:r>
          </a:p>
          <a:p>
            <a:r>
              <a:rPr lang="en-US" dirty="0"/>
              <a:t>Atherosclerosis causes narrowing of arteries</a:t>
            </a:r>
          </a:p>
          <a:p>
            <a:pPr marL="742950" lvl="1" indent="-285750"/>
            <a:r>
              <a:rPr lang="en-US" dirty="0">
                <a:solidFill>
                  <a:schemeClr val="tx1"/>
                </a:solidFill>
              </a:rPr>
              <a:t>Blood flow is decreased to parts of the body </a:t>
            </a:r>
          </a:p>
          <a:p>
            <a:r>
              <a:rPr lang="en-US" dirty="0"/>
              <a:t>More than 10 million people in the US have PAD</a:t>
            </a:r>
          </a:p>
          <a:p>
            <a:r>
              <a:rPr lang="en-US" dirty="0"/>
              <a:t>More likely in older people with diabetes, high blood pressure, high cholesterol, or who smoke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43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Signs &amp; Symptoms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133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Causes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/>
          <a:lstStyle/>
          <a:p>
            <a:r>
              <a:rPr lang="en-US" dirty="0" smtClean="0"/>
              <a:t>Atherosclerosis (main </a:t>
            </a:r>
            <a:r>
              <a:rPr lang="en-US" dirty="0"/>
              <a:t>c</a:t>
            </a:r>
            <a:r>
              <a:rPr lang="en-US" dirty="0" smtClean="0"/>
              <a:t>ause): Fatty deposits (plaque )builds up in artery walls and reduces blood flow</a:t>
            </a:r>
          </a:p>
          <a:p>
            <a:r>
              <a:rPr lang="en-US" dirty="0" smtClean="0"/>
              <a:t>Less common </a:t>
            </a:r>
            <a:r>
              <a:rPr lang="en-US" dirty="0"/>
              <a:t>c</a:t>
            </a:r>
            <a:r>
              <a:rPr lang="en-US" dirty="0" smtClean="0"/>
              <a:t>auses include: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Blood Clot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Inflammation of the arteries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Infection</a:t>
            </a:r>
            <a:endParaRPr lang="en-US" dirty="0">
              <a:solidFill>
                <a:schemeClr val="tx1"/>
              </a:solidFill>
            </a:endParaRP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Injury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13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Risk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13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Diagnosis &amp; 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/>
          <a:lstStyle/>
          <a:p>
            <a:r>
              <a:rPr lang="en-US" dirty="0"/>
              <a:t>Diagnostic </a:t>
            </a:r>
            <a:r>
              <a:rPr lang="en-US" dirty="0" smtClean="0"/>
              <a:t>testing (Mayo Clinic, 2011)</a:t>
            </a:r>
            <a:endParaRPr lang="en-US" dirty="0"/>
          </a:p>
          <a:p>
            <a:pPr marL="742950" lvl="1" indent="-285750"/>
            <a:r>
              <a:rPr lang="en-US" dirty="0">
                <a:solidFill>
                  <a:schemeClr val="tx1"/>
                </a:solidFill>
              </a:rPr>
              <a:t>Physical exam </a:t>
            </a:r>
            <a:r>
              <a:rPr lang="en-US" sz="2400" dirty="0">
                <a:solidFill>
                  <a:schemeClr val="tx1"/>
                </a:solidFill>
              </a:rPr>
              <a:t>(peripheral pulses, blood flow, sores)</a:t>
            </a:r>
          </a:p>
          <a:p>
            <a:pPr marL="742950" lvl="1" indent="-285750"/>
            <a:r>
              <a:rPr lang="en-US" dirty="0">
                <a:solidFill>
                  <a:schemeClr val="tx1"/>
                </a:solidFill>
              </a:rPr>
              <a:t>Ankle brachial index</a:t>
            </a:r>
            <a:r>
              <a:rPr lang="en-US" sz="2400" dirty="0">
                <a:solidFill>
                  <a:schemeClr val="tx1"/>
                </a:solidFill>
              </a:rPr>
              <a:t> (ABI)</a:t>
            </a:r>
          </a:p>
          <a:p>
            <a:pPr marL="742950" lvl="1" indent="-285750"/>
            <a:r>
              <a:rPr lang="en-US" dirty="0">
                <a:solidFill>
                  <a:schemeClr val="tx1"/>
                </a:solidFill>
              </a:rPr>
              <a:t>Doppler, angiography, CT using contract dye</a:t>
            </a:r>
          </a:p>
          <a:p>
            <a:r>
              <a:rPr lang="en-US" dirty="0" smtClean="0"/>
              <a:t>Treatment (Mayo Clinic, 2011)</a:t>
            </a:r>
            <a:endParaRPr lang="en-US" dirty="0"/>
          </a:p>
          <a:p>
            <a:pPr marL="742950" lvl="1" indent="-285750"/>
            <a:r>
              <a:rPr lang="en-US" dirty="0">
                <a:solidFill>
                  <a:schemeClr val="tx1"/>
                </a:solidFill>
              </a:rPr>
              <a:t>Lifestyle changes </a:t>
            </a:r>
            <a:r>
              <a:rPr lang="en-US" sz="2400" dirty="0">
                <a:solidFill>
                  <a:schemeClr val="tx1"/>
                </a:solidFill>
              </a:rPr>
              <a:t>(diet, exercise, stop smoking)</a:t>
            </a:r>
          </a:p>
          <a:p>
            <a:pPr marL="742950" lvl="1" indent="-285750"/>
            <a:r>
              <a:rPr lang="en-US" dirty="0">
                <a:solidFill>
                  <a:schemeClr val="tx1"/>
                </a:solidFill>
              </a:rPr>
              <a:t>Balloon angioplasty, stenting, bypass</a:t>
            </a:r>
          </a:p>
          <a:p>
            <a:pPr marL="742950" lvl="1" indent="-285750"/>
            <a:r>
              <a:rPr lang="en-US" dirty="0">
                <a:solidFill>
                  <a:schemeClr val="tx1"/>
                </a:solidFill>
              </a:rPr>
              <a:t>Medications </a:t>
            </a:r>
            <a:r>
              <a:rPr lang="en-US" sz="2400" dirty="0">
                <a:solidFill>
                  <a:schemeClr val="tx1"/>
                </a:solidFill>
              </a:rPr>
              <a:t>(lower cholesterol, manage high blood pressure, control glucose, relieve symptoms)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133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Prevention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/>
          <a:lstStyle/>
          <a:p>
            <a:r>
              <a:rPr lang="en-US" dirty="0" smtClean="0"/>
              <a:t>Maintain a healthy </a:t>
            </a:r>
            <a:r>
              <a:rPr lang="en-US" dirty="0"/>
              <a:t>lifestyle (American Heart Association, </a:t>
            </a:r>
            <a:r>
              <a:rPr lang="en-US" dirty="0" smtClean="0"/>
              <a:t>2011; Mayo Clinic, 2011)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Regular physical </a:t>
            </a:r>
            <a:r>
              <a:rPr lang="en-US" dirty="0" smtClean="0">
                <a:solidFill>
                  <a:schemeClr val="tx1"/>
                </a:solidFill>
              </a:rPr>
              <a:t>activity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30 minutes, 3 times a week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Lower cholesterol levels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Diet low in saturated fat, trans fat, and cholesterol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Quit smoking</a:t>
            </a:r>
          </a:p>
          <a:p>
            <a:pPr lvl="2"/>
            <a:r>
              <a:rPr lang="en-US" dirty="0" smtClean="0">
                <a:solidFill>
                  <a:schemeClr val="tx1"/>
                </a:solidFill>
              </a:rPr>
              <a:t>Smokers have 4 times the risk</a:t>
            </a:r>
          </a:p>
          <a:p>
            <a:pPr lvl="1"/>
            <a:endParaRPr lang="en-US" dirty="0" smtClean="0">
              <a:solidFill>
                <a:schemeClr val="tx1"/>
              </a:solidFill>
            </a:endParaRPr>
          </a:p>
          <a:p>
            <a:pPr lvl="1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413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325112"/>
          </a:xfrm>
        </p:spPr>
        <p:txBody>
          <a:bodyPr>
            <a:normAutofit/>
          </a:bodyPr>
          <a:lstStyle/>
          <a:p>
            <a:pPr marL="119063" indent="-9525" defTabSz="463550">
              <a:buNone/>
            </a:pPr>
            <a:r>
              <a:rPr lang="en-US" sz="1200" dirty="0"/>
              <a:t>American Heart Association. (2011). Prevention and treatment of PAD. Retrieved from 	http://www.heart.org/HEARTORG/Conditions/More/PeripheralArteryDisease/Prevention-and-Treatment-of-	</a:t>
            </a:r>
            <a:r>
              <a:rPr lang="en-US" sz="1200" dirty="0" smtClean="0"/>
              <a:t>PAD_UCM_301308_Article.jsp</a:t>
            </a:r>
          </a:p>
          <a:p>
            <a:pPr marL="119063" indent="-9525" defTabSz="463550">
              <a:buNone/>
            </a:pPr>
            <a:endParaRPr lang="en-US" sz="1200" dirty="0"/>
          </a:p>
          <a:p>
            <a:pPr marL="119063" indent="-9525" defTabSz="463550">
              <a:buNone/>
            </a:pPr>
            <a:r>
              <a:rPr lang="en-US" sz="1200" dirty="0" smtClean="0"/>
              <a:t>Barnes Jewish Hospital. (2011). Peripheral </a:t>
            </a:r>
            <a:r>
              <a:rPr lang="en-US" sz="1200" dirty="0"/>
              <a:t>artery </a:t>
            </a:r>
            <a:r>
              <a:rPr lang="en-US" sz="1200" dirty="0" smtClean="0"/>
              <a:t>disease. Retrieved </a:t>
            </a:r>
            <a:r>
              <a:rPr lang="en-US" sz="1200" dirty="0"/>
              <a:t>October 21, 2011, from </a:t>
            </a:r>
            <a:r>
              <a:rPr lang="en-US" sz="1200" dirty="0" smtClean="0"/>
              <a:t>	http</a:t>
            </a:r>
            <a:r>
              <a:rPr lang="en-US" sz="1200" dirty="0"/>
              <a:t>://www.barnesjewish.org/heart-vascular/peripheral-artery-disease</a:t>
            </a:r>
          </a:p>
          <a:p>
            <a:pPr marL="119063" indent="-9525" defTabSz="463550">
              <a:buNone/>
            </a:pPr>
            <a:endParaRPr lang="en-US" sz="1200" dirty="0"/>
          </a:p>
          <a:p>
            <a:pPr marL="119063" indent="-9525" defTabSz="463550">
              <a:buNone/>
            </a:pPr>
            <a:r>
              <a:rPr lang="en-US" sz="1200" dirty="0" smtClean="0"/>
              <a:t>Mayo Clinic. (2011). Peripheral artery disease (PAD). </a:t>
            </a:r>
            <a:r>
              <a:rPr lang="en-US" sz="1200" dirty="0"/>
              <a:t>Retrieved </a:t>
            </a:r>
            <a:r>
              <a:rPr lang="en-US" sz="1200" dirty="0" smtClean="0"/>
              <a:t>from 	</a:t>
            </a:r>
            <a:r>
              <a:rPr lang="en-US" sz="1200" dirty="0"/>
              <a:t>http://</a:t>
            </a:r>
            <a:r>
              <a:rPr lang="en-US" sz="1200" dirty="0" smtClean="0"/>
              <a:t>www.mayoclinic.com/health/peripheral-arterial-disease/DS00537</a:t>
            </a:r>
          </a:p>
          <a:p>
            <a:pPr marL="119063" indent="-9525" defTabSz="463550">
              <a:buNone/>
            </a:pPr>
            <a:endParaRPr lang="en-US" sz="1200" dirty="0"/>
          </a:p>
          <a:p>
            <a:pPr marL="119063" indent="-9525" defTabSz="463550">
              <a:buNone/>
            </a:pPr>
            <a:r>
              <a:rPr lang="en-US" sz="1200" dirty="0" err="1"/>
              <a:t>McCance</a:t>
            </a:r>
            <a:r>
              <a:rPr lang="en-US" sz="1200" dirty="0"/>
              <a:t>, K. L., &amp; </a:t>
            </a:r>
            <a:r>
              <a:rPr lang="en-US" sz="1200" dirty="0" err="1"/>
              <a:t>Huether</a:t>
            </a:r>
            <a:r>
              <a:rPr lang="en-US" sz="1200" dirty="0"/>
              <a:t>, S. E. (2010). </a:t>
            </a:r>
            <a:r>
              <a:rPr lang="en-US" sz="1200" i="1" dirty="0"/>
              <a:t>Pathophysiology: the biologic basis for disease in adults and children</a:t>
            </a:r>
            <a:r>
              <a:rPr lang="en-US" sz="1200" dirty="0"/>
              <a:t> (</a:t>
            </a:r>
            <a:r>
              <a:rPr lang="en-US" sz="1200" dirty="0" smtClean="0"/>
              <a:t>6</a:t>
            </a:r>
            <a:r>
              <a:rPr lang="en-US" sz="1200" baseline="30000" dirty="0" smtClean="0"/>
              <a:t>th</a:t>
            </a:r>
            <a:r>
              <a:rPr lang="en-US" sz="1200" dirty="0"/>
              <a:t>	</a:t>
            </a:r>
            <a:r>
              <a:rPr lang="en-US" sz="1200" dirty="0" smtClean="0"/>
              <a:t>ed</a:t>
            </a:r>
            <a:r>
              <a:rPr lang="en-US" sz="1200" dirty="0"/>
              <a:t>.). St. Louis: Mosby Elsevier.</a:t>
            </a:r>
          </a:p>
          <a:p>
            <a:pPr marL="119063" indent="-9525" defTabSz="463550">
              <a:buNone/>
            </a:pPr>
            <a:endParaRPr lang="en-US" sz="1200" dirty="0" smtClean="0"/>
          </a:p>
          <a:p>
            <a:pPr marL="119063" indent="-9525" defTabSz="463550">
              <a:buNone/>
            </a:pPr>
            <a:endParaRPr lang="en-US" sz="1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910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109</TotalTime>
  <Words>270</Words>
  <Application>Microsoft Office PowerPoint</Application>
  <PresentationFormat>On-screen Show (4:3)</PresentationFormat>
  <Paragraphs>55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Urban</vt:lpstr>
      <vt:lpstr>Peripheral Artery Disease</vt:lpstr>
      <vt:lpstr>Definition</vt:lpstr>
      <vt:lpstr>Signs &amp; Symptoms</vt:lpstr>
      <vt:lpstr>Causes</vt:lpstr>
      <vt:lpstr>Risk Factors</vt:lpstr>
      <vt:lpstr>Diagnosis &amp; Treatment</vt:lpstr>
      <vt:lpstr>Prevention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Peripheral Artery Disease</dc:title>
  <dc:creator>user</dc:creator>
  <cp:lastModifiedBy>user</cp:lastModifiedBy>
  <cp:revision>13</cp:revision>
  <dcterms:created xsi:type="dcterms:W3CDTF">2011-10-16T17:26:00Z</dcterms:created>
  <dcterms:modified xsi:type="dcterms:W3CDTF">2011-10-24T01:10:22Z</dcterms:modified>
</cp:coreProperties>
</file>