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1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20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51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1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2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23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35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74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76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34A90-9DB1-4F78-8F36-9CF607A420F5}" type="datetimeFigureOut">
              <a:rPr lang="en-US" smtClean="0"/>
              <a:t>10/7/2011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4B8CA-836A-4938-9C70-81EA69C34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8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Diagnostic test findings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ECG demonstrates a superior left axis deviation, first-degree AV block, and RV hypertrophy or right bundle block</a:t>
            </a:r>
          </a:p>
          <a:p>
            <a:r>
              <a:rPr lang="en-US" dirty="0" smtClean="0"/>
              <a:t>Chest radiograph shows cardiomegaly, increased pulmonary vascular markings, and a prominent main PA</a:t>
            </a:r>
          </a:p>
          <a:p>
            <a:r>
              <a:rPr lang="en-US" dirty="0" smtClean="0"/>
              <a:t>Echocardiography allows visualization of defect</a:t>
            </a:r>
          </a:p>
        </p:txBody>
      </p:sp>
    </p:spTree>
    <p:extLst>
      <p:ext uri="{BB962C8B-B14F-4D97-AF65-F5344CB8AC3E}">
        <p14:creationId xmlns:p14="http://schemas.microsoft.com/office/powerpoint/2010/main" val="397506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Medical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Trend is to perform complete repair between 3 and 6 months of life</a:t>
            </a:r>
          </a:p>
          <a:p>
            <a:r>
              <a:rPr lang="en-US" dirty="0" smtClean="0"/>
              <a:t>Surgical repair is performed through a </a:t>
            </a:r>
            <a:r>
              <a:rPr lang="en-US" dirty="0" err="1" smtClean="0"/>
              <a:t>midsternotomy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Postoperative complications include heart block, dysrhythmias, or mitral regurgitation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81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oxygenation</a:t>
            </a:r>
          </a:p>
          <a:p>
            <a:pPr lvl="1"/>
            <a:r>
              <a:rPr lang="en-US" dirty="0" smtClean="0"/>
              <a:t>Position the child in Fowler’s or semi-Fowler’s position</a:t>
            </a:r>
          </a:p>
          <a:p>
            <a:pPr lvl="1"/>
            <a:r>
              <a:rPr lang="en-US" dirty="0" smtClean="0"/>
              <a:t>Monitor vital signs</a:t>
            </a:r>
          </a:p>
          <a:p>
            <a:pPr lvl="1"/>
            <a:r>
              <a:rPr lang="en-US" dirty="0" smtClean="0"/>
              <a:t>Anticipate the need for assisted ventilation</a:t>
            </a:r>
          </a:p>
          <a:p>
            <a:pPr marL="514350" indent="-457200"/>
            <a:r>
              <a:rPr lang="en-US" dirty="0" smtClean="0"/>
              <a:t>Promote adequate nutrition</a:t>
            </a:r>
          </a:p>
          <a:p>
            <a:pPr marL="914400" lvl="1" indent="-457200"/>
            <a:r>
              <a:rPr lang="en-US" dirty="0" smtClean="0"/>
              <a:t>Children with congenital heart defects have increased nutritional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904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Nursing Interventions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Promote adequate nutrition cont.</a:t>
            </a:r>
          </a:p>
          <a:p>
            <a:pPr lvl="1"/>
            <a:r>
              <a:rPr lang="en-US" dirty="0" smtClean="0"/>
              <a:t>May be provided orally, </a:t>
            </a:r>
            <a:r>
              <a:rPr lang="en-US" dirty="0" err="1" smtClean="0"/>
              <a:t>enterally</a:t>
            </a:r>
            <a:r>
              <a:rPr lang="en-US" dirty="0" smtClean="0"/>
              <a:t>, or </a:t>
            </a:r>
            <a:r>
              <a:rPr lang="en-US" dirty="0" err="1" smtClean="0"/>
              <a:t>parenterally</a:t>
            </a:r>
            <a:endParaRPr lang="en-US" dirty="0" smtClean="0"/>
          </a:p>
          <a:p>
            <a:pPr marL="514350" indent="-457200"/>
            <a:r>
              <a:rPr lang="en-US" dirty="0" smtClean="0"/>
              <a:t>Assist with coping</a:t>
            </a:r>
          </a:p>
          <a:p>
            <a:pPr marL="914400" lvl="1" indent="-457200"/>
            <a:r>
              <a:rPr lang="en-US" dirty="0" smtClean="0"/>
              <a:t>Encourage attachment and bonding with newborn</a:t>
            </a:r>
          </a:p>
          <a:p>
            <a:pPr marL="914400" lvl="1" indent="-457200"/>
            <a:r>
              <a:rPr lang="en-US" dirty="0" smtClean="0"/>
              <a:t>Encourage parents and child to participate in the child’s care</a:t>
            </a:r>
          </a:p>
          <a:p>
            <a:pPr marL="914400" lvl="1" indent="-457200"/>
            <a:r>
              <a:rPr lang="en-US" dirty="0" smtClean="0"/>
              <a:t>Provide developmentally appropriate explanations to the child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845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Interventions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Prevent infection</a:t>
            </a:r>
          </a:p>
          <a:p>
            <a:pPr lvl="1"/>
            <a:r>
              <a:rPr lang="en-US" dirty="0" smtClean="0"/>
              <a:t>Teach parents proper hand hygiene</a:t>
            </a:r>
          </a:p>
          <a:p>
            <a:pPr marL="514350" indent="-457200"/>
            <a:r>
              <a:rPr lang="en-US" dirty="0" smtClean="0"/>
              <a:t>Provide postoperative care</a:t>
            </a:r>
          </a:p>
          <a:p>
            <a:pPr marL="914400" lvl="1" indent="-457200"/>
            <a:r>
              <a:rPr lang="en-US" dirty="0" smtClean="0"/>
              <a:t>Assess vital signs</a:t>
            </a:r>
          </a:p>
          <a:p>
            <a:pPr marL="914400" lvl="1" indent="-457200"/>
            <a:r>
              <a:rPr lang="en-US" dirty="0" smtClean="0"/>
              <a:t>Monitor hemodynamic status</a:t>
            </a:r>
          </a:p>
          <a:p>
            <a:pPr marL="914400" lvl="1" indent="-457200"/>
            <a:r>
              <a:rPr lang="en-US" dirty="0" smtClean="0"/>
              <a:t>Provide site care</a:t>
            </a:r>
          </a:p>
          <a:p>
            <a:pPr marL="914400" lvl="1" indent="-457200"/>
            <a:r>
              <a:rPr lang="en-US" dirty="0" smtClean="0"/>
              <a:t>Monitor intake and output hourly</a:t>
            </a:r>
          </a:p>
          <a:p>
            <a:pPr marL="914400" lvl="1" indent="-457200"/>
            <a:r>
              <a:rPr lang="en-US" dirty="0" smtClean="0"/>
              <a:t>Assess for changes in LOC</a:t>
            </a:r>
          </a:p>
          <a:p>
            <a:pPr marL="914400" lvl="1" indent="-457200"/>
            <a:r>
              <a:rPr lang="en-US" dirty="0" smtClean="0"/>
              <a:t>Administer medication</a:t>
            </a:r>
          </a:p>
          <a:p>
            <a:pPr marL="514350" indent="-457200"/>
            <a:r>
              <a:rPr lang="en-US" dirty="0" smtClean="0"/>
              <a:t>Provide education to patient and family</a:t>
            </a:r>
          </a:p>
          <a:p>
            <a:pPr marL="5715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70798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McCance</a:t>
            </a:r>
            <a:r>
              <a:rPr lang="en-US" sz="2400" dirty="0" smtClean="0"/>
              <a:t>, K. L., </a:t>
            </a:r>
            <a:r>
              <a:rPr lang="en-US" sz="2400" dirty="0" err="1" smtClean="0"/>
              <a:t>Huether</a:t>
            </a:r>
            <a:r>
              <a:rPr lang="en-US" sz="2400" dirty="0" smtClean="0"/>
              <a:t>, S. E., </a:t>
            </a:r>
            <a:r>
              <a:rPr lang="en-US" sz="2400" dirty="0" err="1" smtClean="0"/>
              <a:t>Brashers</a:t>
            </a:r>
            <a:r>
              <a:rPr lang="en-US" sz="2400" dirty="0" smtClean="0"/>
              <a:t>, V. L., &amp; Rote, N. S. 	(2010).  </a:t>
            </a:r>
            <a:r>
              <a:rPr lang="en-US" sz="2400" i="1" dirty="0" smtClean="0"/>
              <a:t>Pathophysiology: The biologic basis for disease in 	adults and children </a:t>
            </a:r>
            <a:r>
              <a:rPr lang="en-US" sz="2400" dirty="0" smtClean="0"/>
              <a:t>(6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ed.).  Maryland Heights, MO: 	Mosby Elsevier</a:t>
            </a:r>
          </a:p>
          <a:p>
            <a:pPr marL="0" indent="0">
              <a:buNone/>
            </a:pPr>
            <a:r>
              <a:rPr lang="en-US" sz="2400" dirty="0" smtClean="0"/>
              <a:t>Ricci, S. S., Kyle, T. (2009).  </a:t>
            </a:r>
            <a:r>
              <a:rPr lang="en-US" sz="2400" i="1" dirty="0" smtClean="0"/>
              <a:t>Maternity and pediatric nursing.  	</a:t>
            </a:r>
            <a:r>
              <a:rPr lang="en-US" sz="2400" smtClean="0"/>
              <a:t>Philadelphia</a:t>
            </a:r>
            <a:r>
              <a:rPr lang="en-US" sz="2400" dirty="0" smtClean="0"/>
              <a:t>, PA: Lippincott Williams </a:t>
            </a:r>
            <a:r>
              <a:rPr lang="en-US" sz="2400" smtClean="0"/>
              <a:t>&amp; Wilkins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42734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219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Diagnostic test findings</vt:lpstr>
      <vt:lpstr>Medical Management</vt:lpstr>
      <vt:lpstr>Nursing Interventions</vt:lpstr>
      <vt:lpstr>Nursing Interventions cont.</vt:lpstr>
      <vt:lpstr>Nursing Interventions cont.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Diagnostic test findings</dc:title>
  <dc:creator>Briana Kennett</dc:creator>
  <cp:lastModifiedBy>Briana Kennett</cp:lastModifiedBy>
  <cp:revision>5</cp:revision>
  <dcterms:created xsi:type="dcterms:W3CDTF">2011-10-07T22:19:15Z</dcterms:created>
  <dcterms:modified xsi:type="dcterms:W3CDTF">2011-10-07T23:04:33Z</dcterms:modified>
</cp:coreProperties>
</file>