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E6EEF5E-4A42-4483-8994-C0EDDFBDDF35}" type="slidenum">
              <a:rPr lang="en-US"/>
              <a:pPr/>
              <a:t>‹#›</a:t>
            </a:fld>
            <a:endParaRPr lang="en-US"/>
          </a:p>
        </p:txBody>
      </p:sp>
    </p:spTree>
    <p:extLst>
      <p:ext uri="{BB962C8B-B14F-4D97-AF65-F5344CB8AC3E}">
        <p14:creationId xmlns:p14="http://schemas.microsoft.com/office/powerpoint/2010/main" val="20055702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C178E6-5068-45E0-8747-E974D685E610}" type="slidenum">
              <a:rPr lang="en-US"/>
              <a:pPr/>
              <a:t>1</a:t>
            </a:fld>
            <a:endParaRPr lang="en-US"/>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sz="1200" kern="1200" dirty="0" smtClean="0">
                <a:solidFill>
                  <a:schemeClr val="tx1"/>
                </a:solidFill>
                <a:effectLst/>
                <a:latin typeface="Arial" charset="0"/>
                <a:ea typeface="+mn-ea"/>
                <a:cs typeface="Arial" charset="0"/>
              </a:rPr>
              <a:t>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and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obtained their sample from an adult acute care nursing practice course from a Florida university (p. 25).  The sample size was 77 and consisted of both traditional and nontraditional students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&amp;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p. 25).  The demographics of the traditional students showed that 26 were between the age of 18 and 25, seven were between the age of 26 and 35, and three were between the age of 36 and 45.  The demographics of nontraditional students were 19 between the age of 18 and 25, 15 between the age of 26 and 35, five between the age of 36 and 45, and two between the age of 46 and 60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&amp;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p. 25).   According to Burns and Grove (2009), the sample size required in qualitative research is dependent on the amount of information needed to understand the subject of study (p. 361).  Furthermore, the number of participants is adequate when “saturation of information is achieved in the study area” (Burns &amp; Grove, 2009, p. 361).  Three factors must be used to determine whether a sample size has achieved saturation of data: scope of the study, nature of the topic, and quality of the data.  Smaller sample sizes are appropriate if the scope of the study is narrow, if the topic is clear, or if the quality of data is high (Burns &amp; Grove, 2009, p. 361).  Upon review of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and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the scope of the study is narrow, focusing on the development of caring using simulation technology.  Furthermore,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and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discuss the topic in detail, and they have obtained high quality data with subjects participating in an emergent situation and focus group discussion (p. 25).</a:t>
            </a:r>
          </a:p>
          <a:p>
            <a:r>
              <a:rPr lang="en-US" sz="1200" kern="1200" dirty="0" smtClean="0">
                <a:solidFill>
                  <a:schemeClr val="tx1"/>
                </a:solidFill>
                <a:effectLst/>
                <a:latin typeface="Arial" charset="0"/>
                <a:ea typeface="+mn-ea"/>
                <a:cs typeface="Arial" charset="0"/>
              </a:rPr>
              <a:t>	</a:t>
            </a:r>
            <a:r>
              <a:rPr lang="en-US" sz="1200" kern="1200" dirty="0" err="1" smtClean="0">
                <a:solidFill>
                  <a:schemeClr val="tx1"/>
                </a:solidFill>
                <a:effectLst/>
                <a:latin typeface="Arial" charset="0"/>
                <a:ea typeface="+mn-ea"/>
                <a:cs typeface="Arial" charset="0"/>
              </a:rPr>
              <a:t>Windle</a:t>
            </a:r>
            <a:r>
              <a:rPr lang="en-US" sz="1200" kern="1200" dirty="0" smtClean="0">
                <a:solidFill>
                  <a:schemeClr val="tx1"/>
                </a:solidFill>
                <a:effectLst/>
                <a:latin typeface="Arial" charset="0"/>
                <a:ea typeface="+mn-ea"/>
                <a:cs typeface="Arial" charset="0"/>
              </a:rPr>
              <a:t> et al. (2006) sampled 221 participants.  Participants were selected using random sampling by lottery method.  Inclusion criteria included: patients 18 years of age and older, patients who could read and write English, and patients whose IV insertion occurred on an upper extremity.  Exclusion criteria included: patients with neuropathy, patients with needle phobias, renal patients, and patients whose IV insertion did not occur on first try (</a:t>
            </a:r>
            <a:r>
              <a:rPr lang="en-US" sz="1200" kern="1200" dirty="0" err="1" smtClean="0">
                <a:solidFill>
                  <a:schemeClr val="tx1"/>
                </a:solidFill>
                <a:effectLst/>
                <a:latin typeface="Arial" charset="0"/>
                <a:ea typeface="+mn-ea"/>
                <a:cs typeface="Arial" charset="0"/>
              </a:rPr>
              <a:t>Windle</a:t>
            </a:r>
            <a:r>
              <a:rPr lang="en-US" sz="1200" kern="1200" dirty="0" smtClean="0">
                <a:solidFill>
                  <a:schemeClr val="tx1"/>
                </a:solidFill>
                <a:effectLst/>
                <a:latin typeface="Arial" charset="0"/>
                <a:ea typeface="+mn-ea"/>
                <a:cs typeface="Arial" charset="0"/>
              </a:rPr>
              <a:t> et al., 2006, p. 254).  According to Burns and Grove (2009), power is used to determine if a sample size is adequate (p. 357).  The design of the study, as well as the number of variables affects the sample size.  For example, variables such as age and gender can lead to an increase by a factor of 5 to 10 (Burns &amp; Grove, 2009, p. 360).  Thus, the sample size of 221 used by </a:t>
            </a:r>
            <a:r>
              <a:rPr lang="en-US" sz="1200" kern="1200" dirty="0" err="1" smtClean="0">
                <a:solidFill>
                  <a:schemeClr val="tx1"/>
                </a:solidFill>
                <a:effectLst/>
                <a:latin typeface="Arial" charset="0"/>
                <a:ea typeface="+mn-ea"/>
                <a:cs typeface="Arial" charset="0"/>
              </a:rPr>
              <a:t>Windle</a:t>
            </a:r>
            <a:r>
              <a:rPr lang="en-US" sz="1200" kern="1200" dirty="0" smtClean="0">
                <a:solidFill>
                  <a:schemeClr val="tx1"/>
                </a:solidFill>
                <a:effectLst/>
                <a:latin typeface="Arial" charset="0"/>
                <a:ea typeface="+mn-ea"/>
                <a:cs typeface="Arial" charset="0"/>
              </a:rPr>
              <a:t> et al. (2006) is sufficient.</a:t>
            </a:r>
          </a:p>
          <a:p>
            <a:endParaRPr lang="en-US" sz="10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charset="0"/>
                <a:ea typeface="+mn-ea"/>
                <a:cs typeface="Arial" charset="0"/>
              </a:rPr>
              <a:t>	Students were asked to voluntarily participate in study.  They were informed that participation was not part of the course requirements.  An emergent situation was created and all groups received the same instructions.  Structure for the simulation process was established using three processes: briefing, encountering, and debriefing.  In the debriefing, students were asked to discuss and reflect upon their simulated experience.  Later, a group of students, which included 9-11 participants, assembled in a focus group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&amp;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p. 25).  According to Burns and Grove (2009), “one of the assumptions underlying the use of focus groups is that group dynamics can help people express and clarify their views…” (p. 513).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&amp;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used questions such as, “What nursing interventions were grounded in caring?  Which theoretical concepts were you able to link to the situation?” (p. 25).  Furthermore, Burns and Grove (2009) states that the focus group should consist of 6 to 10 participants to support adequate discussion (p. 513).  Thus, </a:t>
            </a:r>
            <a:r>
              <a:rPr lang="en-US" sz="1200" kern="1200" dirty="0" err="1" smtClean="0">
                <a:solidFill>
                  <a:schemeClr val="tx1"/>
                </a:solidFill>
                <a:effectLst/>
                <a:latin typeface="Arial" charset="0"/>
                <a:ea typeface="+mn-ea"/>
                <a:cs typeface="Arial" charset="0"/>
              </a:rPr>
              <a:t>Eggenberger</a:t>
            </a:r>
            <a:r>
              <a:rPr lang="en-US" sz="1200" kern="1200" dirty="0" smtClean="0">
                <a:solidFill>
                  <a:schemeClr val="tx1"/>
                </a:solidFill>
                <a:effectLst/>
                <a:latin typeface="Arial" charset="0"/>
                <a:ea typeface="+mn-ea"/>
                <a:cs typeface="Arial" charset="0"/>
              </a:rPr>
              <a:t>, Keller, and </a:t>
            </a:r>
            <a:r>
              <a:rPr lang="en-US" sz="1200" kern="1200" dirty="0" err="1" smtClean="0">
                <a:solidFill>
                  <a:schemeClr val="tx1"/>
                </a:solidFill>
                <a:effectLst/>
                <a:latin typeface="Arial" charset="0"/>
                <a:ea typeface="+mn-ea"/>
                <a:cs typeface="Arial" charset="0"/>
              </a:rPr>
              <a:t>Locsin</a:t>
            </a:r>
            <a:r>
              <a:rPr lang="en-US" sz="1200" kern="1200" dirty="0" smtClean="0">
                <a:solidFill>
                  <a:schemeClr val="tx1"/>
                </a:solidFill>
                <a:effectLst/>
                <a:latin typeface="Arial" charset="0"/>
                <a:ea typeface="+mn-ea"/>
                <a:cs typeface="Arial" charset="0"/>
              </a:rPr>
              <a:t> (2010) meet this criterion because they have included 9 to 11 participants in their focus group.  </a:t>
            </a:r>
          </a:p>
          <a:p>
            <a:r>
              <a:rPr lang="en-US" sz="1200" kern="1200" dirty="0" smtClean="0">
                <a:solidFill>
                  <a:schemeClr val="tx1"/>
                </a:solidFill>
                <a:effectLst/>
                <a:latin typeface="Arial" charset="0"/>
                <a:ea typeface="+mn-ea"/>
                <a:cs typeface="Arial" charset="0"/>
              </a:rPr>
              <a:t>	</a:t>
            </a:r>
            <a:r>
              <a:rPr lang="en-US" sz="1200" kern="1200" dirty="0" err="1" smtClean="0">
                <a:solidFill>
                  <a:schemeClr val="tx1"/>
                </a:solidFill>
                <a:effectLst/>
                <a:latin typeface="Arial" charset="0"/>
                <a:ea typeface="+mn-ea"/>
                <a:cs typeface="Arial" charset="0"/>
              </a:rPr>
              <a:t>Windle</a:t>
            </a:r>
            <a:r>
              <a:rPr lang="en-US" sz="1200" kern="1200" dirty="0" smtClean="0">
                <a:solidFill>
                  <a:schemeClr val="tx1"/>
                </a:solidFill>
                <a:effectLst/>
                <a:latin typeface="Arial" charset="0"/>
                <a:ea typeface="+mn-ea"/>
                <a:cs typeface="Arial" charset="0"/>
              </a:rPr>
              <a:t> et al. (2006) used the following methodology in their data collection.  Subjects that met their inclusion criteria were randomly assigned to three groups: 1% </a:t>
            </a:r>
            <a:r>
              <a:rPr lang="en-US" sz="1200" kern="1200" dirty="0" err="1" smtClean="0">
                <a:solidFill>
                  <a:schemeClr val="tx1"/>
                </a:solidFill>
                <a:effectLst/>
                <a:latin typeface="Arial" charset="0"/>
                <a:ea typeface="+mn-ea"/>
                <a:cs typeface="Arial" charset="0"/>
              </a:rPr>
              <a:t>lidocaine</a:t>
            </a:r>
            <a:r>
              <a:rPr lang="en-US" sz="1200" kern="1200" dirty="0" smtClean="0">
                <a:solidFill>
                  <a:schemeClr val="tx1"/>
                </a:solidFill>
                <a:effectLst/>
                <a:latin typeface="Arial" charset="0"/>
                <a:ea typeface="+mn-ea"/>
                <a:cs typeface="Arial" charset="0"/>
              </a:rPr>
              <a:t>, 0.9% BNS with benzyl alcohol, and no intradermal anesthesia.  Pain was evaluated using a modified visual analog scale.  Participants’ pain was evaluated at two points: immediately after intradermal injection, and after IV </a:t>
            </a:r>
            <a:r>
              <a:rPr lang="en-US" sz="1200" kern="1200" dirty="0" err="1" smtClean="0">
                <a:solidFill>
                  <a:schemeClr val="tx1"/>
                </a:solidFill>
                <a:effectLst/>
                <a:latin typeface="Arial" charset="0"/>
                <a:ea typeface="+mn-ea"/>
                <a:cs typeface="Arial" charset="0"/>
              </a:rPr>
              <a:t>cannulation</a:t>
            </a:r>
            <a:r>
              <a:rPr lang="en-US" sz="1200" kern="1200" dirty="0" smtClean="0">
                <a:solidFill>
                  <a:schemeClr val="tx1"/>
                </a:solidFill>
                <a:effectLst/>
                <a:latin typeface="Arial" charset="0"/>
                <a:ea typeface="+mn-ea"/>
                <a:cs typeface="Arial" charset="0"/>
              </a:rPr>
              <a:t>.  The </a:t>
            </a:r>
            <a:r>
              <a:rPr lang="en-US" sz="1200" kern="1200" dirty="0" err="1" smtClean="0">
                <a:solidFill>
                  <a:schemeClr val="tx1"/>
                </a:solidFill>
                <a:effectLst/>
                <a:latin typeface="Arial" charset="0"/>
                <a:ea typeface="+mn-ea"/>
                <a:cs typeface="Arial" charset="0"/>
              </a:rPr>
              <a:t>lidocaine</a:t>
            </a:r>
            <a:r>
              <a:rPr lang="en-US" sz="1200" kern="1200" dirty="0" smtClean="0">
                <a:solidFill>
                  <a:schemeClr val="tx1"/>
                </a:solidFill>
                <a:effectLst/>
                <a:latin typeface="Arial" charset="0"/>
                <a:ea typeface="+mn-ea"/>
                <a:cs typeface="Arial" charset="0"/>
              </a:rPr>
              <a:t> or BNS was injected using 29-gauge needle.  The injection site was either the back of the hand or the forearm.  A 20-gauge or 18-gauge IV catheter was then inserted directly over the wheal.  Pain was rated by drawing a line on the MVAS after the intradermal injection and then after IV </a:t>
            </a:r>
            <a:r>
              <a:rPr lang="en-US" sz="1200" kern="1200" dirty="0" err="1" smtClean="0">
                <a:solidFill>
                  <a:schemeClr val="tx1"/>
                </a:solidFill>
                <a:effectLst/>
                <a:latin typeface="Arial" charset="0"/>
                <a:ea typeface="+mn-ea"/>
                <a:cs typeface="Arial" charset="0"/>
              </a:rPr>
              <a:t>cannulation</a:t>
            </a:r>
            <a:r>
              <a:rPr lang="en-US" sz="1200" kern="1200" dirty="0" smtClean="0">
                <a:solidFill>
                  <a:schemeClr val="tx1"/>
                </a:solidFill>
                <a:effectLst/>
                <a:latin typeface="Arial" charset="0"/>
                <a:ea typeface="+mn-ea"/>
                <a:cs typeface="Arial" charset="0"/>
              </a:rPr>
              <a:t> (</a:t>
            </a:r>
            <a:r>
              <a:rPr lang="en-US" sz="1200" kern="1200" dirty="0" err="1" smtClean="0">
                <a:solidFill>
                  <a:schemeClr val="tx1"/>
                </a:solidFill>
                <a:effectLst/>
                <a:latin typeface="Arial" charset="0"/>
                <a:ea typeface="+mn-ea"/>
                <a:cs typeface="Arial" charset="0"/>
              </a:rPr>
              <a:t>Windle</a:t>
            </a:r>
            <a:r>
              <a:rPr lang="en-US" sz="1200" kern="1200" dirty="0" smtClean="0">
                <a:solidFill>
                  <a:schemeClr val="tx1"/>
                </a:solidFill>
                <a:effectLst/>
                <a:latin typeface="Arial" charset="0"/>
                <a:ea typeface="+mn-ea"/>
                <a:cs typeface="Arial" charset="0"/>
              </a:rPr>
              <a:t> et al., 2006, pp. 254-256).   </a:t>
            </a:r>
          </a:p>
          <a:p>
            <a:endParaRPr lang="en-US" dirty="0"/>
          </a:p>
        </p:txBody>
      </p:sp>
      <p:sp>
        <p:nvSpPr>
          <p:cNvPr id="4" name="Slide Number Placeholder 3"/>
          <p:cNvSpPr>
            <a:spLocks noGrp="1"/>
          </p:cNvSpPr>
          <p:nvPr>
            <p:ph type="sldNum" sz="quarter" idx="10"/>
          </p:nvPr>
        </p:nvSpPr>
        <p:spPr/>
        <p:txBody>
          <a:bodyPr/>
          <a:lstStyle/>
          <a:p>
            <a:fld id="{6E6EEF5E-4A42-4483-8994-C0EDDFBDDF35}" type="slidenum">
              <a:rPr lang="en-US" smtClean="0"/>
              <a:pPr/>
              <a:t>2</a:t>
            </a:fld>
            <a:endParaRPr lang="en-US"/>
          </a:p>
        </p:txBody>
      </p:sp>
    </p:spTree>
    <p:extLst>
      <p:ext uri="{BB962C8B-B14F-4D97-AF65-F5344CB8AC3E}">
        <p14:creationId xmlns:p14="http://schemas.microsoft.com/office/powerpoint/2010/main" val="2983321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445E880-E3BA-4CBD-A862-F6D7C62FB13F}" type="slidenum">
              <a:rPr lang="en-US"/>
              <a:pPr/>
              <a:t>‹#›</a:t>
            </a:fld>
            <a:endParaRPr lang="en-US"/>
          </a:p>
        </p:txBody>
      </p:sp>
    </p:spTree>
    <p:extLst>
      <p:ext uri="{BB962C8B-B14F-4D97-AF65-F5344CB8AC3E}">
        <p14:creationId xmlns:p14="http://schemas.microsoft.com/office/powerpoint/2010/main" val="2979484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B3D984-F61C-401C-B11B-756165AFE603}" type="slidenum">
              <a:rPr lang="en-US"/>
              <a:pPr/>
              <a:t>‹#›</a:t>
            </a:fld>
            <a:endParaRPr lang="en-US"/>
          </a:p>
        </p:txBody>
      </p:sp>
    </p:spTree>
    <p:extLst>
      <p:ext uri="{BB962C8B-B14F-4D97-AF65-F5344CB8AC3E}">
        <p14:creationId xmlns:p14="http://schemas.microsoft.com/office/powerpoint/2010/main" val="3839872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CC0A11-3F13-4957-BE3B-D7DFBFB192DC}" type="slidenum">
              <a:rPr lang="en-US"/>
              <a:pPr/>
              <a:t>‹#›</a:t>
            </a:fld>
            <a:endParaRPr lang="en-US"/>
          </a:p>
        </p:txBody>
      </p:sp>
    </p:spTree>
    <p:extLst>
      <p:ext uri="{BB962C8B-B14F-4D97-AF65-F5344CB8AC3E}">
        <p14:creationId xmlns:p14="http://schemas.microsoft.com/office/powerpoint/2010/main" val="82280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F12E4A9-9418-48D0-BEB2-6E25930A716A}" type="slidenum">
              <a:rPr lang="en-US"/>
              <a:pPr/>
              <a:t>‹#›</a:t>
            </a:fld>
            <a:endParaRPr lang="en-US"/>
          </a:p>
        </p:txBody>
      </p:sp>
    </p:spTree>
    <p:extLst>
      <p:ext uri="{BB962C8B-B14F-4D97-AF65-F5344CB8AC3E}">
        <p14:creationId xmlns:p14="http://schemas.microsoft.com/office/powerpoint/2010/main" val="107879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72327FD-7D2D-4C8F-80C5-3BF1E4D52F62}" type="slidenum">
              <a:rPr lang="en-US"/>
              <a:pPr/>
              <a:t>‹#›</a:t>
            </a:fld>
            <a:endParaRPr lang="en-US"/>
          </a:p>
        </p:txBody>
      </p:sp>
    </p:spTree>
    <p:extLst>
      <p:ext uri="{BB962C8B-B14F-4D97-AF65-F5344CB8AC3E}">
        <p14:creationId xmlns:p14="http://schemas.microsoft.com/office/powerpoint/2010/main" val="1535585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A7AD9E-9414-402F-AB78-1628BC58D49F}" type="slidenum">
              <a:rPr lang="en-US"/>
              <a:pPr/>
              <a:t>‹#›</a:t>
            </a:fld>
            <a:endParaRPr lang="en-US"/>
          </a:p>
        </p:txBody>
      </p:sp>
    </p:spTree>
    <p:extLst>
      <p:ext uri="{BB962C8B-B14F-4D97-AF65-F5344CB8AC3E}">
        <p14:creationId xmlns:p14="http://schemas.microsoft.com/office/powerpoint/2010/main" val="3175360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978844C-BDE3-4428-953F-94BDE1F277D2}" type="slidenum">
              <a:rPr lang="en-US"/>
              <a:pPr/>
              <a:t>‹#›</a:t>
            </a:fld>
            <a:endParaRPr lang="en-US"/>
          </a:p>
        </p:txBody>
      </p:sp>
    </p:spTree>
    <p:extLst>
      <p:ext uri="{BB962C8B-B14F-4D97-AF65-F5344CB8AC3E}">
        <p14:creationId xmlns:p14="http://schemas.microsoft.com/office/powerpoint/2010/main" val="2292210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4DFFD0B-F089-4E6E-AC49-9ADC4CCB2AC9}" type="slidenum">
              <a:rPr lang="en-US"/>
              <a:pPr/>
              <a:t>‹#›</a:t>
            </a:fld>
            <a:endParaRPr lang="en-US"/>
          </a:p>
        </p:txBody>
      </p:sp>
    </p:spTree>
    <p:extLst>
      <p:ext uri="{BB962C8B-B14F-4D97-AF65-F5344CB8AC3E}">
        <p14:creationId xmlns:p14="http://schemas.microsoft.com/office/powerpoint/2010/main" val="729319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5D41106-E37D-4E0F-901F-5A2ACE0A1D4B}" type="slidenum">
              <a:rPr lang="en-US"/>
              <a:pPr/>
              <a:t>‹#›</a:t>
            </a:fld>
            <a:endParaRPr lang="en-US"/>
          </a:p>
        </p:txBody>
      </p:sp>
    </p:spTree>
    <p:extLst>
      <p:ext uri="{BB962C8B-B14F-4D97-AF65-F5344CB8AC3E}">
        <p14:creationId xmlns:p14="http://schemas.microsoft.com/office/powerpoint/2010/main" val="1420260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A6E0FF3-F23F-402D-94C1-C2FDF170CDDC}" type="slidenum">
              <a:rPr lang="en-US"/>
              <a:pPr/>
              <a:t>‹#›</a:t>
            </a:fld>
            <a:endParaRPr lang="en-US"/>
          </a:p>
        </p:txBody>
      </p:sp>
    </p:spTree>
    <p:extLst>
      <p:ext uri="{BB962C8B-B14F-4D97-AF65-F5344CB8AC3E}">
        <p14:creationId xmlns:p14="http://schemas.microsoft.com/office/powerpoint/2010/main" val="75445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25CCDE4-D370-4D51-9AFB-6A8B32317180}" type="slidenum">
              <a:rPr lang="en-US"/>
              <a:pPr/>
              <a:t>‹#›</a:t>
            </a:fld>
            <a:endParaRPr lang="en-US"/>
          </a:p>
        </p:txBody>
      </p:sp>
    </p:spTree>
    <p:extLst>
      <p:ext uri="{BB962C8B-B14F-4D97-AF65-F5344CB8AC3E}">
        <p14:creationId xmlns:p14="http://schemas.microsoft.com/office/powerpoint/2010/main" val="2787636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F0330B9-D2DF-4494-89B5-FA6E8930728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US"/>
              <a:t>Study Samples</a:t>
            </a:r>
          </a:p>
        </p:txBody>
      </p:sp>
      <p:sp>
        <p:nvSpPr>
          <p:cNvPr id="2053" name="Rectangle 5"/>
          <p:cNvSpPr>
            <a:spLocks noGrp="1" noChangeArrowheads="1"/>
          </p:cNvSpPr>
          <p:nvPr>
            <p:ph type="body" idx="1"/>
          </p:nvPr>
        </p:nvSpPr>
        <p:spPr/>
        <p:txBody>
          <a:bodyPr/>
          <a:lstStyle/>
          <a:p>
            <a:pPr>
              <a:lnSpc>
                <a:spcPct val="90000"/>
              </a:lnSpc>
              <a:buFontTx/>
              <a:buNone/>
            </a:pPr>
            <a:r>
              <a:rPr lang="en-US" sz="2800" dirty="0" err="1"/>
              <a:t>Eggenberger</a:t>
            </a:r>
            <a:r>
              <a:rPr lang="en-US" sz="2800" dirty="0"/>
              <a:t>, Keller, and </a:t>
            </a:r>
            <a:r>
              <a:rPr lang="en-US" sz="2800" dirty="0" err="1"/>
              <a:t>Locsin</a:t>
            </a:r>
            <a:r>
              <a:rPr lang="en-US" sz="2800" dirty="0"/>
              <a:t> (2010)</a:t>
            </a:r>
          </a:p>
          <a:p>
            <a:pPr>
              <a:lnSpc>
                <a:spcPct val="90000"/>
              </a:lnSpc>
            </a:pPr>
            <a:r>
              <a:rPr lang="en-US" sz="2800" dirty="0"/>
              <a:t>Sample size</a:t>
            </a:r>
          </a:p>
          <a:p>
            <a:pPr>
              <a:lnSpc>
                <a:spcPct val="90000"/>
              </a:lnSpc>
            </a:pPr>
            <a:r>
              <a:rPr lang="en-US" sz="2800" dirty="0"/>
              <a:t>Demographics</a:t>
            </a:r>
          </a:p>
          <a:p>
            <a:pPr>
              <a:lnSpc>
                <a:spcPct val="90000"/>
              </a:lnSpc>
            </a:pPr>
            <a:r>
              <a:rPr lang="en-US" sz="2800" dirty="0"/>
              <a:t>Significance of sample size</a:t>
            </a:r>
          </a:p>
          <a:p>
            <a:pPr>
              <a:lnSpc>
                <a:spcPct val="90000"/>
              </a:lnSpc>
            </a:pPr>
            <a:endParaRPr lang="en-US" sz="2800" dirty="0"/>
          </a:p>
          <a:p>
            <a:pPr>
              <a:lnSpc>
                <a:spcPct val="90000"/>
              </a:lnSpc>
              <a:buFontTx/>
              <a:buNone/>
            </a:pPr>
            <a:r>
              <a:rPr lang="en-US" sz="2800" dirty="0" err="1"/>
              <a:t>Windle</a:t>
            </a:r>
            <a:r>
              <a:rPr lang="en-US" sz="2800" dirty="0"/>
              <a:t> et al. (2006)</a:t>
            </a:r>
          </a:p>
          <a:p>
            <a:pPr>
              <a:lnSpc>
                <a:spcPct val="90000"/>
              </a:lnSpc>
            </a:pPr>
            <a:r>
              <a:rPr lang="en-US" sz="2800" dirty="0"/>
              <a:t>Sample size</a:t>
            </a:r>
          </a:p>
          <a:p>
            <a:pPr>
              <a:lnSpc>
                <a:spcPct val="90000"/>
              </a:lnSpc>
            </a:pPr>
            <a:r>
              <a:rPr lang="en-US" sz="2800" dirty="0"/>
              <a:t>Inclusion/exclusion criteria</a:t>
            </a:r>
          </a:p>
          <a:p>
            <a:pPr>
              <a:lnSpc>
                <a:spcPct val="90000"/>
              </a:lnSpc>
            </a:pPr>
            <a:r>
              <a:rPr lang="en-US" sz="2800" dirty="0"/>
              <a:t>Significance of sample size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Data Collection</a:t>
            </a:r>
          </a:p>
        </p:txBody>
      </p:sp>
      <p:sp>
        <p:nvSpPr>
          <p:cNvPr id="6147" name="Rectangle 3"/>
          <p:cNvSpPr>
            <a:spLocks noGrp="1" noChangeArrowheads="1"/>
          </p:cNvSpPr>
          <p:nvPr>
            <p:ph type="body" idx="1"/>
          </p:nvPr>
        </p:nvSpPr>
        <p:spPr>
          <a:xfrm>
            <a:off x="533400" y="1600200"/>
            <a:ext cx="8153400" cy="5105400"/>
          </a:xfrm>
        </p:spPr>
        <p:txBody>
          <a:bodyPr>
            <a:normAutofit lnSpcReduction="10000"/>
          </a:bodyPr>
          <a:lstStyle/>
          <a:p>
            <a:pPr>
              <a:buFontTx/>
              <a:buNone/>
            </a:pPr>
            <a:r>
              <a:rPr lang="en-US" dirty="0" err="1" smtClean="0"/>
              <a:t>Eggenberger</a:t>
            </a:r>
            <a:r>
              <a:rPr lang="en-US" dirty="0" smtClean="0"/>
              <a:t>, Keller, and </a:t>
            </a:r>
            <a:r>
              <a:rPr lang="en-US" dirty="0" err="1" smtClean="0"/>
              <a:t>Locsin</a:t>
            </a:r>
            <a:r>
              <a:rPr lang="en-US" dirty="0" smtClean="0"/>
              <a:t> (2010)</a:t>
            </a:r>
          </a:p>
          <a:p>
            <a:r>
              <a:rPr lang="en-US" dirty="0" smtClean="0"/>
              <a:t>Structure of simulation experience</a:t>
            </a:r>
          </a:p>
          <a:p>
            <a:r>
              <a:rPr lang="en-US" dirty="0" smtClean="0"/>
              <a:t>Focus group discussions</a:t>
            </a:r>
          </a:p>
          <a:p>
            <a:endParaRPr lang="en-US" dirty="0" smtClean="0"/>
          </a:p>
          <a:p>
            <a:pPr marL="0" indent="0">
              <a:buNone/>
            </a:pPr>
            <a:r>
              <a:rPr lang="en-US" dirty="0" err="1" smtClean="0"/>
              <a:t>Windle</a:t>
            </a:r>
            <a:r>
              <a:rPr lang="en-US" dirty="0" smtClean="0"/>
              <a:t> et al. (2006)</a:t>
            </a:r>
          </a:p>
          <a:p>
            <a:r>
              <a:rPr lang="en-US" dirty="0" smtClean="0"/>
              <a:t>Random assignment</a:t>
            </a:r>
          </a:p>
          <a:p>
            <a:r>
              <a:rPr lang="en-US" dirty="0" smtClean="0"/>
              <a:t>Use of 0- to 100-mm modified visual analog scale</a:t>
            </a:r>
          </a:p>
          <a:p>
            <a:r>
              <a:rPr lang="en-US" dirty="0" smtClean="0"/>
              <a:t>Medication administration</a:t>
            </a:r>
          </a:p>
          <a:p>
            <a:pPr marL="0" indent="0">
              <a:buNone/>
            </a:pPr>
            <a:endParaRPr lang="en-US" dirty="0"/>
          </a:p>
          <a:p>
            <a:pPr marL="0" indent="0">
              <a:buNone/>
            </a:pP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73</Words>
  <Application>Microsoft Office PowerPoint</Application>
  <PresentationFormat>On-screen Show (4:3)</PresentationFormat>
  <Paragraphs>25</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Study Samples</vt:lpstr>
      <vt:lpstr>Data Collection</vt:lpstr>
    </vt:vector>
  </TitlesOfParts>
  <Company>LCN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labuser</dc:creator>
  <cp:lastModifiedBy>Briana Kennett</cp:lastModifiedBy>
  <cp:revision>13</cp:revision>
  <dcterms:created xsi:type="dcterms:W3CDTF">2011-09-20T17:08:27Z</dcterms:created>
  <dcterms:modified xsi:type="dcterms:W3CDTF">2011-09-22T16:58:11Z</dcterms:modified>
</cp:coreProperties>
</file>