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257" r:id="rId3"/>
    <p:sldId id="262" r:id="rId4"/>
    <p:sldId id="259" r:id="rId5"/>
    <p:sldId id="260" r:id="rId6"/>
    <p:sldId id="261" r:id="rId7"/>
    <p:sldId id="258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191F17C-964D-4107-AD10-3CFCA46FB154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EFF4F8E-51AA-4616-B3A2-B3C57BA98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CC31A80-4404-4883-B999-9921C06E974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B6DEE-6747-4522-9871-2AE264F3DFF6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C7DF1-CB4A-4288-9A90-EE953F039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8840D-D9F3-40B3-B8FF-16E22FB5D7A7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0A039-C538-474B-85CF-B38CCB7F9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EE693-A1CA-4463-9D3B-87C5AAA7A62F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BEFBE-D490-4604-BADB-F8A5055CB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E7B1643-DF36-4150-9E13-3160A0191560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7158825-A518-44C6-812C-ECA673727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D664C-86EB-4045-9E3D-0727CD6AF54D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12AEF-38A3-443A-A6A3-AF113057D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90066-6129-4F72-A647-9BD6FA9DD34A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C67BB-922E-4ECC-A4F0-6D4E5CAC8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EAE2E-B9B1-41F7-A35B-E3046AB7CC87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13841-EE14-4E24-BFE0-23724CDB1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80D8821-3198-411B-AF69-E236DBE6C344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21D83DE-D36C-43B7-9404-7CF78543C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0DAEE-7B64-43DD-B0CF-CCFBD52D61DE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03691-EDF5-4C6C-B150-908003DA1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D204F9-F3AD-41FC-8770-54D102622A4B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F2FEAD1-0F40-4C9B-BACE-9820B2D7E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F5DFEB-E933-4CBF-983F-7DF5F8AB5E19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70F677B-1941-43E4-A133-5BBD2BCE0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08C287-7A31-4131-B5AD-03448A553685}" type="datetimeFigureOut">
              <a:rPr lang="en-US"/>
              <a:pPr>
                <a:defRPr/>
              </a:pPr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517124-3D3B-41EA-A9DB-1CB8E7F75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5" r:id="rId4"/>
    <p:sldLayoutId id="2147483754" r:id="rId5"/>
    <p:sldLayoutId id="2147483759" r:id="rId6"/>
    <p:sldLayoutId id="2147483753" r:id="rId7"/>
    <p:sldLayoutId id="2147483760" r:id="rId8"/>
    <p:sldLayoutId id="2147483761" r:id="rId9"/>
    <p:sldLayoutId id="2147483752" r:id="rId10"/>
    <p:sldLayoutId id="214748375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6FB83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C0E5A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F3AABE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400"/>
            <a:ext cx="7772400" cy="304800"/>
          </a:xfrm>
        </p:spPr>
        <p:txBody>
          <a:bodyPr>
            <a:normAutofit fontScale="90000"/>
          </a:bodyPr>
          <a:lstStyle/>
          <a:p>
            <a:pPr algn="ctr"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Post Myocardial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Infarctions Discharge and Home Care</a:t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Shelby Cottrell, Abby Palmer,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Knierim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Megan Buzzard, Hannah Wilkins</a:t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Patho-Pharm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 October 2011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Self-care Concerns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609600"/>
            <a:ext cx="5334000" cy="62484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What do we as nurses tell our patient to prevent reoccurrence of MI?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Reduction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of risk factors for MI can increase the long-term chance of survival 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who smoke and consume excess alcohol are encouraged to stop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serum cholesterol should be given appropriate diet tools and guidelines for nutrition. 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triglycerides should be given niacin.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Overweight patients should try to achieve a body mass index of 18.5-29.4kg/m2.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Diabetes and Hypertension should be controlled.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Blood pressure should be reduced to under 140/90 mm Hg </a:t>
            </a:r>
          </a:p>
        </p:txBody>
      </p:sp>
      <p:pic>
        <p:nvPicPr>
          <p:cNvPr id="7170" name="Picture 2" descr="http://ts3.mm.bing.net/images/thumbnail.aspx?q=1341696313330&amp;id=3cba6163cc3ec700ac0eb5ea5a28287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981200"/>
            <a:ext cx="3378539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Safety Concerns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343400" cy="4648200"/>
          </a:xfrm>
        </p:spPr>
        <p:txBody>
          <a:bodyPr/>
          <a:lstStyle/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Exercise</a:t>
            </a:r>
            <a:endParaRPr lang="en-US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Reduces complications from prolonged bed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rest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Accelerated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return to optimal level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functioning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patient feels faint have them discontinue what they are doing and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relax.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Make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sure that the patient knows the signs and symptoms of MI and knows when to call 911</a:t>
            </a:r>
            <a:r>
              <a:rPr lang="en-US" sz="2000" dirty="0" smtClean="0"/>
              <a:t>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/>
          </a:p>
        </p:txBody>
      </p:sp>
      <p:pic>
        <p:nvPicPr>
          <p:cNvPr id="7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447800"/>
            <a:ext cx="3352800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              	      </a:t>
            </a:r>
            <a:r>
              <a:rPr lang="en-US" sz="4800" b="1" dirty="0" smtClean="0"/>
              <a:t>Safety Tips</a:t>
            </a:r>
            <a:endParaRPr lang="en-US" sz="4800" b="1" dirty="0"/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lvl="1">
              <a:buFont typeface="Courier New" pitchFamily="49" charset="0"/>
              <a:buChar char="o"/>
            </a:pPr>
            <a:r>
              <a:rPr lang="en-US" b="1" smtClean="0"/>
              <a:t>Cardiac Rehabilitation</a:t>
            </a:r>
          </a:p>
          <a:p>
            <a:pPr lvl="2">
              <a:buFont typeface="Courier New" pitchFamily="49" charset="0"/>
              <a:buChar char="o"/>
            </a:pPr>
            <a:r>
              <a:rPr lang="en-US" smtClean="0"/>
              <a:t>May be advised to attend a cardiac rehab program</a:t>
            </a:r>
          </a:p>
          <a:p>
            <a:pPr lvl="1">
              <a:buFont typeface="Courier New" pitchFamily="49" charset="0"/>
              <a:buChar char="o"/>
            </a:pPr>
            <a:r>
              <a:rPr lang="en-US" b="1" smtClean="0"/>
              <a:t>Immunization</a:t>
            </a:r>
          </a:p>
          <a:p>
            <a:pPr lvl="2">
              <a:buFont typeface="Courier New" pitchFamily="49" charset="0"/>
              <a:buChar char="o"/>
            </a:pPr>
            <a:r>
              <a:rPr lang="en-US" smtClean="0"/>
              <a:t>Influenza immunization</a:t>
            </a:r>
          </a:p>
          <a:p>
            <a:pPr lvl="1">
              <a:buFont typeface="Courier New" pitchFamily="49" charset="0"/>
              <a:buChar char="o"/>
            </a:pPr>
            <a:r>
              <a:rPr lang="en-US" b="1" smtClean="0"/>
              <a:t>Work issues</a:t>
            </a:r>
          </a:p>
          <a:p>
            <a:pPr lvl="2">
              <a:buFont typeface="Courier New" pitchFamily="49" charset="0"/>
              <a:buChar char="o"/>
            </a:pPr>
            <a:r>
              <a:rPr lang="en-US" smtClean="0"/>
              <a:t>Usually can go back to work in 2-3 months </a:t>
            </a:r>
          </a:p>
          <a:p>
            <a:pPr lvl="1">
              <a:buFont typeface="Courier New" pitchFamily="49" charset="0"/>
              <a:buChar char="o"/>
            </a:pPr>
            <a:r>
              <a:rPr lang="en-US" b="1" smtClean="0"/>
              <a:t>Driving and flying</a:t>
            </a:r>
          </a:p>
          <a:p>
            <a:pPr lvl="2">
              <a:buFont typeface="Courier New" pitchFamily="49" charset="0"/>
              <a:buChar char="o"/>
            </a:pPr>
            <a:r>
              <a:rPr lang="en-US" smtClean="0"/>
              <a:t>No driving for at least 4 weeks; no flying for 2-3 weeks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smtClean="0"/>
              <a:t>Sex Issues</a:t>
            </a:r>
          </a:p>
          <a:p>
            <a:pPr lvl="2">
              <a:buFont typeface="Courier New" pitchFamily="49" charset="0"/>
              <a:buChar char="o"/>
            </a:pPr>
            <a:r>
              <a:rPr lang="en-US" smtClean="0"/>
              <a:t>Best avoided for a few weeks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smtClean="0"/>
              <a:t>Stress, anxiety, and relaxation</a:t>
            </a:r>
          </a:p>
          <a:p>
            <a:pPr lvl="2">
              <a:buFont typeface="Courier New" pitchFamily="49" charset="0"/>
              <a:buChar char="o"/>
            </a:pPr>
            <a:r>
              <a:rPr lang="en-US" smtClean="0"/>
              <a:t>Relaxation exercises and stress management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		Additional Safety Tips</a:t>
            </a:r>
            <a:endParaRPr lang="en-US" dirty="0"/>
          </a:p>
        </p:txBody>
      </p:sp>
      <p:sp>
        <p:nvSpPr>
          <p:cNvPr id="1843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smtClean="0"/>
              <a:t>Tell your doctor if you…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 lvl="1">
              <a:buFont typeface="Wingdings" pitchFamily="2" charset="2"/>
              <a:buChar char="ü"/>
            </a:pPr>
            <a:r>
              <a:rPr lang="en-US" smtClean="0"/>
              <a:t>have chest pain when exercising or walking briskly</a:t>
            </a:r>
          </a:p>
          <a:p>
            <a:pPr lvl="1">
              <a:buFont typeface="Wingdings" pitchFamily="2" charset="2"/>
              <a:buChar char="ü"/>
            </a:pPr>
            <a:endParaRPr lang="en-US" smtClean="0"/>
          </a:p>
          <a:p>
            <a:pPr lvl="1">
              <a:buFont typeface="Wingdings" pitchFamily="2" charset="2"/>
              <a:buChar char="ü"/>
            </a:pPr>
            <a:r>
              <a:rPr lang="en-US" smtClean="0"/>
              <a:t>become more tired than usual</a:t>
            </a:r>
          </a:p>
          <a:p>
            <a:pPr lvl="1">
              <a:buFont typeface="Wingdings" pitchFamily="2" charset="2"/>
              <a:buChar char="ü"/>
            </a:pPr>
            <a:endParaRPr lang="en-US" smtClean="0"/>
          </a:p>
          <a:p>
            <a:pPr lvl="1">
              <a:buFont typeface="Wingdings" pitchFamily="2" charset="2"/>
              <a:buChar char="ü"/>
            </a:pPr>
            <a:r>
              <a:rPr lang="en-US" smtClean="0"/>
              <a:t>get breathless </a:t>
            </a:r>
          </a:p>
          <a:p>
            <a:pPr lvl="1">
              <a:buFont typeface="Wingdings" pitchFamily="2" charset="2"/>
              <a:buChar char="ü"/>
            </a:pPr>
            <a:endParaRPr lang="en-US" smtClean="0"/>
          </a:p>
          <a:p>
            <a:pPr lvl="1">
              <a:buFont typeface="Wingdings" pitchFamily="2" charset="2"/>
              <a:buChar char="ü"/>
            </a:pPr>
            <a:r>
              <a:rPr lang="en-US" smtClean="0"/>
              <a:t>feel you are depressed</a:t>
            </a:r>
          </a:p>
          <a:p>
            <a:pPr lvl="1">
              <a:buFont typeface="Wingdings 2" pitchFamily="18" charset="2"/>
              <a:buNone/>
            </a:pPr>
            <a:endParaRPr lang="en-US" smtClean="0"/>
          </a:p>
          <a:p>
            <a:pPr lvl="1">
              <a:buFont typeface="Wingdings" pitchFamily="2" charset="2"/>
              <a:buChar char="ü"/>
            </a:pPr>
            <a:r>
              <a:rPr lang="en-US" smtClean="0"/>
              <a:t>notice swelling in your feet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600" cap="none" smtClean="0"/>
              <a:t>		3 Main Post MI Drugs</a:t>
            </a:r>
            <a:r>
              <a:rPr lang="en-US" cap="none" smtClean="0"/>
              <a:t> 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mtClean="0"/>
              <a:t>1. Aspirin (Antiplatelet Drug)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		- Helps to reduce clots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	- Reduces “stickiness” of platelets</a:t>
            </a:r>
          </a:p>
          <a:p>
            <a:r>
              <a:rPr lang="en-US" smtClean="0"/>
              <a:t>2. Beta Blocker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	- Ease workload of heart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	- Block Beta Receptors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	-Reduces HR &amp; BP</a:t>
            </a:r>
          </a:p>
          <a:p>
            <a:r>
              <a:rPr lang="en-US" b="1" smtClean="0"/>
              <a:t>3. ACE Inhibitor (MEGAN JUST ADD YOUR INFO TO THIS SLIDE SO WE DON’T GO OVER THE 8 MAXIMUM)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219200"/>
            <a:ext cx="5334000" cy="4906963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1400" smtClean="0">
                <a:latin typeface="Times New Roman" pitchFamily="18" charset="0"/>
                <a:cs typeface="Times New Roman" pitchFamily="18" charset="0"/>
              </a:rPr>
              <a:t>Bax, J., Betriu, A., Crea, F., Falk, V., Filippatos, G., Fox, K., Huber, K., Kastrati, A., Rosengren, A., Steg, P., Tubaro, M., Verheugt, F., Weidinger, F., &amp; Weis, M. (2008). Management of acute Myocardial Infarction in patients presenting with persistent ST-segment elevation. </a:t>
            </a:r>
            <a:r>
              <a:rPr lang="en-US" sz="1400" i="1" smtClean="0">
                <a:latin typeface="Times New Roman" pitchFamily="18" charset="0"/>
                <a:cs typeface="Times New Roman" pitchFamily="18" charset="0"/>
              </a:rPr>
              <a:t>European Heart Journal, 29, 2909-2945.</a:t>
            </a:r>
            <a:endParaRPr lang="en-US" sz="140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1400" smtClean="0">
                <a:latin typeface="Times New Roman" pitchFamily="18" charset="0"/>
                <a:cs typeface="Times New Roman" pitchFamily="18" charset="0"/>
              </a:rPr>
              <a:t>Lehne, R.A. (2010). </a:t>
            </a:r>
            <a:r>
              <a:rPr lang="en-US" sz="1400" i="1" smtClean="0">
                <a:latin typeface="Times New Roman" pitchFamily="18" charset="0"/>
                <a:cs typeface="Times New Roman" pitchFamily="18" charset="0"/>
              </a:rPr>
              <a:t>Pharmacology for nursing care</a:t>
            </a:r>
            <a:r>
              <a:rPr lang="en-US" sz="1400" smtClean="0">
                <a:latin typeface="Times New Roman" pitchFamily="18" charset="0"/>
                <a:cs typeface="Times New Roman" pitchFamily="18" charset="0"/>
              </a:rPr>
              <a:t>. St. Louis, MO: Saunders Elsevier.</a:t>
            </a:r>
          </a:p>
          <a:p>
            <a:pPr>
              <a:lnSpc>
                <a:spcPct val="2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1400" smtClean="0">
                <a:latin typeface="Times New Roman" pitchFamily="18" charset="0"/>
                <a:cs typeface="Times New Roman" pitchFamily="18" charset="0"/>
              </a:rPr>
              <a:t>Medication after a myocardial infarction. (2010, May). EMIS Inc. Retrieved from </a:t>
            </a:r>
            <a:r>
              <a:rPr lang="en-US" sz="1400" smtClean="0"/>
              <a:t>http://www.patient.co.uk/health/Myocardial-Infarction-Medication.html</a:t>
            </a:r>
          </a:p>
        </p:txBody>
      </p:sp>
      <p:pic>
        <p:nvPicPr>
          <p:cNvPr id="19459" name="Picture 2" descr="http://ts4.mm.bing.net/images/thumbnail.aspx?q=1308207555675&amp;id=b44e472ccfaf15f6e254e0a73e0fd1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905000"/>
            <a:ext cx="33147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259</TotalTime>
  <Words>373</Words>
  <Application>Microsoft Office PowerPoint</Application>
  <PresentationFormat>On-screen Show (4:3)</PresentationFormat>
  <Paragraphs>56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Post Myocardial Infarctions Discharge and Home Care Shelby Cottrell, Abby Palmer, Tori Knierim, Megan Buzzard, Hannah Wilkins Patho-Pharm 11 October 2011 </vt:lpstr>
      <vt:lpstr>  Self-care Concerns</vt:lpstr>
      <vt:lpstr>Additional Safety Concerns </vt:lpstr>
      <vt:lpstr>                      Safety Tips</vt:lpstr>
      <vt:lpstr>  Additional Safety Tips</vt:lpstr>
      <vt:lpstr>  3 Main Post MI Drugs 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Myocardial Infarctions Discharge and home care Shelby Cottrell, Abby, Tori, Megan, Hannah Patho-Pharm 11 October 2011</dc:title>
  <dc:creator>Shelby</dc:creator>
  <cp:lastModifiedBy>Shelby</cp:lastModifiedBy>
  <cp:revision>17</cp:revision>
  <dcterms:created xsi:type="dcterms:W3CDTF">2011-10-12T00:56:16Z</dcterms:created>
  <dcterms:modified xsi:type="dcterms:W3CDTF">2011-10-22T01:44:23Z</dcterms:modified>
</cp:coreProperties>
</file>