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74" r:id="rId7"/>
    <p:sldId id="275" r:id="rId8"/>
    <p:sldId id="276" r:id="rId9"/>
    <p:sldId id="277" r:id="rId10"/>
    <p:sldId id="262" r:id="rId11"/>
    <p:sldId id="264" r:id="rId12"/>
    <p:sldId id="26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60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2" autoAdjust="0"/>
    <p:restoredTop sz="94660"/>
  </p:normalViewPr>
  <p:slideViewPr>
    <p:cSldViewPr>
      <p:cViewPr>
        <p:scale>
          <a:sx n="75" d="100"/>
          <a:sy n="75" d="100"/>
        </p:scale>
        <p:origin x="-1032" y="-9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7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7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5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0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5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3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7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0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4BDF-44C5-49D9-B271-C488C182C3E5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41656-6C5F-4574-BF76-B75FD9D4FC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Mood Stabilizers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BY: Kirsten </a:t>
            </a:r>
            <a:r>
              <a:rPr lang="en-US" b="1" dirty="0" err="1" smtClean="0">
                <a:latin typeface="Algerian" pitchFamily="82" charset="0"/>
              </a:rPr>
              <a:t>Wickman</a:t>
            </a:r>
            <a:r>
              <a:rPr lang="en-US" b="1" dirty="0" smtClean="0">
                <a:latin typeface="Algerian" pitchFamily="82" charset="0"/>
              </a:rPr>
              <a:t>, Dave </a:t>
            </a:r>
            <a:r>
              <a:rPr lang="en-US" b="1" dirty="0" err="1" smtClean="0">
                <a:latin typeface="Algerian" pitchFamily="82" charset="0"/>
              </a:rPr>
              <a:t>Sinha</a:t>
            </a:r>
            <a:r>
              <a:rPr lang="en-US" b="1" dirty="0" smtClean="0">
                <a:latin typeface="Algerian" pitchFamily="82" charset="0"/>
              </a:rPr>
              <a:t>, Pierre Pitts, Anthony </a:t>
            </a:r>
            <a:r>
              <a:rPr lang="en-US" b="1" dirty="0" err="1" smtClean="0">
                <a:latin typeface="Algerian" pitchFamily="82" charset="0"/>
              </a:rPr>
              <a:t>Imparato</a:t>
            </a:r>
            <a:r>
              <a:rPr lang="en-US" b="1" dirty="0" smtClean="0">
                <a:latin typeface="Algerian" pitchFamily="82" charset="0"/>
              </a:rPr>
              <a:t>.</a:t>
            </a:r>
            <a:endParaRPr lang="en-US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644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Carbamazepine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BRAND NAME(S): </a:t>
            </a:r>
            <a:r>
              <a:rPr lang="en-US" b="1" dirty="0" err="1"/>
              <a:t>Tegretol</a:t>
            </a:r>
            <a:endParaRPr lang="en-US" dirty="0" smtClean="0"/>
          </a:p>
          <a:p>
            <a:r>
              <a:rPr lang="en-US" dirty="0" smtClean="0"/>
              <a:t>Maintenance </a:t>
            </a:r>
            <a:r>
              <a:rPr lang="en-US" dirty="0"/>
              <a:t>dose range: 800-1200 mg/day PO in divided doses</a:t>
            </a:r>
          </a:p>
          <a:p>
            <a:r>
              <a:rPr lang="en-US" dirty="0"/>
              <a:t>Therapeutic range: 4-12 mg/L (16.9-50.8 micromoles/L)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Carbamazepine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Mechanism of Action</a:t>
            </a:r>
          </a:p>
          <a:p>
            <a:r>
              <a:rPr lang="en-US" dirty="0"/>
              <a:t>Stabilizes inactivated state of sodium channels, thereby making neurons less excitable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14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Carbamazepine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Side Effects</a:t>
            </a:r>
          </a:p>
          <a:p>
            <a:r>
              <a:rPr lang="en-US" dirty="0" smtClean="0"/>
              <a:t>Dizziness </a:t>
            </a:r>
            <a:r>
              <a:rPr lang="en-US" dirty="0"/>
              <a:t>(44%)</a:t>
            </a:r>
          </a:p>
          <a:p>
            <a:r>
              <a:rPr lang="en-US" dirty="0"/>
              <a:t>Drowsiness (32%)</a:t>
            </a:r>
          </a:p>
          <a:p>
            <a:r>
              <a:rPr lang="en-US" dirty="0"/>
              <a:t>Nausea (29%)</a:t>
            </a:r>
          </a:p>
          <a:p>
            <a:r>
              <a:rPr lang="en-US" b="1" dirty="0"/>
              <a:t>Rare</a:t>
            </a:r>
          </a:p>
          <a:p>
            <a:r>
              <a:rPr lang="en-US" dirty="0"/>
              <a:t>MI</a:t>
            </a:r>
          </a:p>
          <a:p>
            <a:r>
              <a:rPr lang="en-US" dirty="0"/>
              <a:t>Stevens-Johnson syndrome</a:t>
            </a:r>
          </a:p>
          <a:p>
            <a:r>
              <a:rPr lang="en-US" dirty="0"/>
              <a:t>Hepatic failure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989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Mood Stabilizers</a:t>
            </a:r>
            <a:br>
              <a:rPr lang="en-US" dirty="0" smtClean="0"/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Phenytoin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Anticonvulsant classification of stabilizers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Better known as Dilatian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Treatment of seizure disorders</a:t>
            </a:r>
          </a:p>
          <a:p>
            <a:pPr marL="0" indent="0"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-Number One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How it works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Used </a:t>
            </a:r>
            <a:r>
              <a:rPr lang="en-US" sz="3600" dirty="0"/>
              <a:t>to control certain type of seizures, and to treat and prevent </a:t>
            </a:r>
            <a:r>
              <a:rPr lang="en-US" sz="3600" dirty="0" smtClean="0"/>
              <a:t>seizures</a:t>
            </a:r>
          </a:p>
          <a:p>
            <a:r>
              <a:rPr lang="en-US" sz="3600" dirty="0"/>
              <a:t>works by decreasing abnormal electrical activity in the </a:t>
            </a:r>
            <a:r>
              <a:rPr lang="en-US" sz="3600" dirty="0" smtClean="0"/>
              <a:t>brain</a:t>
            </a:r>
          </a:p>
          <a:p>
            <a:r>
              <a:rPr lang="en-US" sz="3600" dirty="0"/>
              <a:t>help control your condition but will not cure it</a:t>
            </a:r>
          </a:p>
        </p:txBody>
      </p:sp>
    </p:spTree>
    <p:extLst>
      <p:ext uri="{BB962C8B-B14F-4D97-AF65-F5344CB8AC3E}">
        <p14:creationId xmlns:p14="http://schemas.microsoft.com/office/powerpoint/2010/main" val="3156508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Availability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Capsule</a:t>
            </a:r>
          </a:p>
          <a:p>
            <a:endParaRPr lang="en-US" sz="3600" dirty="0" smtClean="0"/>
          </a:p>
          <a:p>
            <a:r>
              <a:rPr lang="en-US" sz="3600" dirty="0" smtClean="0"/>
              <a:t>Chewable tablet </a:t>
            </a:r>
          </a:p>
          <a:p>
            <a:r>
              <a:rPr lang="en-US" sz="3600" dirty="0" smtClean="0"/>
              <a:t>Suspension –liquid</a:t>
            </a:r>
          </a:p>
          <a:p>
            <a:endParaRPr lang="en-US" sz="3600" dirty="0"/>
          </a:p>
          <a:p>
            <a:r>
              <a:rPr lang="en-US" sz="3600" dirty="0" smtClean="0"/>
              <a:t>IV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9992" y="1628800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1-4 times a day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taken </a:t>
            </a:r>
            <a:r>
              <a:rPr lang="en-US" dirty="0"/>
              <a:t>two or three times a </a:t>
            </a:r>
            <a:r>
              <a:rPr lang="en-US" dirty="0" smtClean="0"/>
              <a:t>day</a:t>
            </a:r>
          </a:p>
          <a:p>
            <a:endParaRPr lang="en-US" dirty="0"/>
          </a:p>
          <a:p>
            <a:r>
              <a:rPr lang="en-US" dirty="0" smtClean="0"/>
              <a:t>10 </a:t>
            </a:r>
            <a:r>
              <a:rPr lang="en-US" dirty="0"/>
              <a:t>to 15 mg/kg IV </a:t>
            </a:r>
            <a:r>
              <a:rPr lang="en-US" dirty="0" smtClean="0"/>
              <a:t>slowly.</a:t>
            </a:r>
          </a:p>
          <a:p>
            <a:pPr lvl="1"/>
            <a:r>
              <a:rPr lang="en-US" dirty="0" smtClean="0"/>
              <a:t>100 </a:t>
            </a:r>
            <a:r>
              <a:rPr lang="en-US" dirty="0"/>
              <a:t>mg IV every 6 to 8 </a:t>
            </a:r>
            <a:r>
              <a:rPr lang="en-US" dirty="0" smtClean="0"/>
              <a:t>hours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118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Side Effects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 smtClean="0"/>
              <a:t>-Confusion, dizziness, loss of coordination, insomnia, drowsiness constipation, vomiting, headache, slurred speech. </a:t>
            </a:r>
          </a:p>
          <a:p>
            <a:endParaRPr lang="en-US" sz="2400" dirty="0"/>
          </a:p>
          <a:p>
            <a:r>
              <a:rPr lang="en-US" sz="2400" dirty="0" smtClean="0"/>
              <a:t>-Only the minor side effects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5" y="332656"/>
            <a:ext cx="4788411" cy="50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344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WARNING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Do not confuse with Dilaudid</a:t>
            </a:r>
          </a:p>
          <a:p>
            <a:r>
              <a:rPr lang="en-US" sz="3600" dirty="0" smtClean="0"/>
              <a:t>Can increase thoughts of suicide</a:t>
            </a:r>
          </a:p>
          <a:p>
            <a:r>
              <a:rPr lang="en-US" sz="3600" dirty="0" smtClean="0"/>
              <a:t>Watch for signs of Bleeding</a:t>
            </a:r>
          </a:p>
          <a:p>
            <a:pPr lvl="1"/>
            <a:r>
              <a:rPr lang="en-US" sz="3600" dirty="0" smtClean="0"/>
              <a:t>Do not take with Coumadin or Warfarin</a:t>
            </a:r>
          </a:p>
          <a:p>
            <a:r>
              <a:rPr lang="en-US" sz="3600" dirty="0" smtClean="0"/>
              <a:t>Do not take if pregnant or with alcohol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9130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Valporic</a:t>
            </a:r>
            <a:r>
              <a:rPr lang="en-US" dirty="0" smtClean="0"/>
              <a:t> Acid (VPA)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Brand name: </a:t>
            </a:r>
            <a:r>
              <a:rPr lang="en-US" dirty="0" err="1" smtClean="0"/>
              <a:t>Depakote</a:t>
            </a:r>
            <a:endParaRPr lang="en-US" dirty="0" smtClean="0"/>
          </a:p>
          <a:p>
            <a:r>
              <a:rPr lang="en-US" b="1" dirty="0" smtClean="0"/>
              <a:t>Dosage: </a:t>
            </a:r>
            <a:r>
              <a:rPr lang="en-US" dirty="0" smtClean="0"/>
              <a:t>250-750mg</a:t>
            </a:r>
          </a:p>
          <a:p>
            <a:r>
              <a:rPr lang="en-US" dirty="0" smtClean="0"/>
              <a:t>Most patients take between 750-3000mg over three divided doses.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Black, tarry stools</a:t>
            </a:r>
          </a:p>
          <a:p>
            <a:r>
              <a:rPr lang="en-US" dirty="0" smtClean="0"/>
              <a:t>Bleeding gums</a:t>
            </a:r>
          </a:p>
          <a:p>
            <a:r>
              <a:rPr lang="en-US" dirty="0" smtClean="0"/>
              <a:t>Bloating or swelling of the face, arms, hands, lower legs, or feet</a:t>
            </a:r>
          </a:p>
          <a:p>
            <a:r>
              <a:rPr lang="en-US" dirty="0" smtClean="0"/>
              <a:t>Blood in the urine or stools</a:t>
            </a:r>
          </a:p>
          <a:p>
            <a:r>
              <a:rPr lang="en-US" dirty="0" smtClean="0"/>
              <a:t>Confusion</a:t>
            </a:r>
          </a:p>
          <a:p>
            <a:r>
              <a:rPr lang="en-US" dirty="0" smtClean="0"/>
              <a:t>Cough or hoarseness</a:t>
            </a:r>
          </a:p>
          <a:p>
            <a:r>
              <a:rPr lang="en-US" dirty="0" smtClean="0"/>
              <a:t>Crying</a:t>
            </a:r>
          </a:p>
          <a:p>
            <a:r>
              <a:rPr lang="en-US" dirty="0" smtClean="0"/>
              <a:t>Delusions</a:t>
            </a:r>
          </a:p>
          <a:p>
            <a:r>
              <a:rPr lang="en-US" dirty="0" smtClean="0"/>
              <a:t>Dementia</a:t>
            </a:r>
          </a:p>
          <a:p>
            <a:r>
              <a:rPr lang="en-US" dirty="0" smtClean="0"/>
              <a:t>Depersonalization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Intended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to moderate the high and lows of moods.</a:t>
            </a:r>
          </a:p>
          <a:p>
            <a:r>
              <a:rPr lang="en-US" dirty="0" smtClean="0"/>
              <a:t>Often used to treat bipolar disorder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04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exact action is unknown </a:t>
            </a:r>
          </a:p>
          <a:p>
            <a:r>
              <a:rPr lang="en-US" dirty="0" smtClean="0"/>
              <a:t>Scientist believe the drug acts on GABA </a:t>
            </a:r>
          </a:p>
          <a:p>
            <a:r>
              <a:rPr lang="en-US" dirty="0" smtClean="0"/>
              <a:t>Also blocks voltage gate sodium channels and t-type calcium channels, anticonvulsant treatment.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300" dirty="0" smtClean="0"/>
              <a:t>Joy, K. (2013). Patient information on mood stabilizers. Retrieved from http://www.ehow.com /facts_5619338_patient-information-	mood-stabilizers.html</a:t>
            </a:r>
          </a:p>
          <a:p>
            <a:pPr marL="457200" lvl="1" indent="0">
              <a:buNone/>
            </a:pPr>
            <a:r>
              <a:rPr lang="en-US" sz="2300" dirty="0" smtClean="0"/>
              <a:t>U.S</a:t>
            </a:r>
            <a:r>
              <a:rPr lang="en-US" sz="2300" dirty="0" smtClean="0"/>
              <a:t>. National Library of Medicine. (2012)."</a:t>
            </a:r>
            <a:r>
              <a:rPr lang="en-US" sz="2300" dirty="0" err="1" smtClean="0"/>
              <a:t>Phenytoin</a:t>
            </a:r>
            <a:r>
              <a:rPr lang="en-US" sz="2300" dirty="0" smtClean="0"/>
              <a:t> - </a:t>
            </a:r>
            <a:r>
              <a:rPr lang="en-US" sz="2300" dirty="0" err="1" smtClean="0"/>
              <a:t>PubMed</a:t>
            </a:r>
            <a:r>
              <a:rPr lang="en-US" sz="2300" dirty="0" smtClean="0"/>
              <a:t> Health." </a:t>
            </a:r>
            <a:r>
              <a:rPr lang="en-US" sz="2300" i="1" dirty="0" smtClean="0"/>
              <a:t>National Center for Biotechnology Information</a:t>
            </a:r>
            <a:r>
              <a:rPr lang="en-US" sz="2300" dirty="0" smtClean="0"/>
              <a:t>. </a:t>
            </a:r>
            <a:r>
              <a:rPr lang="en-US" sz="2300" dirty="0" err="1" smtClean="0"/>
              <a:t>N.p</a:t>
            </a:r>
            <a:r>
              <a:rPr lang="en-US" sz="2300" dirty="0" smtClean="0"/>
              <a:t>., </a:t>
            </a:r>
            <a:r>
              <a:rPr lang="en-US" sz="2300" dirty="0" err="1" smtClean="0"/>
              <a:t>n.d</a:t>
            </a:r>
            <a:r>
              <a:rPr lang="en-US" sz="2300" dirty="0" smtClean="0"/>
              <a:t>. Web. 31 Jan. 2013. &lt;http://www.ncbi.nlm.nih.gov/pubmedhealth/PMHT0011722/?report=details#warning&gt;.</a:t>
            </a:r>
          </a:p>
          <a:p>
            <a:pPr lvl="0"/>
            <a:r>
              <a:rPr lang="en-US" sz="2300" dirty="0">
                <a:solidFill>
                  <a:prstClr val="black"/>
                </a:solidFill>
              </a:rPr>
              <a:t>Joy, K. (2013). Patient information on mood 	stabilizers. Retrieved from http://www.</a:t>
            </a:r>
          </a:p>
          <a:p>
            <a:pPr marL="457200" lvl="1" indent="0">
              <a:buNone/>
            </a:pPr>
            <a:r>
              <a:rPr lang="en-US" sz="2300" dirty="0">
                <a:solidFill>
                  <a:prstClr val="black"/>
                </a:solidFill>
              </a:rPr>
              <a:t>	ehow.com /facts_5619338_patient-information-	mood-stabilizers.html</a:t>
            </a:r>
          </a:p>
          <a:p>
            <a:pPr lvl="0"/>
            <a:r>
              <a:rPr lang="en-US" sz="2300" dirty="0">
                <a:solidFill>
                  <a:prstClr val="black"/>
                </a:solidFill>
              </a:rPr>
              <a:t>Purse, M. (2010). </a:t>
            </a:r>
            <a:r>
              <a:rPr lang="en-US" sz="2300" i="1" dirty="0">
                <a:solidFill>
                  <a:prstClr val="black"/>
                </a:solidFill>
              </a:rPr>
              <a:t>Lithium: The first mood stabilizer. </a:t>
            </a:r>
            <a:r>
              <a:rPr lang="en-US" sz="2300" dirty="0">
                <a:solidFill>
                  <a:prstClr val="black"/>
                </a:solidFill>
              </a:rPr>
              <a:t>Retrieved from http://bipolar.about.com/od/lithium/a/010312_lithium1.htm.</a:t>
            </a:r>
          </a:p>
          <a:p>
            <a:pPr lvl="0"/>
            <a:r>
              <a:rPr lang="en-US" sz="2300" dirty="0">
                <a:solidFill>
                  <a:prstClr val="black"/>
                </a:solidFill>
              </a:rPr>
              <a:t>WebMD (2013). </a:t>
            </a:r>
            <a:r>
              <a:rPr lang="en-US" sz="2300" i="1" dirty="0">
                <a:solidFill>
                  <a:prstClr val="black"/>
                </a:solidFill>
              </a:rPr>
              <a:t>Lithium. </a:t>
            </a:r>
            <a:r>
              <a:rPr lang="en-US" sz="2300" dirty="0">
                <a:solidFill>
                  <a:prstClr val="black"/>
                </a:solidFill>
              </a:rPr>
              <a:t>Retrieved from http://www.webmd.com/vitaminssupplements/ingredientmono1065lithium.aspx?activeingredientid=1065&amp;activeingredient </a:t>
            </a:r>
            <a:r>
              <a:rPr lang="en-US" sz="2300" dirty="0" smtClean="0">
                <a:solidFill>
                  <a:prstClr val="black"/>
                </a:solidFill>
              </a:rPr>
              <a:t>name=lithium</a:t>
            </a:r>
          </a:p>
          <a:p>
            <a:pPr lvl="0"/>
            <a:endParaRPr lang="en-US" sz="2300" dirty="0">
              <a:solidFill>
                <a:prstClr val="black"/>
              </a:solidFill>
            </a:endParaRPr>
          </a:p>
          <a:p>
            <a:r>
              <a:rPr lang="en-US" sz="2300" dirty="0"/>
              <a:t>(2011) </a:t>
            </a:r>
            <a:r>
              <a:rPr lang="en-US" sz="2300" i="1" dirty="0"/>
              <a:t>Depakote (</a:t>
            </a:r>
            <a:r>
              <a:rPr lang="en-US" sz="2300" i="1" dirty="0" err="1"/>
              <a:t>Valproic</a:t>
            </a:r>
            <a:r>
              <a:rPr lang="en-US" sz="2300" i="1" dirty="0"/>
              <a:t> acid) Mood Stabilizer, </a:t>
            </a:r>
            <a:r>
              <a:rPr lang="en-US" sz="2300" dirty="0"/>
              <a:t>Retrieved from:</a:t>
            </a:r>
          </a:p>
          <a:p>
            <a:r>
              <a:rPr lang="en-US" sz="2300" dirty="0"/>
              <a:t>http://www.healthmango.com/anxietypanic/depakote-valproic-acid-mood-stabilizer/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04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dirty="0" smtClean="0">
                <a:latin typeface="Algerian" pitchFamily="82" charset="0"/>
              </a:rPr>
              <a:t>Thank You!</a:t>
            </a:r>
            <a:endParaRPr lang="en-US" sz="96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Mood Stabilizers 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Lithium</a:t>
            </a:r>
          </a:p>
          <a:p>
            <a:r>
              <a:rPr lang="en-US" i="1" dirty="0" smtClean="0"/>
              <a:t>anticonvulsants </a:t>
            </a:r>
          </a:p>
          <a:p>
            <a:r>
              <a:rPr lang="en-US" i="1" dirty="0" smtClean="0"/>
              <a:t>antipsychotics</a:t>
            </a:r>
            <a:r>
              <a:rPr lang="en-US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34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Seizures</a:t>
            </a:r>
          </a:p>
          <a:p>
            <a:r>
              <a:rPr lang="en-US" dirty="0" smtClean="0"/>
              <a:t>Blackouts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smtClean="0"/>
              <a:t>slurred </a:t>
            </a:r>
            <a:r>
              <a:rPr lang="en-US" dirty="0" smtClean="0"/>
              <a:t>speech</a:t>
            </a:r>
          </a:p>
          <a:p>
            <a:r>
              <a:rPr lang="en-US" dirty="0" smtClean="0"/>
              <a:t>excessive thirst</a:t>
            </a:r>
          </a:p>
          <a:p>
            <a:r>
              <a:rPr lang="en-US" dirty="0" smtClean="0"/>
              <a:t> </a:t>
            </a:r>
            <a:r>
              <a:rPr lang="en-US" dirty="0" smtClean="0"/>
              <a:t>increased </a:t>
            </a:r>
            <a:r>
              <a:rPr lang="en-US" dirty="0" smtClean="0"/>
              <a:t>urination</a:t>
            </a:r>
          </a:p>
          <a:p>
            <a:r>
              <a:rPr lang="en-US" dirty="0" smtClean="0"/>
              <a:t> </a:t>
            </a:r>
            <a:r>
              <a:rPr lang="en-US" dirty="0" smtClean="0"/>
              <a:t>pounding heart, loss of appetite, nausea and </a:t>
            </a:r>
            <a:r>
              <a:rPr lang="en-US" dirty="0" err="1" smtClean="0"/>
              <a:t>vommitting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 pounding </a:t>
            </a:r>
            <a:r>
              <a:rPr lang="en-US" dirty="0" smtClean="0"/>
              <a:t>heart</a:t>
            </a:r>
          </a:p>
          <a:p>
            <a:r>
              <a:rPr lang="en-US" dirty="0" smtClean="0"/>
              <a:t> </a:t>
            </a:r>
            <a:r>
              <a:rPr lang="en-US" dirty="0"/>
              <a:t>loss of </a:t>
            </a:r>
            <a:r>
              <a:rPr lang="en-US" dirty="0" smtClean="0"/>
              <a:t>appetite</a:t>
            </a:r>
          </a:p>
          <a:p>
            <a:r>
              <a:rPr lang="en-US" dirty="0" smtClean="0"/>
              <a:t>nausea </a:t>
            </a:r>
          </a:p>
          <a:p>
            <a:r>
              <a:rPr lang="en-US" dirty="0" err="1" smtClean="0"/>
              <a:t>vommitting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6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Lithium works by keeping the neurotransmitter glutamate at healthy level</a:t>
            </a:r>
          </a:p>
          <a:p>
            <a:r>
              <a:rPr lang="en-US" dirty="0"/>
              <a:t>Too much glutamate = manic</a:t>
            </a:r>
          </a:p>
          <a:p>
            <a:r>
              <a:rPr lang="en-US" dirty="0"/>
              <a:t>Not enough glutamate = depression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60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</a:t>
            </a:r>
          </a:p>
          <a:p>
            <a:pPr lvl="1"/>
            <a:r>
              <a:rPr lang="en-US" dirty="0"/>
              <a:t>bipolar disorder</a:t>
            </a:r>
          </a:p>
          <a:p>
            <a:pPr lvl="1"/>
            <a:r>
              <a:rPr lang="en-US" dirty="0"/>
              <a:t>Depression</a:t>
            </a:r>
          </a:p>
          <a:p>
            <a:pPr lvl="1"/>
            <a:r>
              <a:rPr lang="en-US" dirty="0"/>
              <a:t>eating disorders</a:t>
            </a:r>
          </a:p>
          <a:p>
            <a:pPr lvl="1"/>
            <a:r>
              <a:rPr lang="en-US" dirty="0"/>
              <a:t>schizophrenia </a:t>
            </a:r>
          </a:p>
          <a:p>
            <a:pPr lvl="1"/>
            <a:r>
              <a:rPr lang="en-US" dirty="0"/>
              <a:t>also can be used for headache, epilepsy, diabetes, and arthritis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6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Lithium- 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nausea, diarrhea, muscle weakness, and a dazed feeling </a:t>
            </a:r>
          </a:p>
          <a:p>
            <a:r>
              <a:rPr lang="en-US" dirty="0"/>
              <a:t>Side effects can improve with continued use</a:t>
            </a:r>
          </a:p>
          <a:p>
            <a:r>
              <a:rPr lang="en-US" dirty="0"/>
              <a:t>Can be taken with pregnancy if pros </a:t>
            </a:r>
            <a:r>
              <a:rPr lang="en-US" dirty="0" err="1"/>
              <a:t>outwiehg</a:t>
            </a:r>
            <a:r>
              <a:rPr lang="en-US" dirty="0"/>
              <a:t> cons</a:t>
            </a:r>
          </a:p>
          <a:p>
            <a:r>
              <a:rPr lang="en-US" dirty="0"/>
              <a:t>DON’T BREASTFEED – Can travel into breast milk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7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Lithium-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Interact with antidepressants because they both effect serotonin </a:t>
            </a:r>
          </a:p>
          <a:p>
            <a:r>
              <a:rPr lang="en-US" dirty="0"/>
              <a:t> ACE inhibitors, NSAIDS, and diuretics can increase lithium </a:t>
            </a:r>
          </a:p>
          <a:p>
            <a:r>
              <a:rPr lang="en-US" dirty="0"/>
              <a:t>Calcium channel blockers can increase the side effects of lithium but decrease the amount of lithium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doses of lithium depend on what you are taking the lithium for:</a:t>
            </a:r>
          </a:p>
          <a:p>
            <a:pPr lvl="1"/>
            <a:r>
              <a:rPr lang="en-US" dirty="0"/>
              <a:t>For acute manic episodes a patient would take 20 -30 mg per kg a day divided into 2-3 doses </a:t>
            </a:r>
          </a:p>
          <a:p>
            <a:pPr lvl="1"/>
            <a:r>
              <a:rPr lang="en-US" dirty="0"/>
              <a:t>bipolar disorder an adult patient would take 900mg -1200mg a day in divided into 2-4 doses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98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562</Words>
  <Application>Microsoft Office PowerPoint</Application>
  <PresentationFormat>On-screen Show (4:3)</PresentationFormat>
  <Paragraphs>124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Mood Stabilizers</vt:lpstr>
      <vt:lpstr>Intended effects</vt:lpstr>
      <vt:lpstr>Mood Stabilizers Include</vt:lpstr>
      <vt:lpstr>Side effects</vt:lpstr>
      <vt:lpstr>Lithium</vt:lpstr>
      <vt:lpstr>Lithium</vt:lpstr>
      <vt:lpstr>Lithium- Side effects</vt:lpstr>
      <vt:lpstr>Lithium- interactions</vt:lpstr>
      <vt:lpstr>Lithium </vt:lpstr>
      <vt:lpstr>Carbamazepine</vt:lpstr>
      <vt:lpstr>Carbamazepine</vt:lpstr>
      <vt:lpstr>Carbamazepine</vt:lpstr>
      <vt:lpstr>Mood Stabilizers Phenytoin</vt:lpstr>
      <vt:lpstr>How it works</vt:lpstr>
      <vt:lpstr>Availability</vt:lpstr>
      <vt:lpstr>Side Effects</vt:lpstr>
      <vt:lpstr>WARNING</vt:lpstr>
      <vt:lpstr>Valporic Acid (VPA)</vt:lpstr>
      <vt:lpstr>Side Effects</vt:lpstr>
      <vt:lpstr>Mechanism of action</vt:lpstr>
      <vt:lpstr>References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 Stabilizers</dc:title>
  <dc:creator>kirsten</dc:creator>
  <cp:lastModifiedBy>labuser</cp:lastModifiedBy>
  <cp:revision>11</cp:revision>
  <dcterms:created xsi:type="dcterms:W3CDTF">2013-01-22T04:32:53Z</dcterms:created>
  <dcterms:modified xsi:type="dcterms:W3CDTF">2013-01-31T14:32:42Z</dcterms:modified>
</cp:coreProperties>
</file>