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1" r:id="rId6"/>
    <p:sldId id="263" r:id="rId7"/>
    <p:sldId id="264" r:id="rId8"/>
    <p:sldId id="262" r:id="rId9"/>
    <p:sldId id="265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76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76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9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653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906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656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938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374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02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051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34BDF-44C5-49D9-B271-C488C182C3E5}" type="datetimeFigureOut">
              <a:rPr lang="en-US" smtClean="0"/>
              <a:t>1/21/2013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41656-6C5F-4574-BF76-B75FD9D4FC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3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Mood Stabilizers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Kirsten Wickman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644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Joy, K. (2013). Patient information on mood 	stabilizers. Retrieved from http://www.</a:t>
            </a:r>
          </a:p>
          <a:p>
            <a:pPr marL="457200" lvl="1" indent="0">
              <a:buNone/>
            </a:pPr>
            <a:r>
              <a:rPr lang="en-US" dirty="0"/>
              <a:t>	</a:t>
            </a:r>
            <a:r>
              <a:rPr lang="en-US" dirty="0" smtClean="0"/>
              <a:t>ehow.com /facts_5619338_patient-information-	mood-stabilizers.html</a:t>
            </a:r>
          </a:p>
          <a:p>
            <a:r>
              <a:rPr lang="en-US" dirty="0"/>
              <a:t>Purse, M. (2010). </a:t>
            </a:r>
            <a:r>
              <a:rPr lang="en-US" i="1" dirty="0"/>
              <a:t>Lithium: The first mood stabilizer. </a:t>
            </a:r>
            <a:r>
              <a:rPr lang="en-US" dirty="0"/>
              <a:t>Retrieved from http://</a:t>
            </a:r>
            <a:r>
              <a:rPr lang="en-US" dirty="0" smtClean="0"/>
              <a:t>bipolar.about.com/od/lithium/a/010312_lithium1.htm</a:t>
            </a:r>
            <a:r>
              <a:rPr lang="en-US" dirty="0"/>
              <a:t>.</a:t>
            </a:r>
          </a:p>
          <a:p>
            <a:r>
              <a:rPr lang="en-US" dirty="0"/>
              <a:t>WebMD (2013). </a:t>
            </a:r>
            <a:r>
              <a:rPr lang="en-US" i="1" dirty="0"/>
              <a:t>Lithium. </a:t>
            </a:r>
            <a:r>
              <a:rPr lang="en-US" dirty="0"/>
              <a:t>Retrieved from http://</a:t>
            </a:r>
            <a:r>
              <a:rPr lang="en-US" dirty="0" smtClean="0"/>
              <a:t>www.webmd.com/vitaminssupplements/ingredientmono1065lithium.aspx?activeingredientid=1065&amp;activeingredient </a:t>
            </a:r>
            <a:r>
              <a:rPr lang="en-US" dirty="0"/>
              <a:t>name=lithium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60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Intended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Aim to moderate the high and lows of moods.</a:t>
            </a:r>
          </a:p>
          <a:p>
            <a:r>
              <a:rPr lang="en-US" dirty="0" smtClean="0"/>
              <a:t>Often used to treat bipolar disorder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304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Mood Stabilizers Include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Lithium</a:t>
            </a:r>
          </a:p>
          <a:p>
            <a:r>
              <a:rPr lang="en-US" i="1" dirty="0" smtClean="0"/>
              <a:t>anticonvulsants </a:t>
            </a:r>
          </a:p>
          <a:p>
            <a:r>
              <a:rPr lang="en-US" i="1" dirty="0" smtClean="0"/>
              <a:t>antipsychotics</a:t>
            </a:r>
            <a:r>
              <a:rPr lang="en-US" i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345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Side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Seizures, blackouts, slurred speech, excessive thirst, increased urination, pounding heart, loss of appetite, nausea and </a:t>
            </a:r>
            <a:r>
              <a:rPr lang="en-US" dirty="0" err="1" smtClean="0"/>
              <a:t>vommitting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468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Lithium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Lithium works by keeping the neurotransmitter glutamate at healthy </a:t>
            </a:r>
            <a:r>
              <a:rPr lang="en-US" dirty="0" smtClean="0"/>
              <a:t>level</a:t>
            </a:r>
          </a:p>
          <a:p>
            <a:r>
              <a:rPr lang="en-US" dirty="0" smtClean="0"/>
              <a:t>Too much glutamate = manic</a:t>
            </a:r>
          </a:p>
          <a:p>
            <a:r>
              <a:rPr lang="en-US" dirty="0" smtClean="0"/>
              <a:t>Not enough glutamate = depression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60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Lithium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Uses </a:t>
            </a:r>
          </a:p>
          <a:p>
            <a:pPr lvl="1"/>
            <a:r>
              <a:rPr lang="en-US" dirty="0"/>
              <a:t>bipolar </a:t>
            </a:r>
            <a:r>
              <a:rPr lang="en-US" dirty="0" smtClean="0"/>
              <a:t>disorder</a:t>
            </a:r>
          </a:p>
          <a:p>
            <a:pPr lvl="1"/>
            <a:r>
              <a:rPr lang="en-US" dirty="0" smtClean="0"/>
              <a:t>Depression</a:t>
            </a:r>
          </a:p>
          <a:p>
            <a:pPr lvl="1"/>
            <a:r>
              <a:rPr lang="en-US" dirty="0" smtClean="0"/>
              <a:t>eating disorders</a:t>
            </a:r>
          </a:p>
          <a:p>
            <a:pPr lvl="1"/>
            <a:r>
              <a:rPr lang="en-US" dirty="0" smtClean="0"/>
              <a:t>schizophrenia </a:t>
            </a:r>
          </a:p>
          <a:p>
            <a:pPr lvl="1"/>
            <a:r>
              <a:rPr lang="en-US" dirty="0"/>
              <a:t>also can be used for headache, epilepsy, diabetes, and arthritis </a:t>
            </a:r>
          </a:p>
        </p:txBody>
      </p:sp>
    </p:spTree>
    <p:extLst>
      <p:ext uri="{BB962C8B-B14F-4D97-AF65-F5344CB8AC3E}">
        <p14:creationId xmlns:p14="http://schemas.microsoft.com/office/powerpoint/2010/main" val="3424690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Lithium- Side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nausea, diarrhea, muscle weakness, and a dazed feeling </a:t>
            </a:r>
            <a:endParaRPr lang="en-US" dirty="0" smtClean="0"/>
          </a:p>
          <a:p>
            <a:r>
              <a:rPr lang="en-US" dirty="0" smtClean="0"/>
              <a:t>Side effects can improve with continued use</a:t>
            </a:r>
          </a:p>
          <a:p>
            <a:r>
              <a:rPr lang="en-US" dirty="0" smtClean="0"/>
              <a:t>Can be taken with pregnancy if pros </a:t>
            </a:r>
            <a:r>
              <a:rPr lang="en-US" dirty="0" err="1" smtClean="0"/>
              <a:t>outwiehg</a:t>
            </a:r>
            <a:r>
              <a:rPr lang="en-US" dirty="0" smtClean="0"/>
              <a:t> cons</a:t>
            </a:r>
          </a:p>
          <a:p>
            <a:r>
              <a:rPr lang="en-US" dirty="0" smtClean="0"/>
              <a:t>DON’T BREASTFEED – Can travel into breast milk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831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Lithium- interactions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Interact with antidepressants because they both effect serotonin </a:t>
            </a:r>
          </a:p>
          <a:p>
            <a:r>
              <a:rPr lang="en-US" dirty="0"/>
              <a:t> ACE inhibitors, NSAIDS, and diuretics can increase lithium </a:t>
            </a:r>
            <a:endParaRPr lang="en-US" dirty="0" smtClean="0"/>
          </a:p>
          <a:p>
            <a:r>
              <a:rPr lang="en-US" dirty="0"/>
              <a:t>Calcium channel blockers can increase the side effects of lithium but decrease the amount of lithium </a:t>
            </a:r>
          </a:p>
        </p:txBody>
      </p:sp>
    </p:spTree>
    <p:extLst>
      <p:ext uri="{BB962C8B-B14F-4D97-AF65-F5344CB8AC3E}">
        <p14:creationId xmlns:p14="http://schemas.microsoft.com/office/powerpoint/2010/main" val="2975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Common doses </a:t>
            </a:r>
            <a:r>
              <a:rPr lang="en-US" dirty="0" smtClean="0"/>
              <a:t>of Lithium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doses of lithium depend on what you are taking the lithium </a:t>
            </a:r>
            <a:r>
              <a:rPr lang="en-US" dirty="0" smtClean="0"/>
              <a:t>for:</a:t>
            </a:r>
          </a:p>
          <a:p>
            <a:pPr lvl="1"/>
            <a:r>
              <a:rPr lang="en-US" dirty="0" smtClean="0"/>
              <a:t>For </a:t>
            </a:r>
            <a:r>
              <a:rPr lang="en-US" dirty="0"/>
              <a:t>acute manic episodes a patient would take 20 -30 mg per kg a day divided into 2-3 doses </a:t>
            </a:r>
          </a:p>
          <a:p>
            <a:pPr lvl="1"/>
            <a:r>
              <a:rPr lang="en-US" dirty="0" smtClean="0"/>
              <a:t>bipolar </a:t>
            </a:r>
            <a:r>
              <a:rPr lang="en-US" dirty="0"/>
              <a:t>disorder an adult patient would take 900mg -1200mg a day in divided into 2-4 doses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603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1543</TotalTime>
  <Words>241</Words>
  <Application>Microsoft Office PowerPoint</Application>
  <PresentationFormat>On-screen Show (4:3)</PresentationFormat>
  <Paragraphs>40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Mood Stabilizers</vt:lpstr>
      <vt:lpstr>Intended effects</vt:lpstr>
      <vt:lpstr>Mood Stabilizers Include</vt:lpstr>
      <vt:lpstr>Side effects</vt:lpstr>
      <vt:lpstr>Lithium</vt:lpstr>
      <vt:lpstr>Lithium</vt:lpstr>
      <vt:lpstr>Lithium- Side Effects</vt:lpstr>
      <vt:lpstr>Lithium- interactions</vt:lpstr>
      <vt:lpstr>Common doses of Lithium</vt:lpstr>
      <vt:lpstr>References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Mood Stabilizers</dc:title>
  <dc:creator>kirsten</dc:creator>
  <cp:lastModifiedBy>kirsten</cp:lastModifiedBy>
  <cp:revision>6</cp:revision>
  <dcterms:created xsi:type="dcterms:W3CDTF">2013-01-22T04:32:53Z</dcterms:created>
  <dcterms:modified xsi:type="dcterms:W3CDTF">2013-01-23T06:16:29Z</dcterms:modified>
</cp:coreProperties>
</file>