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4E150B-9D6A-437F-BFC3-880992D28FA6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E3DA3B5-E332-4777-8C48-B560F0EFB6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371600"/>
            <a:ext cx="629872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Mononucleosis</a:t>
            </a:r>
          </a:p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“Mono”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00" y="403860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Created By:</a:t>
            </a:r>
          </a:p>
          <a:p>
            <a:pPr algn="ctr"/>
            <a:r>
              <a:rPr lang="en-US" sz="4400" dirty="0" smtClean="0"/>
              <a:t>Breana Bushur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</a:rPr>
              <a:t>Causes</a:t>
            </a:r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most common cause is the Epstein-Barr virus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EBV is an ubiquitous, </a:t>
            </a:r>
            <a:r>
              <a:rPr lang="en-US" dirty="0" err="1" smtClean="0"/>
              <a:t>lymphotrophic</a:t>
            </a:r>
            <a:r>
              <a:rPr lang="en-US" dirty="0" smtClean="0"/>
              <a:t> gamma-group </a:t>
            </a:r>
            <a:r>
              <a:rPr lang="en-US" dirty="0" err="1" smtClean="0"/>
              <a:t>herpesvirus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Other causes are cytomegalovirus, adenovirus, HIV, hepatitis A, influenza, and others.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</a:rPr>
              <a:t>Diagnostic testing </a:t>
            </a:r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WBC = will be higher than the patient’s normal/usual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Monospot test = will be a positive test with someone who has “Mono”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Antibody titer = to see if there has been any previous exposure to the virus.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 smtClean="0">
                <a:solidFill>
                  <a:schemeClr val="tx1"/>
                </a:solidFill>
              </a:rPr>
              <a:t>Signs &amp; Symptoms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three biggest symptoms are </a:t>
            </a:r>
            <a:r>
              <a:rPr lang="en-US" dirty="0" err="1" smtClean="0"/>
              <a:t>pharyngitis</a:t>
            </a:r>
            <a:r>
              <a:rPr lang="en-US" dirty="0" smtClean="0"/>
              <a:t>, </a:t>
            </a:r>
            <a:r>
              <a:rPr lang="en-US" dirty="0" err="1" smtClean="0"/>
              <a:t>lymphadenopathy</a:t>
            </a:r>
            <a:r>
              <a:rPr lang="en-US" dirty="0" smtClean="0"/>
              <a:t>, and fever.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Drowsiness, fever, general discomfort, ill feeling, loss of appetite, muscle aches or stiffness, rash, sore throat, swollen spleen.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Less frequent symptoms: chest pain, cough, fatigue, headache, jaundice, nosebleed, rapid heart rate.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</a:rPr>
              <a:t>Prevention</a:t>
            </a:r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572000"/>
          </a:xfrm>
        </p:spPr>
        <p:txBody>
          <a:bodyPr/>
          <a:lstStyle/>
          <a:p>
            <a:pPr lvl="0"/>
            <a:r>
              <a:rPr lang="en-US" dirty="0" smtClean="0"/>
              <a:t>Persons with “Mono” may be contagious while they have symptoms and for up to a few months after.  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Avoid kissing, sharing utensils or drinks with someone who has “Mono</a:t>
            </a:r>
            <a:r>
              <a:rPr lang="en-US" dirty="0" smtClean="0"/>
              <a:t>”.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Eat a healthy diet, exercise, relax, &amp; practice good hygiene.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chemeClr val="tx1"/>
                </a:solidFill>
              </a:rPr>
              <a:t>Nursing Care</a:t>
            </a:r>
            <a:endParaRPr lang="en-US" sz="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 </a:t>
            </a:r>
            <a:r>
              <a:rPr lang="en-US" dirty="0" smtClean="0"/>
              <a:t>aware of potential complications such as spleen rupture, skin rash, nervous system problems (seizures, ataxia), &amp; hemolytic anemia.</a:t>
            </a:r>
          </a:p>
          <a:p>
            <a:r>
              <a:rPr lang="en-US" dirty="0" smtClean="0"/>
              <a:t>Provide plenty of fluids and rest. PRN pain meds (</a:t>
            </a:r>
            <a:r>
              <a:rPr lang="en-US" dirty="0" err="1" smtClean="0"/>
              <a:t>tylenol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Should tell patient to avoid contact sports while spleen is swollen.</a:t>
            </a:r>
          </a:p>
          <a:p>
            <a:r>
              <a:rPr lang="en-US" dirty="0" smtClean="0"/>
              <a:t> Teach parents that the peak incidence of Mono is between the ages of 15-19. </a:t>
            </a:r>
          </a:p>
          <a:p>
            <a:r>
              <a:rPr lang="en-US" dirty="0" smtClean="0"/>
              <a:t>Teach parents and children that the </a:t>
            </a:r>
            <a:r>
              <a:rPr lang="en-US" dirty="0" err="1" smtClean="0"/>
              <a:t>incumbation</a:t>
            </a:r>
            <a:r>
              <a:rPr lang="en-US" dirty="0" smtClean="0"/>
              <a:t> period is between 4-8 weeks.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dirty="0" smtClean="0">
                <a:solidFill>
                  <a:schemeClr val="tx1"/>
                </a:solidFill>
              </a:rPr>
              <a:t>Treatment</a:t>
            </a:r>
            <a:endParaRPr lang="en-US" sz="5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572000"/>
          </a:xfrm>
        </p:spPr>
        <p:txBody>
          <a:bodyPr/>
          <a:lstStyle/>
          <a:p>
            <a:r>
              <a:rPr lang="en-US" dirty="0" smtClean="0"/>
              <a:t>Persons with “Mono” may be contagious while they have symptoms and for up to a few months after.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Avoid kissing, sharing utensils or drinks with someone who has “Mono</a:t>
            </a:r>
            <a:r>
              <a:rPr lang="en-US" dirty="0" smtClean="0"/>
              <a:t>”.</a:t>
            </a:r>
          </a:p>
          <a:p>
            <a:endParaRPr lang="en-US" dirty="0" smtClean="0"/>
          </a:p>
          <a:p>
            <a:r>
              <a:rPr lang="en-US" dirty="0" smtClean="0"/>
              <a:t>Eat a healthy diet, exercise, relax, &amp; practice good hygiene.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000" b="1" dirty="0" smtClean="0">
                <a:solidFill>
                  <a:schemeClr val="tx1"/>
                </a:solidFill>
              </a:rPr>
              <a:t>References</a:t>
            </a:r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500" dirty="0" err="1" smtClean="0"/>
              <a:t>McCance</a:t>
            </a:r>
            <a:r>
              <a:rPr lang="en-US" sz="2500" dirty="0" smtClean="0"/>
              <a:t>, K.L., </a:t>
            </a:r>
            <a:r>
              <a:rPr lang="en-US" sz="2500" dirty="0" err="1" smtClean="0"/>
              <a:t>Huether</a:t>
            </a:r>
            <a:r>
              <a:rPr lang="en-US" sz="2500" dirty="0" smtClean="0"/>
              <a:t>, S.E., </a:t>
            </a:r>
            <a:r>
              <a:rPr lang="en-US" sz="2500" dirty="0" err="1" smtClean="0"/>
              <a:t>Brashers</a:t>
            </a:r>
            <a:r>
              <a:rPr lang="en-US" sz="2500" dirty="0" smtClean="0"/>
              <a:t>, V.L., &amp; Rote, N.S.  (2010). Pathophysiology: The biologic basis for disease in adults and children. Mosby Elsevier. Maryland Heights, MO. </a:t>
            </a:r>
          </a:p>
          <a:p>
            <a:pPr>
              <a:buNone/>
            </a:pPr>
            <a:endParaRPr lang="en-US" sz="2500" dirty="0" smtClean="0"/>
          </a:p>
          <a:p>
            <a:r>
              <a:rPr lang="en-US" sz="2500" dirty="0" smtClean="0"/>
              <a:t>Mononucleosis. </a:t>
            </a:r>
            <a:r>
              <a:rPr lang="en-US" sz="2500" i="1" dirty="0" smtClean="0"/>
              <a:t>U.S. National Library of Medicine. </a:t>
            </a:r>
            <a:r>
              <a:rPr lang="en-US" sz="2500" dirty="0" smtClean="0"/>
              <a:t>Retrieved by http://www.ncbi.nlm.gov/</a:t>
            </a:r>
          </a:p>
          <a:p>
            <a:pPr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pubmedhealth</a:t>
            </a:r>
            <a:r>
              <a:rPr lang="en-US" sz="2500" dirty="0" smtClean="0"/>
              <a:t>/PMH001617.doi</a:t>
            </a:r>
            <a:endParaRPr lang="en-US" sz="2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</TotalTime>
  <Words>386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Slide 1</vt:lpstr>
      <vt:lpstr>Causes</vt:lpstr>
      <vt:lpstr>Diagnostic testing </vt:lpstr>
      <vt:lpstr>Signs &amp; Symptoms </vt:lpstr>
      <vt:lpstr>Prevention</vt:lpstr>
      <vt:lpstr>Nursing Care</vt:lpstr>
      <vt:lpstr>Treatment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Breana</dc:creator>
  <cp:lastModifiedBy>Breana</cp:lastModifiedBy>
  <cp:revision>9</cp:revision>
  <dcterms:created xsi:type="dcterms:W3CDTF">2013-02-13T18:54:56Z</dcterms:created>
  <dcterms:modified xsi:type="dcterms:W3CDTF">2013-02-13T19:49:30Z</dcterms:modified>
</cp:coreProperties>
</file>