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6542-56D0-46FA-A2B1-4F4357EBAEBC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4021-0B24-4833-8D3D-0BF459FE6E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6542-56D0-46FA-A2B1-4F4357EBAEBC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4021-0B24-4833-8D3D-0BF459FE6E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6542-56D0-46FA-A2B1-4F4357EBAEBC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4021-0B24-4833-8D3D-0BF459FE6E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6542-56D0-46FA-A2B1-4F4357EBAEBC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4021-0B24-4833-8D3D-0BF459FE6E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6542-56D0-46FA-A2B1-4F4357EBAEBC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4021-0B24-4833-8D3D-0BF459FE6E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6542-56D0-46FA-A2B1-4F4357EBAEBC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4021-0B24-4833-8D3D-0BF459FE6E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6542-56D0-46FA-A2B1-4F4357EBAEBC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4021-0B24-4833-8D3D-0BF459FE6E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6542-56D0-46FA-A2B1-4F4357EBAEBC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4021-0B24-4833-8D3D-0BF459FE6E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6542-56D0-46FA-A2B1-4F4357EBAEBC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4021-0B24-4833-8D3D-0BF459FE6E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6542-56D0-46FA-A2B1-4F4357EBAEBC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4021-0B24-4833-8D3D-0BF459FE6E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6542-56D0-46FA-A2B1-4F4357EBAEBC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4021-0B24-4833-8D3D-0BF459FE6E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26542-56D0-46FA-A2B1-4F4357EBAEBC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64021-0B24-4833-8D3D-0BF459FE6E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Methylphenidate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Common names: Ritalin, </a:t>
            </a:r>
            <a:r>
              <a:rPr lang="en-US" dirty="0" err="1" smtClean="0"/>
              <a:t>Concerta</a:t>
            </a:r>
            <a:endParaRPr lang="en-US" dirty="0" smtClean="0"/>
          </a:p>
          <a:p>
            <a:r>
              <a:rPr lang="en-US" dirty="0" smtClean="0"/>
              <a:t>Functional class: Cerebral stimulant</a:t>
            </a:r>
          </a:p>
          <a:p>
            <a:endParaRPr lang="en-US" dirty="0"/>
          </a:p>
          <a:p>
            <a:r>
              <a:rPr lang="en-US" dirty="0" smtClean="0"/>
              <a:t>Action: increases the release of </a:t>
            </a:r>
            <a:r>
              <a:rPr lang="en-US" dirty="0" err="1" smtClean="0"/>
              <a:t>norepinephrine</a:t>
            </a:r>
            <a:r>
              <a:rPr lang="en-US" dirty="0"/>
              <a:t> </a:t>
            </a:r>
            <a:r>
              <a:rPr lang="en-US" dirty="0" smtClean="0"/>
              <a:t>and dopamine in the cerebral cortex to the reticular activating system, but exact action is not known. </a:t>
            </a:r>
          </a:p>
          <a:p>
            <a:r>
              <a:rPr lang="en-US" dirty="0" smtClean="0"/>
              <a:t>Onset 0.5-1 hour, duration 4-6 hours, half life 3-4 hours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Methylphenidate 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Attention deficit disorder (ADD)</a:t>
            </a:r>
          </a:p>
          <a:p>
            <a:r>
              <a:rPr lang="en-US" dirty="0" smtClean="0"/>
              <a:t>Attention deficit hyperactivity disorder (ADHD)</a:t>
            </a:r>
          </a:p>
          <a:p>
            <a:r>
              <a:rPr lang="en-US" dirty="0" smtClean="0"/>
              <a:t>Post-stroke depression and major depression (These are unlabeled uses)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Offered in extended-release once-daily capsules or tablets, chewable tablets, oral suspension, </a:t>
            </a:r>
            <a:r>
              <a:rPr lang="en-US" dirty="0" err="1" smtClean="0"/>
              <a:t>transdermal</a:t>
            </a:r>
            <a:r>
              <a:rPr lang="en-US" dirty="0" smtClean="0"/>
              <a:t> patch (</a:t>
            </a:r>
            <a:r>
              <a:rPr lang="en-US" dirty="0" err="1" smtClean="0"/>
              <a:t>Daytrana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Methylphenidate Side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CNS hyperactivity</a:t>
            </a:r>
          </a:p>
          <a:p>
            <a:r>
              <a:rPr lang="en-US" dirty="0" smtClean="0"/>
              <a:t>Insomnia</a:t>
            </a:r>
          </a:p>
          <a:p>
            <a:r>
              <a:rPr lang="en-US" dirty="0" smtClean="0"/>
              <a:t>Restlessness</a:t>
            </a:r>
          </a:p>
          <a:p>
            <a:r>
              <a:rPr lang="en-US" dirty="0" smtClean="0"/>
              <a:t>Headache</a:t>
            </a:r>
          </a:p>
          <a:p>
            <a:r>
              <a:rPr lang="en-US" dirty="0" smtClean="0"/>
              <a:t>Seizure</a:t>
            </a:r>
          </a:p>
          <a:p>
            <a:r>
              <a:rPr lang="en-US" dirty="0" err="1" smtClean="0"/>
              <a:t>Dysrhythmias</a:t>
            </a:r>
            <a:r>
              <a:rPr lang="en-US" dirty="0" smtClean="0"/>
              <a:t> and tachycardia</a:t>
            </a:r>
          </a:p>
          <a:p>
            <a:r>
              <a:rPr lang="en-US" dirty="0" smtClean="0"/>
              <a:t>Nausea</a:t>
            </a:r>
          </a:p>
          <a:p>
            <a:r>
              <a:rPr lang="en-US" dirty="0" smtClean="0"/>
              <a:t>Anorexia</a:t>
            </a:r>
          </a:p>
          <a:p>
            <a:r>
              <a:rPr lang="en-US" dirty="0" smtClean="0"/>
              <a:t>Anemia</a:t>
            </a:r>
          </a:p>
          <a:p>
            <a:r>
              <a:rPr lang="en-US" dirty="0" err="1" smtClean="0"/>
              <a:t>Dermatits</a:t>
            </a:r>
            <a:endParaRPr lang="en-US" dirty="0" smtClean="0"/>
          </a:p>
          <a:p>
            <a:r>
              <a:rPr lang="en-US" dirty="0" smtClean="0"/>
              <a:t>Fever</a:t>
            </a:r>
          </a:p>
          <a:p>
            <a:r>
              <a:rPr lang="en-US" dirty="0" smtClean="0"/>
              <a:t>Scalp hair loss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Methylpheidate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Contraindicated for children under six years of age, hypersensitive patients, anxiety patients, and patients with glaucoma or anorexia </a:t>
            </a:r>
            <a:r>
              <a:rPr lang="en-US" dirty="0" err="1" smtClean="0"/>
              <a:t>nervousa</a:t>
            </a:r>
            <a:endParaRPr lang="en-US" dirty="0" smtClean="0"/>
          </a:p>
          <a:p>
            <a:r>
              <a:rPr lang="en-US" dirty="0" smtClean="0"/>
              <a:t>Precautions for women who are pregnant or breastfeeding</a:t>
            </a:r>
          </a:p>
          <a:p>
            <a:r>
              <a:rPr lang="en-US" dirty="0" smtClean="0"/>
              <a:t>This medications has a black box warning for substance abuse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Methylphenidate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Hypertensive crisis can occur with use of MAOI’s or within 14 days of taking MAOI’s</a:t>
            </a:r>
          </a:p>
          <a:p>
            <a:r>
              <a:rPr lang="en-US" dirty="0" smtClean="0"/>
              <a:t>Caffeine should be avoided</a:t>
            </a:r>
          </a:p>
          <a:p>
            <a:r>
              <a:rPr lang="en-US" dirty="0" smtClean="0"/>
              <a:t>Assess vitals, obtain a CBC and blood glucose</a:t>
            </a:r>
          </a:p>
          <a:p>
            <a:r>
              <a:rPr lang="en-US" dirty="0" smtClean="0"/>
              <a:t>Height and growth rate of children may be decreased with this medication</a:t>
            </a:r>
          </a:p>
          <a:p>
            <a:r>
              <a:rPr lang="en-US" dirty="0" smtClean="0"/>
              <a:t>Stop medication if changes in mental status occur or signs of withdrawal when lowering dose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Methylphenidate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 patient to decrease caffeine amount and avoid OTC medications</a:t>
            </a:r>
          </a:p>
          <a:p>
            <a:r>
              <a:rPr lang="en-US" dirty="0" smtClean="0"/>
              <a:t>Patients need adequate rest of this medication, take a regular tablet at least six hours prior to sleep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242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Methylphenidate</vt:lpstr>
      <vt:lpstr>Methylphenidate Uses</vt:lpstr>
      <vt:lpstr>Methylphenidate Side Effects</vt:lpstr>
      <vt:lpstr>Methylpheidate</vt:lpstr>
      <vt:lpstr>Methylphenidate</vt:lpstr>
      <vt:lpstr>Methylphenidate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Methylphenidate</dc:title>
  <dc:creator>Kelsey</dc:creator>
  <cp:lastModifiedBy>Kelsey</cp:lastModifiedBy>
  <cp:revision>2</cp:revision>
  <dcterms:created xsi:type="dcterms:W3CDTF">2013-02-05T21:39:49Z</dcterms:created>
  <dcterms:modified xsi:type="dcterms:W3CDTF">2013-02-05T21:57:22Z</dcterms:modified>
</cp:coreProperties>
</file>