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3" r:id="rId8"/>
    <p:sldId id="264" r:id="rId9"/>
    <p:sldId id="262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8C5DE2E-3BE9-425C-BD9F-E7681391565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D1141ED-CF7A-4DBE-A5C3-503CE371B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Hannah Clark</a:t>
            </a:r>
          </a:p>
          <a:p>
            <a:pPr algn="ctr"/>
            <a:r>
              <a:rPr lang="en-US" dirty="0" err="1" smtClean="0"/>
              <a:t>Chriss</a:t>
            </a:r>
            <a:r>
              <a:rPr lang="en-US" dirty="0" smtClean="0"/>
              <a:t> Harris</a:t>
            </a:r>
          </a:p>
          <a:p>
            <a:pPr algn="ctr"/>
            <a:r>
              <a:rPr lang="en-US" dirty="0" smtClean="0"/>
              <a:t>Nichole Spencer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803033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Install coping methods in therapy. </a:t>
            </a:r>
          </a:p>
          <a:p>
            <a:r>
              <a:rPr lang="en-US" sz="3200" dirty="0" smtClean="0"/>
              <a:t>Provide different ways to cope with feelings. </a:t>
            </a:r>
          </a:p>
          <a:p>
            <a:r>
              <a:rPr lang="en-US" sz="3200" dirty="0" smtClean="0"/>
              <a:t>Assess level of information available to family.</a:t>
            </a:r>
          </a:p>
          <a:p>
            <a:r>
              <a:rPr lang="en-US" sz="3200" dirty="0" smtClean="0"/>
              <a:t>Rehearse new skills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17151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Education/Teaching for the patient and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Teach life skills</a:t>
            </a:r>
          </a:p>
          <a:p>
            <a:r>
              <a:rPr lang="en-US" sz="3200" dirty="0" smtClean="0"/>
              <a:t>Teach different coping skills</a:t>
            </a:r>
          </a:p>
          <a:p>
            <a:r>
              <a:rPr lang="en-US" sz="3200" dirty="0" smtClean="0"/>
              <a:t>Teach family about diagnosis </a:t>
            </a:r>
          </a:p>
          <a:p>
            <a:r>
              <a:rPr lang="en-US" sz="3200" dirty="0" smtClean="0"/>
              <a:t>Teach about side effects</a:t>
            </a:r>
          </a:p>
          <a:p>
            <a:r>
              <a:rPr lang="en-US" sz="3200" dirty="0" smtClean="0"/>
              <a:t>Teach about focus on the positive aspects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597924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-457200">
              <a:buNone/>
            </a:pPr>
            <a:r>
              <a:rPr lang="en-US" sz="1800" dirty="0" err="1" smtClean="0"/>
              <a:t>Bostrom</a:t>
            </a:r>
            <a:r>
              <a:rPr lang="en-US" sz="1800" dirty="0" smtClean="0"/>
              <a:t>, C., </a:t>
            </a:r>
            <a:r>
              <a:rPr lang="en-US" sz="1800" dirty="0" err="1" smtClean="0"/>
              <a:t>Keltner</a:t>
            </a:r>
            <a:r>
              <a:rPr lang="en-US" sz="1800" dirty="0" smtClean="0"/>
              <a:t>, N., &amp; </a:t>
            </a:r>
            <a:r>
              <a:rPr lang="en-US" sz="1800" dirty="0" err="1" smtClean="0"/>
              <a:t>McGuinness</a:t>
            </a:r>
            <a:r>
              <a:rPr lang="en-US" sz="1800" dirty="0" smtClean="0"/>
              <a:t>, T. (2011). Psychiatric Nursing 6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Ed. St. Louis, Mo: Elsevier</a:t>
            </a:r>
            <a:r>
              <a:rPr lang="en-US" sz="1800" dirty="0" smtClean="0"/>
              <a:t>.</a:t>
            </a:r>
          </a:p>
          <a:p>
            <a:pPr marL="109728" indent="-457200">
              <a:buNone/>
            </a:pPr>
            <a:r>
              <a:rPr lang="en-US" sz="1800" dirty="0" smtClean="0"/>
              <a:t>Swearingen, P. L. (2012). </a:t>
            </a:r>
            <a:r>
              <a:rPr lang="en-US" sz="1800" i="1" dirty="0" smtClean="0"/>
              <a:t>All-in-one care planning resource: medical-surgical, pediatric, maternity, psychiatric nursing care plans</a:t>
            </a:r>
            <a:r>
              <a:rPr lang="en-US" sz="1800" dirty="0" smtClean="0"/>
              <a:t> (3rd ed.). St. Louis, Mo.: Elsevier/Mosby.</a:t>
            </a:r>
            <a:endParaRPr lang="en-US" sz="1800" dirty="0" smtClean="0"/>
          </a:p>
          <a:p>
            <a:pPr marL="109728" indent="-457200">
              <a:buNone/>
            </a:pPr>
            <a:endParaRPr lang="en-US" sz="1600" dirty="0"/>
          </a:p>
          <a:p>
            <a:pPr marL="109728" indent="-45720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355891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DSM-IV-TR criteria for Schizophrenia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Delusions, hallucinations, disorganized speech, grossly disorganized or catatonic behavior, and negative symptoms</a:t>
            </a:r>
          </a:p>
          <a:p>
            <a:r>
              <a:rPr lang="en-US" dirty="0" smtClean="0"/>
              <a:t>Social-occupational dysfunction: work, interpersonal, and self-care functioning below the level achieved before onset</a:t>
            </a:r>
          </a:p>
          <a:p>
            <a:r>
              <a:rPr lang="en-US" dirty="0" smtClean="0"/>
              <a:t>Duration: continuous signs of disturbance for min. of 6 months</a:t>
            </a:r>
          </a:p>
          <a:p>
            <a:r>
              <a:rPr lang="en-US" dirty="0" smtClean="0"/>
              <a:t>Not caused by substance abuse or a general medical disorder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7794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Three Phases of Schizophrenia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Acute phase</a:t>
            </a:r>
            <a:r>
              <a:rPr lang="en-US" dirty="0" smtClean="0"/>
              <a:t>: The patient experiences severe psychotic symptoms</a:t>
            </a:r>
          </a:p>
          <a:p>
            <a:r>
              <a:rPr lang="en-US" u="sng" dirty="0" smtClean="0"/>
              <a:t>Stabilizing phase</a:t>
            </a:r>
            <a:r>
              <a:rPr lang="en-US" dirty="0" smtClean="0"/>
              <a:t>: The patient is getting better</a:t>
            </a:r>
          </a:p>
          <a:p>
            <a:r>
              <a:rPr lang="en-US" u="sng" dirty="0" smtClean="0"/>
              <a:t>Stable phase</a:t>
            </a:r>
            <a:r>
              <a:rPr lang="en-US" dirty="0" smtClean="0"/>
              <a:t>: The patient might still experience hallucinations and delusions, but they aren’t as severe or disabling as they were during acute phase</a:t>
            </a:r>
          </a:p>
          <a:p>
            <a:pPr marL="109728" indent="0">
              <a:buNone/>
            </a:pPr>
            <a:r>
              <a:rPr lang="en-US" dirty="0" smtClean="0"/>
              <a:t>*Many patients alternate between acute and stable*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69127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Positive and Negative Symptoms of Schizophrenia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7243150"/>
              </p:ext>
            </p:extLst>
          </p:nvPr>
        </p:nvGraphicFramePr>
        <p:xfrm>
          <a:off x="304800" y="2438400"/>
          <a:ext cx="82296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5768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Positive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</a:t>
                      </a:r>
                      <a:endParaRPr lang="en-US" dirty="0"/>
                    </a:p>
                  </a:txBody>
                  <a:tcPr/>
                </a:tc>
              </a:tr>
              <a:tr h="5654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Abnormal Thoughts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Asocial Behavior</a:t>
                      </a:r>
                      <a:endParaRPr lang="en-US" dirty="0"/>
                    </a:p>
                  </a:txBody>
                  <a:tcPr/>
                </a:tc>
              </a:tr>
              <a:tr h="5654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Agitation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Anergia</a:t>
                      </a:r>
                      <a:endParaRPr lang="en-US" dirty="0"/>
                    </a:p>
                  </a:txBody>
                  <a:tcPr/>
                </a:tc>
              </a:tr>
              <a:tr h="5654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Bizarre behavior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Avolition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5654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Feelings of persecution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53127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I- Residual Schizophrenia/ schizoaffectiv</a:t>
            </a:r>
            <a:r>
              <a:rPr lang="en-US" dirty="0"/>
              <a:t>e</a:t>
            </a:r>
            <a:r>
              <a:rPr lang="en-US" dirty="0" smtClean="0"/>
              <a:t>, bipolar, suicidal ideation, depression</a:t>
            </a:r>
          </a:p>
          <a:p>
            <a:r>
              <a:rPr lang="en-US" dirty="0" smtClean="0"/>
              <a:t>II-deferred</a:t>
            </a:r>
          </a:p>
          <a:p>
            <a:r>
              <a:rPr lang="en-US" dirty="0" smtClean="0"/>
              <a:t>III-Diabetes, Hypertension, Overweight</a:t>
            </a:r>
          </a:p>
          <a:p>
            <a:r>
              <a:rPr lang="en-US" dirty="0" smtClean="0"/>
              <a:t>IV- Always home alone, bad relationship with mom, no relationship with father, subsidized housing</a:t>
            </a:r>
          </a:p>
          <a:p>
            <a:r>
              <a:rPr lang="en-US" dirty="0" smtClean="0"/>
              <a:t>V- GAF 40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35334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Possible Causes of His Schizophrenic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Biologically there is a family history</a:t>
            </a:r>
          </a:p>
          <a:p>
            <a:r>
              <a:rPr lang="en-US" dirty="0" smtClean="0"/>
              <a:t>Combination of schizophrenia and </a:t>
            </a:r>
            <a:r>
              <a:rPr lang="en-US" dirty="0" err="1" smtClean="0"/>
              <a:t>bipolarism</a:t>
            </a:r>
            <a:endParaRPr lang="en-US" dirty="0" smtClean="0"/>
          </a:p>
          <a:p>
            <a:r>
              <a:rPr lang="en-US" dirty="0" smtClean="0"/>
              <a:t>Prenatal exposure to influenza and lead, exposure to viruses from house cats, complications of pregnancy</a:t>
            </a:r>
          </a:p>
          <a:p>
            <a:r>
              <a:rPr lang="en-US" dirty="0" smtClean="0"/>
              <a:t>Childhood- deprived of nurturing, rejection from father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4562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</a:t>
            </a:r>
            <a:r>
              <a:rPr lang="en-US" dirty="0" smtClean="0"/>
              <a:t>of antipsychotic Drugs such as: </a:t>
            </a:r>
          </a:p>
          <a:p>
            <a:r>
              <a:rPr lang="en-US" dirty="0" err="1" smtClean="0"/>
              <a:t>Clozapine</a:t>
            </a:r>
            <a:r>
              <a:rPr lang="en-US" dirty="0" smtClean="0"/>
              <a:t> (</a:t>
            </a:r>
            <a:r>
              <a:rPr lang="en-US" dirty="0" err="1" smtClean="0"/>
              <a:t>Clozaril</a:t>
            </a:r>
            <a:r>
              <a:rPr lang="en-US" dirty="0" smtClean="0"/>
              <a:t>)</a:t>
            </a:r>
          </a:p>
          <a:p>
            <a:r>
              <a:rPr lang="en-US" dirty="0" smtClean="0"/>
              <a:t> </a:t>
            </a:r>
            <a:r>
              <a:rPr lang="en-US" dirty="0" err="1" smtClean="0"/>
              <a:t>Risperidone</a:t>
            </a:r>
            <a:r>
              <a:rPr lang="en-US" dirty="0" smtClean="0"/>
              <a:t> </a:t>
            </a:r>
            <a:r>
              <a:rPr lang="en-US" dirty="0" smtClean="0">
                <a:solidFill>
                  <a:srgbClr val="333333"/>
                </a:solidFill>
                <a:latin typeface="Arial"/>
              </a:rPr>
              <a:t>(</a:t>
            </a:r>
            <a:r>
              <a:rPr lang="en-US" dirty="0" err="1" smtClean="0">
                <a:solidFill>
                  <a:srgbClr val="333333"/>
                </a:solidFill>
                <a:latin typeface="Arial"/>
              </a:rPr>
              <a:t>Risperdal</a:t>
            </a:r>
            <a:r>
              <a:rPr lang="en-US" dirty="0" smtClean="0">
                <a:solidFill>
                  <a:srgbClr val="333333"/>
                </a:solidFill>
                <a:latin typeface="Arial"/>
              </a:rPr>
              <a:t>)</a:t>
            </a:r>
          </a:p>
          <a:p>
            <a:r>
              <a:rPr lang="en-US" dirty="0" err="1" smtClean="0"/>
              <a:t>Aripiprazole</a:t>
            </a:r>
            <a:r>
              <a:rPr lang="en-US" dirty="0" smtClean="0"/>
              <a:t> (</a:t>
            </a:r>
            <a:r>
              <a:rPr lang="en-US" dirty="0" err="1" smtClean="0"/>
              <a:t>Abilify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Olanazapine</a:t>
            </a:r>
            <a:r>
              <a:rPr lang="en-US" dirty="0" smtClean="0"/>
              <a:t>(</a:t>
            </a:r>
            <a:r>
              <a:rPr lang="en-US" dirty="0" err="1" smtClean="0"/>
              <a:t>Zyprexa</a:t>
            </a:r>
            <a:r>
              <a:rPr lang="en-US" dirty="0" smtClean="0"/>
              <a:t>)</a:t>
            </a:r>
          </a:p>
          <a:p>
            <a:r>
              <a:rPr lang="en-US" dirty="0" smtClean="0"/>
              <a:t> </a:t>
            </a:r>
            <a:r>
              <a:rPr lang="en-US" dirty="0" err="1" smtClean="0"/>
              <a:t>Quetiapine</a:t>
            </a:r>
            <a:r>
              <a:rPr lang="en-US" dirty="0" smtClean="0"/>
              <a:t>(</a:t>
            </a:r>
            <a:r>
              <a:rPr lang="en-US" dirty="0" err="1" smtClean="0"/>
              <a:t>Seroquel</a:t>
            </a:r>
            <a:r>
              <a:rPr lang="en-US" dirty="0" smtClean="0"/>
              <a:t>)</a:t>
            </a:r>
          </a:p>
          <a:p>
            <a:r>
              <a:rPr lang="en-US" dirty="0" smtClean="0"/>
              <a:t> </a:t>
            </a:r>
            <a:r>
              <a:rPr lang="en-US" dirty="0" err="1" smtClean="0"/>
              <a:t>Zipasidone</a:t>
            </a:r>
            <a:r>
              <a:rPr lang="en-US" dirty="0" smtClean="0"/>
              <a:t> (</a:t>
            </a:r>
            <a:r>
              <a:rPr lang="en-US" dirty="0" err="1" smtClean="0"/>
              <a:t>Geodon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Atypical antipsychotics present fewer side effects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86829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 of Antipsychotics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Drowsiness</a:t>
            </a:r>
          </a:p>
          <a:p>
            <a:r>
              <a:rPr lang="en-US" dirty="0" smtClean="0"/>
              <a:t> tachycardia</a:t>
            </a:r>
          </a:p>
          <a:p>
            <a:r>
              <a:rPr lang="en-US" dirty="0" smtClean="0"/>
              <a:t> orthostatic hypotension</a:t>
            </a:r>
          </a:p>
          <a:p>
            <a:r>
              <a:rPr lang="en-US" dirty="0" smtClean="0"/>
              <a:t> insomnia</a:t>
            </a:r>
          </a:p>
          <a:p>
            <a:r>
              <a:rPr lang="en-US" dirty="0" smtClean="0"/>
              <a:t> weight gain</a:t>
            </a:r>
          </a:p>
          <a:p>
            <a:r>
              <a:rPr lang="en-US" dirty="0" smtClean="0"/>
              <a:t>Salivation</a:t>
            </a:r>
          </a:p>
          <a:p>
            <a:r>
              <a:rPr lang="en-US" dirty="0" smtClean="0"/>
              <a:t>Agitation</a:t>
            </a:r>
          </a:p>
          <a:p>
            <a:r>
              <a:rPr lang="en-US" dirty="0" err="1" smtClean="0"/>
              <a:t>tardive</a:t>
            </a:r>
            <a:r>
              <a:rPr lang="en-US" dirty="0" smtClean="0"/>
              <a:t> </a:t>
            </a:r>
            <a:r>
              <a:rPr lang="en-US" dirty="0" err="1" smtClean="0"/>
              <a:t>dyskinesia</a:t>
            </a:r>
            <a:endParaRPr lang="en-US" dirty="0" smtClean="0"/>
          </a:p>
          <a:p>
            <a:r>
              <a:rPr lang="en-US" dirty="0" smtClean="0"/>
              <a:t>blurred vision</a:t>
            </a:r>
          </a:p>
          <a:p>
            <a:r>
              <a:rPr lang="en-US" dirty="0" smtClean="0"/>
              <a:t> dry mouth</a:t>
            </a:r>
          </a:p>
          <a:p>
            <a:r>
              <a:rPr lang="en-US" dirty="0" smtClean="0"/>
              <a:t>nausea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1963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deficient r/t unfamiliarity with cause, signs, symptoms and treatment AEB not understanding diagnosis.</a:t>
            </a:r>
          </a:p>
          <a:p>
            <a:r>
              <a:rPr lang="en-US" dirty="0" smtClean="0"/>
              <a:t>Risk for suicide r/t depressed mood and feelings of hopelessness AEB verbal statements wishing he could die. </a:t>
            </a:r>
          </a:p>
          <a:p>
            <a:r>
              <a:rPr lang="en-US" dirty="0" smtClean="0"/>
              <a:t>Compromised family coping r/t family disorganization and role changes AEB family strain between mom and dad.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67037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1083</TotalTime>
  <Words>430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Case Study</vt:lpstr>
      <vt:lpstr>DSM-IV-TR criteria for Schizophrenia</vt:lpstr>
      <vt:lpstr>Three Phases of Schizophrenia</vt:lpstr>
      <vt:lpstr>Positive and Negative Symptoms of Schizophrenia</vt:lpstr>
      <vt:lpstr>Axis</vt:lpstr>
      <vt:lpstr>Possible Causes of His Schizophrenic behavior</vt:lpstr>
      <vt:lpstr>Treatment</vt:lpstr>
      <vt:lpstr>Side Effects of Antipsychotics</vt:lpstr>
      <vt:lpstr>Nursing Diagnosis</vt:lpstr>
      <vt:lpstr>Interventions</vt:lpstr>
      <vt:lpstr>Education/Teaching for the patient and family</vt:lpstr>
      <vt:lpstr>References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</dc:title>
  <dc:creator>Hannah</dc:creator>
  <cp:lastModifiedBy>Owner</cp:lastModifiedBy>
  <cp:revision>28</cp:revision>
  <dcterms:created xsi:type="dcterms:W3CDTF">2012-10-31T01:24:25Z</dcterms:created>
  <dcterms:modified xsi:type="dcterms:W3CDTF">2012-11-01T15:09:29Z</dcterms:modified>
</cp:coreProperties>
</file>