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73" r:id="rId3"/>
    <p:sldId id="279" r:id="rId4"/>
    <p:sldId id="275" r:id="rId5"/>
    <p:sldId id="262" r:id="rId6"/>
    <p:sldId id="263" r:id="rId7"/>
    <p:sldId id="264" r:id="rId8"/>
    <p:sldId id="274" r:id="rId9"/>
    <p:sldId id="268" r:id="rId10"/>
    <p:sldId id="270" r:id="rId11"/>
    <p:sldId id="269" r:id="rId12"/>
    <p:sldId id="271" r:id="rId13"/>
    <p:sldId id="281" r:id="rId14"/>
    <p:sldId id="265" r:id="rId15"/>
    <p:sldId id="276" r:id="rId16"/>
    <p:sldId id="280" r:id="rId17"/>
    <p:sldId id="267" r:id="rId18"/>
    <p:sldId id="272" r:id="rId19"/>
    <p:sldId id="266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66" autoAdjust="0"/>
    <p:restoredTop sz="94660"/>
  </p:normalViewPr>
  <p:slideViewPr>
    <p:cSldViewPr>
      <p:cViewPr varScale="1">
        <p:scale>
          <a:sx n="73" d="100"/>
          <a:sy n="73" d="100"/>
        </p:scale>
        <p:origin x="-4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8A3C-360E-40C3-8B6B-8DF36E10637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2D8003-0D1F-4D46-A02B-BA36C3D54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8A3C-360E-40C3-8B6B-8DF36E10637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8003-0D1F-4D46-A02B-BA36C3D54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8A3C-360E-40C3-8B6B-8DF36E10637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8003-0D1F-4D46-A02B-BA36C3D54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8A3C-360E-40C3-8B6B-8DF36E10637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8003-0D1F-4D46-A02B-BA36C3D54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8A3C-360E-40C3-8B6B-8DF36E10637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2D8003-0D1F-4D46-A02B-BA36C3D541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8A3C-360E-40C3-8B6B-8DF36E10637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8003-0D1F-4D46-A02B-BA36C3D54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8A3C-360E-40C3-8B6B-8DF36E10637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8003-0D1F-4D46-A02B-BA36C3D54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8A3C-360E-40C3-8B6B-8DF36E10637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8003-0D1F-4D46-A02B-BA36C3D54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8A3C-360E-40C3-8B6B-8DF36E10637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8003-0D1F-4D46-A02B-BA36C3D541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8A3C-360E-40C3-8B6B-8DF36E10637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8003-0D1F-4D46-A02B-BA36C3D541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08A3C-360E-40C3-8B6B-8DF36E10637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B2D8003-0D1F-4D46-A02B-BA36C3D5411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C3108A3C-360E-40C3-8B6B-8DF36E106372}" type="datetimeFigureOut">
              <a:rPr lang="en-US" smtClean="0"/>
              <a:t>7/11/2012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EB2D8003-0D1F-4D46-A02B-BA36C3D5411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youtube.com/watch?v=j42prjIQCdQ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wintessential.co.uk/resources/global-etiquette/india-country-profile.html" TargetMode="External"/><Relationship Id="rId2" Type="http://schemas.openxmlformats.org/officeDocument/2006/relationships/hyperlink" Target="http://www.californiacollegeofpharmacy.org/home/shareddocs/eMuseum/StudentCultural/EastIndianHandoutTeam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dianetzone.com/39/east_indian_languages.ht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5334000" cy="6509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304800"/>
            <a:ext cx="8153400" cy="5516563"/>
          </a:xfrm>
        </p:spPr>
        <p:txBody>
          <a:bodyPr>
            <a:normAutofit lnSpcReduction="10000"/>
          </a:bodyPr>
          <a:lstStyle/>
          <a:p>
            <a:r>
              <a:rPr lang="en-US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EAST 		</a:t>
            </a:r>
            <a:endParaRPr lang="en-US" sz="9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INDIA</a:t>
            </a: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300" dirty="0">
              <a:latin typeface="Times New Roman" pitchFamily="18" charset="0"/>
              <a:cs typeface="Times New Roman" pitchFamily="18" charset="0"/>
            </a:endParaRP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Ihechi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Alilionwu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Megan Buzzard</a:t>
            </a:r>
          </a:p>
          <a:p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Tearra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err="1" smtClean="0">
                <a:latin typeface="Times New Roman" pitchFamily="18" charset="0"/>
                <a:cs typeface="Times New Roman" pitchFamily="18" charset="0"/>
              </a:rPr>
              <a:t>McDade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Dominique Davis</a:t>
            </a:r>
          </a:p>
          <a:p>
            <a:endParaRPr lang="en-US" sz="9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8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Languages of East </a:t>
            </a:r>
            <a:r>
              <a:rPr lang="en-US" sz="4000" dirty="0" smtClean="0"/>
              <a:t>India Continued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362200"/>
            <a:ext cx="7769712" cy="3758363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East Indian languages comprise the likes of </a:t>
            </a:r>
            <a:r>
              <a:rPr lang="en-US" dirty="0" err="1"/>
              <a:t>Bihari</a:t>
            </a:r>
            <a:r>
              <a:rPr lang="en-US" dirty="0"/>
              <a:t> languages.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Bengali is the most overriding language of this part of the Indo-</a:t>
            </a:r>
            <a:r>
              <a:rPr lang="en-US" dirty="0" err="1"/>
              <a:t>Gangetic</a:t>
            </a:r>
            <a:r>
              <a:rPr lang="en-US" dirty="0"/>
              <a:t> Plain.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Hindi occupies the largest number of speakers at over 90 million, but owns trivial ethnic influence beyond Bihar.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East Indian languages owe their lineage to the Indo-Aryan language family.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7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2895600" cy="1371600"/>
          </a:xfrm>
        </p:spPr>
        <p:txBody>
          <a:bodyPr/>
          <a:lstStyle/>
          <a:p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226" y="1752600"/>
            <a:ext cx="3803904" cy="44958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5000" dirty="0">
              <a:solidFill>
                <a:srgbClr val="FFC000"/>
              </a:solidFill>
            </a:endParaRPr>
          </a:p>
          <a:p>
            <a:pPr lvl="0"/>
            <a:r>
              <a:rPr lang="en-US" sz="50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Hinduism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About 80% of the population of India practices Hinduism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Hinduism,  Buddhism, and Jainism are seen as the molders of the India philosophy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Sikhism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4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-2% of </a:t>
            </a:r>
            <a:r>
              <a:rPr lang="en-US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population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Largest non-Indian religion is Islam</a:t>
            </a:r>
          </a:p>
          <a:p>
            <a:pPr marL="457200" lvl="0" indent="-457200">
              <a:buFont typeface="Arial" pitchFamily="34" charset="0"/>
              <a:buChar char="•"/>
            </a:pPr>
            <a:r>
              <a:rPr lang="en-US" sz="4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Other religion include Christianity, the Jewish religion, and </a:t>
            </a:r>
            <a:r>
              <a:rPr lang="en-US" sz="4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Bahaism</a:t>
            </a:r>
            <a:endParaRPr lang="en-US" sz="4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441" y="0"/>
            <a:ext cx="2262807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3187336"/>
            <a:ext cx="3505199" cy="367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48" y="0"/>
            <a:ext cx="2454351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985" y="3187336"/>
            <a:ext cx="1526414" cy="3670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4" y="1295400"/>
            <a:ext cx="8634566" cy="5436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791200" cy="914718"/>
          </a:xfrm>
        </p:spPr>
        <p:txBody>
          <a:bodyPr/>
          <a:lstStyle/>
          <a:p>
            <a:r>
              <a:rPr lang="en-US" dirty="0" smtClean="0"/>
              <a:t>Health Practices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55786"/>
            <a:ext cx="3442446" cy="65836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Yoga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00200" y="2788920"/>
            <a:ext cx="3291840" cy="384048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involves deep breathing exercises and postured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exercises,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which focus on meditation and concentration.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helps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practice with health and wellness, which include: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mental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physical cleansing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soul enlightenment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curing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diseases    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allergies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respiratory problems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depression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1752600"/>
            <a:ext cx="3447288" cy="658368"/>
          </a:xfrm>
        </p:spPr>
        <p:txBody>
          <a:bodyPr>
            <a:normAutofit fontScale="25000" lnSpcReduction="20000"/>
          </a:bodyPr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Ayurvedic </a:t>
            </a:r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principles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1580" y="2590800"/>
            <a:ext cx="3291840" cy="3840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‘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Ayus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’=long life ‘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veda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’=knowledge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Ayurvedic theory it is believed that good health requires that there is a balance of three humors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    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-bile (fire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 </a:t>
            </a: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-phlegm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(water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	      -wind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medications that are used are by syrups or oils made from the herbs, shrubs and roots of plants or by using different minerals available naturally.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01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RITUALS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828800"/>
            <a:ext cx="4081272" cy="427104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dirty="0"/>
              <a:t>According to Hinduism , food is an aspect of “Brahman</a:t>
            </a:r>
            <a:r>
              <a:rPr lang="en-US" dirty="0" smtClean="0"/>
              <a:t>”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meaning </a:t>
            </a:r>
            <a:r>
              <a:rPr lang="en-US" dirty="0"/>
              <a:t>a gift from God that should be treated with great </a:t>
            </a:r>
            <a:r>
              <a:rPr lang="en-US" dirty="0" smtClean="0"/>
              <a:t>respect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Purpose of food </a:t>
            </a:r>
            <a:r>
              <a:rPr lang="en-US" dirty="0" smtClean="0"/>
              <a:t>offerings</a:t>
            </a: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Fasting Rituals </a:t>
            </a:r>
          </a:p>
          <a:p>
            <a:pPr>
              <a:buFont typeface="Wingdings" pitchFamily="2" charset="2"/>
              <a:buChar char="§"/>
            </a:pPr>
            <a:r>
              <a:rPr lang="en-US" dirty="0"/>
              <a:t>Charity Rituals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6531"/>
            <a:ext cx="4191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885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28800"/>
            <a:ext cx="3291840" cy="427104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/>
              <a:t> </a:t>
            </a:r>
            <a:r>
              <a:rPr lang="en-US" dirty="0" err="1"/>
              <a:t>Borjatri</a:t>
            </a:r>
            <a:r>
              <a:rPr lang="en-US" dirty="0"/>
              <a:t> “ Grooms Procession”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Shubho</a:t>
            </a:r>
            <a:r>
              <a:rPr lang="en-US" dirty="0"/>
              <a:t> </a:t>
            </a:r>
            <a:r>
              <a:rPr lang="en-US" dirty="0" err="1"/>
              <a:t>Dristi</a:t>
            </a:r>
            <a:r>
              <a:rPr lang="en-US" dirty="0"/>
              <a:t> “ Marriage Ritual”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Sampradan</a:t>
            </a:r>
            <a:r>
              <a:rPr lang="en-US" dirty="0"/>
              <a:t> “ Transfer of </a:t>
            </a:r>
            <a:r>
              <a:rPr lang="en-US" dirty="0" err="1"/>
              <a:t>Responsibilty</a:t>
            </a:r>
            <a:r>
              <a:rPr lang="en-US" dirty="0"/>
              <a:t>”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Basar</a:t>
            </a:r>
            <a:r>
              <a:rPr lang="en-US" dirty="0"/>
              <a:t> </a:t>
            </a:r>
            <a:r>
              <a:rPr lang="en-US" dirty="0" err="1"/>
              <a:t>Ghar</a:t>
            </a:r>
            <a:r>
              <a:rPr lang="en-US" dirty="0"/>
              <a:t> “ Brides family welcome”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  <a:p>
            <a:pPr>
              <a:buFont typeface="Wingdings" pitchFamily="2" charset="2"/>
              <a:buChar char="§"/>
            </a:pPr>
            <a:r>
              <a:rPr lang="en-US" dirty="0" err="1"/>
              <a:t>Bou</a:t>
            </a:r>
            <a:r>
              <a:rPr lang="en-US" dirty="0"/>
              <a:t> </a:t>
            </a:r>
            <a:r>
              <a:rPr lang="en-US" dirty="0" err="1"/>
              <a:t>Baran</a:t>
            </a:r>
            <a:r>
              <a:rPr lang="en-US" dirty="0"/>
              <a:t> “ Grooms family welcome”</a:t>
            </a:r>
            <a:endParaRPr lang="en-US" sz="1600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0" y="1447800"/>
            <a:ext cx="3291840" cy="639762"/>
          </a:xfrm>
        </p:spPr>
        <p:txBody>
          <a:bodyPr/>
          <a:lstStyle/>
          <a:p>
            <a:r>
              <a:rPr lang="en-US" dirty="0" err="1" smtClean="0"/>
              <a:t>pROCESS</a:t>
            </a:r>
            <a:endParaRPr lang="en-US" dirty="0"/>
          </a:p>
        </p:txBody>
      </p:sp>
      <p:pic>
        <p:nvPicPr>
          <p:cNvPr id="7" name="Content Placeholder 6" descr="Indian marraige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00600" y="0"/>
            <a:ext cx="4191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7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mehandi desig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27144" y="2667000"/>
            <a:ext cx="3869055" cy="3958112"/>
          </a:xfrm>
          <a:prstGeom prst="rect">
            <a:avLst/>
          </a:prstGeom>
        </p:spPr>
      </p:pic>
      <p:pic>
        <p:nvPicPr>
          <p:cNvPr id="9" name="Content Placeholder 3" descr="Mehandi han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276600" cy="3822700"/>
          </a:xfrm>
        </p:spPr>
      </p:pic>
      <p:sp>
        <p:nvSpPr>
          <p:cNvPr id="10" name="Rectangle 9"/>
          <p:cNvSpPr/>
          <p:nvPr/>
        </p:nvSpPr>
        <p:spPr>
          <a:xfrm>
            <a:off x="4576353" y="990600"/>
            <a:ext cx="31525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	</a:t>
            </a:r>
            <a:r>
              <a:rPr lang="en-US" sz="4800" dirty="0" err="1" smtClean="0"/>
              <a:t>Mehndi</a:t>
            </a:r>
            <a:r>
              <a:rPr lang="en-US" sz="4800" dirty="0" smtClean="0"/>
              <a:t> design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7175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HINDU MARRIAGE</a:t>
            </a:r>
            <a:endParaRPr lang="en-US" dirty="0"/>
          </a:p>
        </p:txBody>
      </p:sp>
      <p:pic>
        <p:nvPicPr>
          <p:cNvPr id="7" name="Content Placeholder 6" descr="Groom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438400" y="1905000"/>
            <a:ext cx="2895600" cy="3657600"/>
          </a:xfrm>
          <a:prstGeom prst="rect">
            <a:avLst/>
          </a:prstGeom>
        </p:spPr>
      </p:pic>
      <p:pic>
        <p:nvPicPr>
          <p:cNvPr id="8" name="Content Placeholder 7" descr="Bride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410200" y="2819400"/>
            <a:ext cx="2971800" cy="36703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81000" y="57150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http://www.youtube.com/watch?v=j42prjIQCdQ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70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Dressing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28688"/>
            <a:ext cx="28575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4762"/>
            <a:ext cx="24384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1423036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71637"/>
            <a:ext cx="1979023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00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Indian Lifestyle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209800"/>
            <a:ext cx="3803904" cy="3910763"/>
          </a:xfrm>
        </p:spPr>
        <p:txBody>
          <a:bodyPr/>
          <a:lstStyle/>
          <a:p>
            <a:r>
              <a:rPr lang="en-US" dirty="0"/>
              <a:t>Music &amp; Dance</a:t>
            </a:r>
          </a:p>
          <a:p>
            <a:r>
              <a:rPr lang="en-US" dirty="0"/>
              <a:t>Diet &amp; Nutrition</a:t>
            </a:r>
          </a:p>
          <a:p>
            <a:r>
              <a:rPr lang="en-US" dirty="0"/>
              <a:t>Clothing </a:t>
            </a:r>
          </a:p>
          <a:p>
            <a:r>
              <a:rPr lang="en-US" dirty="0"/>
              <a:t>Social Structure</a:t>
            </a:r>
          </a:p>
          <a:p>
            <a:r>
              <a:rPr lang="en-US" dirty="0"/>
              <a:t>Family Structure</a:t>
            </a:r>
          </a:p>
          <a:p>
            <a:r>
              <a:rPr lang="en-US" dirty="0"/>
              <a:t>Women’s Health</a:t>
            </a:r>
          </a:p>
          <a:p>
            <a:r>
              <a:rPr lang="en-US" dirty="0"/>
              <a:t>Culture &amp; Tradition’s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33600"/>
            <a:ext cx="3799728" cy="398373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133600"/>
            <a:ext cx="41910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640" y="4299585"/>
            <a:ext cx="2819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9811" y="4362450"/>
            <a:ext cx="1334589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05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1000"/>
            <a:ext cx="40386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7756263" cy="877644"/>
          </a:xfrm>
        </p:spPr>
        <p:txBody>
          <a:bodyPr/>
          <a:lstStyle/>
          <a:p>
            <a:r>
              <a:rPr lang="en-US" dirty="0" smtClean="0"/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Summary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3962400" cy="4678363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Things to consider as a healthcare provider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Patients are more comfortable with Same sex-heath providers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Be sensitive to  situations that may cause embarrassment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Mental illness is a stigma, concealed and somatic expression such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headaches, stomach pain  instead of anxiety and depression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Women more passive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Many do not believe in modern medication 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3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8600"/>
            <a:ext cx="3276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 (Culture)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Hierarchy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Caste system created a culture that emphasize established hierarchical relationship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Conscious of social order and their status relative to others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All relationships involve hierarchy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38800" y="2505456"/>
            <a:ext cx="2057400" cy="658368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Meeting Etiquette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3347085"/>
            <a:ext cx="3799728" cy="3510915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Religion, education and social class influence greeting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Greet elders first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When leaving a group each person must be bid farewell individually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Men shake hands with other men, women shake hands with other women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56263" cy="1054250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References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www.californiacollegeofpharmacy.org/home/shareddocs/eMuseum/StudentCultural/EastIndianHandoutTeam4.pdf</a:t>
            </a:r>
            <a:endParaRPr lang="en-US" sz="1200" dirty="0" smtClean="0"/>
          </a:p>
          <a:p>
            <a:r>
              <a:rPr lang="en-US" sz="1200" dirty="0">
                <a:hlinkClick r:id="rId3"/>
              </a:rPr>
              <a:t>http://www.kwintessential.co.uk/resources/global-etiquette/india-country-profile.html</a:t>
            </a:r>
            <a:endParaRPr lang="en-US" sz="1200" dirty="0" smtClean="0"/>
          </a:p>
          <a:p>
            <a:r>
              <a:rPr lang="en-US" sz="1200" dirty="0">
                <a:hlinkClick r:id="rId4"/>
              </a:rPr>
              <a:t>http://</a:t>
            </a:r>
            <a:r>
              <a:rPr lang="en-US" sz="1200" dirty="0" smtClean="0">
                <a:hlinkClick r:id="rId4"/>
              </a:rPr>
              <a:t>www.indianetzone.com/39/east_indian_languages.htm</a:t>
            </a:r>
            <a:endParaRPr lang="en-US" sz="1200" dirty="0" smtClean="0"/>
          </a:p>
          <a:p>
            <a:endParaRPr lang="en-US" sz="1200" dirty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6198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ARE (Culture)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0" y="1752600"/>
            <a:ext cx="3442446" cy="990600"/>
          </a:xfrm>
        </p:spPr>
        <p:txBody>
          <a:bodyPr>
            <a:normAutofit fontScale="25000" lnSpcReduction="20000"/>
          </a:bodyPr>
          <a:lstStyle/>
          <a:p>
            <a:endParaRPr lang="en-US" sz="1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200" b="1" u="sng" dirty="0" smtClean="0">
                <a:latin typeface="Times New Roman" pitchFamily="18" charset="0"/>
                <a:cs typeface="Times New Roman" pitchFamily="18" charset="0"/>
              </a:rPr>
              <a:t>Gift </a:t>
            </a:r>
            <a:r>
              <a:rPr lang="en-US" sz="11200" b="1" u="sng" dirty="0">
                <a:latin typeface="Times New Roman" pitchFamily="18" charset="0"/>
                <a:cs typeface="Times New Roman" pitchFamily="18" charset="0"/>
              </a:rPr>
              <a:t>Giving Etiquette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971800"/>
            <a:ext cx="3803904" cy="3453563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Gifts eases the transition into next life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Gifts of cash exchanged between family during ceremonies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Do not give frangipani or white flowers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Yellow, green and red are lucky colors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Hindus don't receive gifts made of leather, No pigskin or ETOH products for Muslims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66800" y="2133600"/>
            <a:ext cx="3447288" cy="582168"/>
          </a:xfrm>
        </p:spPr>
        <p:txBody>
          <a:bodyPr>
            <a:normAutofit fontScale="25000" lnSpcReduction="20000"/>
          </a:bodyPr>
          <a:lstStyle/>
          <a:p>
            <a:endParaRPr lang="en-US" sz="11200" b="1" u="sng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11200" b="1" u="sng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1200" b="1" u="sng" dirty="0" smtClean="0">
                <a:latin typeface="Times New Roman" pitchFamily="18" charset="0"/>
                <a:cs typeface="Times New Roman" pitchFamily="18" charset="0"/>
              </a:rPr>
              <a:t>Business </a:t>
            </a:r>
            <a:r>
              <a:rPr lang="en-US" sz="11200" b="1" u="sng" dirty="0">
                <a:latin typeface="Times New Roman" pitchFamily="18" charset="0"/>
                <a:cs typeface="Times New Roman" pitchFamily="18" charset="0"/>
              </a:rPr>
              <a:t>Etiquette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90600" y="2819400"/>
            <a:ext cx="3799728" cy="317296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Reduced time value and deadline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Work overload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Do business with familiar people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Long standing relationship prior to business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Third party introduction equals credibility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2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791200" cy="686118"/>
          </a:xfrm>
        </p:spPr>
        <p:txBody>
          <a:bodyPr/>
          <a:lstStyle/>
          <a:p>
            <a:r>
              <a:rPr lang="en-US" dirty="0" smtClean="0"/>
              <a:t>Culture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Dinning Etiquette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Take off your shoes before entering the house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Dress modestly and conservatively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Politely turn down the first offer of tea, coffee or snacks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Dinning Etiquette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Indian food eaten with fingers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Wait to be sat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Guest of honor served first followed by men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Wash hand before and after meal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Always use your right hand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Leave a small amount of food on plate if  full if not finish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11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THIS IS US (CULTURE)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905000"/>
            <a:ext cx="3442446" cy="658368"/>
          </a:xfrm>
        </p:spPr>
        <p:txBody>
          <a:bodyPr/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590800"/>
            <a:ext cx="3803904" cy="3986963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Do not use “no” verbally or non-verbally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Respect elders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Right hand Vs. Left hand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Ones sided communication between parents and children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Relationships built on mutual trust an d respect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828800"/>
            <a:ext cx="3447288" cy="658368"/>
          </a:xfrm>
        </p:spPr>
        <p:txBody>
          <a:bodyPr/>
          <a:lstStyle/>
          <a:p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  <a:endParaRPr lang="en-US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2514600"/>
            <a:ext cx="3799728" cy="3401568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Non-confrontational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Authority makes decision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Slow decision process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</a:rPr>
              <a:t>Successful negotiations celebrated with a meal.</a:t>
            </a:r>
          </a:p>
          <a:p>
            <a:pPr>
              <a:buFont typeface="Courier New" pitchFamily="49" charset="0"/>
              <a:buChar char="o"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38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cs typeface="Times New Roman" pitchFamily="18" charset="0"/>
              </a:rPr>
              <a:t>THIS IS US (CULTURE)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133600"/>
            <a:ext cx="3442446" cy="658368"/>
          </a:xfrm>
        </p:spPr>
        <p:txBody>
          <a:bodyPr>
            <a:normAutofit fontScale="85000" lnSpcReduction="10000"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Death and Dying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95600"/>
            <a:ext cx="3803904" cy="317296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Cremation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Mourning rituals (Men wear white and boys may shave heads)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Abstinence from celebrations and festive after death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2000" y="2209800"/>
            <a:ext cx="3447288" cy="658368"/>
          </a:xfrm>
        </p:spPr>
        <p:txBody>
          <a:bodyPr>
            <a:norm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Spirituality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600" y="3200400"/>
            <a:ext cx="3799728" cy="317296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Multiple gods and superstitions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Marriage varies by religion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Karma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8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THIS IS US (CULTURE)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Role of the Family 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362200"/>
            <a:ext cx="3291840" cy="3840480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People categorize themselves into a group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Close ties to family members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Mutual obligations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Deep Rooted trust among relatives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1600200"/>
            <a:ext cx="3447288" cy="658368"/>
          </a:xfrm>
        </p:spPr>
        <p:txBody>
          <a:bodyPr>
            <a:no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Pregnancy  and child rearing Practices</a:t>
            </a:r>
            <a:endParaRPr lang="en-US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438400"/>
            <a:ext cx="3799728" cy="3678936"/>
          </a:xfrm>
        </p:spPr>
        <p:txBody>
          <a:bodyPr>
            <a:normAutofit fontScale="5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Papaya not eaten during pregnancy due to abortion suspicions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Bangle ceremony in 7</a:t>
            </a:r>
            <a:r>
              <a:rPr lang="en-US" sz="32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month to honor mother and child for healthy delivery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Community child rearing mindset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Children responsible for chores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High value for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respect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High value for education and excellence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23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5791200" cy="1143318"/>
          </a:xfrm>
        </p:spPr>
        <p:txBody>
          <a:bodyPr/>
          <a:lstStyle/>
          <a:p>
            <a:r>
              <a:rPr lang="en-US" dirty="0" smtClean="0"/>
              <a:t>Culture continued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Naming Convention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Name based on religion, social class and region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Ex: Hindus  have a given name and a surname</a:t>
            </a:r>
          </a:p>
          <a:p>
            <a:pPr lvl="1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Muslims do not have surnames. Instead men add the father’s name to their own name ex Abdullah bin Ahmed is Abdullah the son of Ahmad</a:t>
            </a:r>
          </a:p>
          <a:p>
            <a:pPr lvl="1"/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Women use the connector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Binti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11480" lvl="1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Titles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Revered titles professor, doctor, engineer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Status based on age, degree, caste, profession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Sir and Madam if not title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First name usage with permission</a:t>
            </a:r>
          </a:p>
        </p:txBody>
      </p:sp>
    </p:spTree>
    <p:extLst>
      <p:ext uri="{BB962C8B-B14F-4D97-AF65-F5344CB8AC3E}">
        <p14:creationId xmlns:p14="http://schemas.microsoft.com/office/powerpoint/2010/main" val="12404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949" y="1295400"/>
            <a:ext cx="3886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Languages of East India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676400"/>
            <a:ext cx="4569312" cy="4495800"/>
          </a:xfrm>
        </p:spPr>
        <p:txBody>
          <a:bodyPr>
            <a:normAutofit fontScale="85000"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The different states of India have different official languages.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For example; Bihar in east India has three official languages – Hindi, Urdu and Bengali.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Sikkim, also in east India, has four official languages of which only Nepali is recognized by the central government.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Central government decided that Hindi was to be the official language of India and therefore it also has the status of official language in the states.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13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1796</TotalTime>
  <Words>894</Words>
  <Application>Microsoft Office PowerPoint</Application>
  <PresentationFormat>On-screen Show (4:3)</PresentationFormat>
  <Paragraphs>178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Essential</vt:lpstr>
      <vt:lpstr>PowerPoint Presentation</vt:lpstr>
      <vt:lpstr>Who we are (Culture)</vt:lpstr>
      <vt:lpstr>WhO WE ARE (Culture)</vt:lpstr>
      <vt:lpstr>Culture Continued</vt:lpstr>
      <vt:lpstr>THIS IS US (CULTURE)</vt:lpstr>
      <vt:lpstr>THIS IS US (CULTURE)</vt:lpstr>
      <vt:lpstr>THIS IS US (CULTURE)</vt:lpstr>
      <vt:lpstr>Culture continued</vt:lpstr>
      <vt:lpstr>Languages of East India</vt:lpstr>
      <vt:lpstr>Languages of East India Continued</vt:lpstr>
      <vt:lpstr>Religion</vt:lpstr>
      <vt:lpstr>Health Practices</vt:lpstr>
      <vt:lpstr>FOOD RITUALS</vt:lpstr>
      <vt:lpstr>MARRIAGE</vt:lpstr>
      <vt:lpstr>PowerPoint Presentation</vt:lpstr>
      <vt:lpstr>HINDU MARRIAGE</vt:lpstr>
      <vt:lpstr>Dressing</vt:lpstr>
      <vt:lpstr>East Indian Lifestyle</vt:lpstr>
      <vt:lpstr> 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X-Burner</dc:creator>
  <cp:lastModifiedBy>X-Burner</cp:lastModifiedBy>
  <cp:revision>49</cp:revision>
  <dcterms:created xsi:type="dcterms:W3CDTF">2012-07-11T21:00:27Z</dcterms:created>
  <dcterms:modified xsi:type="dcterms:W3CDTF">2012-07-13T03:05:20Z</dcterms:modified>
</cp:coreProperties>
</file>