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85" r:id="rId5"/>
    <p:sldId id="266" r:id="rId6"/>
    <p:sldId id="278" r:id="rId7"/>
    <p:sldId id="267" r:id="rId8"/>
    <p:sldId id="279" r:id="rId9"/>
    <p:sldId id="286" r:id="rId10"/>
    <p:sldId id="275" r:id="rId11"/>
    <p:sldId id="280" r:id="rId12"/>
    <p:sldId id="276" r:id="rId13"/>
    <p:sldId id="281" r:id="rId14"/>
    <p:sldId id="282" r:id="rId15"/>
    <p:sldId id="287" r:id="rId16"/>
    <p:sldId id="260" r:id="rId17"/>
    <p:sldId id="283" r:id="rId18"/>
    <p:sldId id="261" r:id="rId19"/>
    <p:sldId id="28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A2FC0A-2E67-4E3D-8806-C91AB0B7F522}" type="datetimeFigureOut">
              <a:rPr lang="en-US" smtClean="0"/>
              <a:pPr/>
              <a:t>2/22/2013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F26853-3C51-4882-83A7-A4A8CF51B26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A2FC0A-2E67-4E3D-8806-C91AB0B7F522}" type="datetimeFigureOut">
              <a:rPr lang="en-US" smtClean="0"/>
              <a:pPr/>
              <a:t>2/22/2013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F26853-3C51-4882-83A7-A4A8CF51B26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A2FC0A-2E67-4E3D-8806-C91AB0B7F522}" type="datetimeFigureOut">
              <a:rPr lang="en-US" smtClean="0"/>
              <a:pPr/>
              <a:t>2/22/2013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F26853-3C51-4882-83A7-A4A8CF51B26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A2FC0A-2E67-4E3D-8806-C91AB0B7F522}" type="datetimeFigureOut">
              <a:rPr lang="en-US" smtClean="0"/>
              <a:pPr/>
              <a:t>2/22/2013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F26853-3C51-4882-83A7-A4A8CF51B26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A2FC0A-2E67-4E3D-8806-C91AB0B7F522}" type="datetimeFigureOut">
              <a:rPr lang="en-US" smtClean="0"/>
              <a:pPr/>
              <a:t>2/22/2013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F26853-3C51-4882-83A7-A4A8CF51B26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A2FC0A-2E67-4E3D-8806-C91AB0B7F522}" type="datetimeFigureOut">
              <a:rPr lang="en-US" smtClean="0"/>
              <a:pPr/>
              <a:t>2/22/2013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F26853-3C51-4882-83A7-A4A8CF51B26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A2FC0A-2E67-4E3D-8806-C91AB0B7F522}" type="datetimeFigureOut">
              <a:rPr lang="en-US" smtClean="0"/>
              <a:pPr/>
              <a:t>2/22/2013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2F26853-3C51-4882-83A7-A4A8CF51B26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A2FC0A-2E67-4E3D-8806-C91AB0B7F522}" type="datetimeFigureOut">
              <a:rPr lang="en-US" smtClean="0"/>
              <a:pPr/>
              <a:t>2/22/2013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2F26853-3C51-4882-83A7-A4A8CF51B26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A2FC0A-2E67-4E3D-8806-C91AB0B7F522}" type="datetimeFigureOut">
              <a:rPr lang="en-US" smtClean="0"/>
              <a:pPr/>
              <a:t>2/22/2013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2F26853-3C51-4882-83A7-A4A8CF51B26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A2FC0A-2E67-4E3D-8806-C91AB0B7F522}" type="datetimeFigureOut">
              <a:rPr lang="en-US" smtClean="0"/>
              <a:pPr/>
              <a:t>2/22/2013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F26853-3C51-4882-83A7-A4A8CF51B26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A2FC0A-2E67-4E3D-8806-C91AB0B7F522}" type="datetimeFigureOut">
              <a:rPr lang="en-US" smtClean="0"/>
              <a:pPr/>
              <a:t>2/22/2013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F26853-3C51-4882-83A7-A4A8CF51B26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27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A2FC0A-2E67-4E3D-8806-C91AB0B7F522}" type="datetimeFigureOut">
              <a:rPr lang="en-US" smtClean="0"/>
              <a:pPr/>
              <a:t>2/22/2013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F26853-3C51-4882-83A7-A4A8CF51B26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lstStyle/>
          <a:p>
            <a:r>
              <a:rPr lang="en-US" b="1" dirty="0" smtClean="0"/>
              <a:t>Meds to Treat EPS</a:t>
            </a:r>
            <a:endParaRPr lang="en-US" b="1" dirty="0"/>
          </a:p>
        </p:txBody>
      </p:sp>
      <p:sp>
        <p:nvSpPr>
          <p:cNvPr id="3" name="Subtitle 2"/>
          <p:cNvSpPr>
            <a:spLocks noGrp="1"/>
          </p:cNvSpPr>
          <p:nvPr>
            <p:ph type="subTitle" idx="1"/>
          </p:nvPr>
        </p:nvSpPr>
        <p:spPr>
          <a:xfrm>
            <a:off x="1371600" y="3048000"/>
            <a:ext cx="6400800" cy="1752600"/>
          </a:xfrm>
        </p:spPr>
        <p:txBody>
          <a:bodyPr>
            <a:noAutofit/>
          </a:bodyPr>
          <a:lstStyle/>
          <a:p>
            <a:r>
              <a:rPr lang="en-US" sz="4400" b="1" dirty="0">
                <a:solidFill>
                  <a:schemeClr val="tx1"/>
                </a:solidFill>
                <a:latin typeface="+mj-lt"/>
                <a:ea typeface="+mj-ea"/>
                <a:cs typeface="+mj-cs"/>
              </a:rPr>
              <a:t>Presented to you by:</a:t>
            </a:r>
          </a:p>
          <a:p>
            <a:r>
              <a:rPr lang="en-US" sz="4400" b="1" dirty="0">
                <a:solidFill>
                  <a:schemeClr val="tx1"/>
                </a:solidFill>
                <a:latin typeface="+mj-lt"/>
                <a:ea typeface="+mj-ea"/>
                <a:cs typeface="+mj-cs"/>
              </a:rPr>
              <a:t>Ashlee McDowell, Kathryn </a:t>
            </a:r>
            <a:r>
              <a:rPr lang="en-US" sz="4400" b="1" dirty="0" err="1">
                <a:solidFill>
                  <a:schemeClr val="tx1"/>
                </a:solidFill>
                <a:latin typeface="+mj-lt"/>
                <a:ea typeface="+mj-ea"/>
                <a:cs typeface="+mj-cs"/>
              </a:rPr>
              <a:t>Pfund</a:t>
            </a:r>
            <a:r>
              <a:rPr lang="en-US" sz="4400" b="1" dirty="0">
                <a:solidFill>
                  <a:schemeClr val="tx1"/>
                </a:solidFill>
                <a:latin typeface="+mj-lt"/>
                <a:ea typeface="+mj-ea"/>
                <a:cs typeface="+mj-cs"/>
              </a:rPr>
              <a:t>, &amp; Jillian </a:t>
            </a:r>
            <a:r>
              <a:rPr lang="en-US" sz="4400" b="1" dirty="0" err="1">
                <a:solidFill>
                  <a:schemeClr val="tx1"/>
                </a:solidFill>
                <a:latin typeface="+mj-lt"/>
                <a:ea typeface="+mj-ea"/>
                <a:cs typeface="+mj-cs"/>
              </a:rPr>
              <a:t>Sanicki</a:t>
            </a:r>
            <a:endParaRPr lang="en-US" sz="4400" b="1" dirty="0">
              <a:solidFill>
                <a:schemeClr val="tx1"/>
              </a:solidFill>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Antihistaminic:</a:t>
            </a:r>
            <a:br>
              <a:rPr lang="en-US" b="1" dirty="0" smtClean="0"/>
            </a:br>
            <a:r>
              <a:rPr lang="en-US" b="1" dirty="0" err="1" smtClean="0"/>
              <a:t>Diphenhydramine</a:t>
            </a:r>
            <a:r>
              <a:rPr lang="en-US" b="1" dirty="0" smtClean="0"/>
              <a:t> Hydrochloride (Benadryl)</a:t>
            </a:r>
            <a:endParaRPr lang="en-US" b="1" dirty="0"/>
          </a:p>
        </p:txBody>
      </p:sp>
      <p:sp>
        <p:nvSpPr>
          <p:cNvPr id="3" name="Content Placeholder 2"/>
          <p:cNvSpPr>
            <a:spLocks noGrp="1"/>
          </p:cNvSpPr>
          <p:nvPr>
            <p:ph idx="1"/>
          </p:nvPr>
        </p:nvSpPr>
        <p:spPr>
          <a:xfrm>
            <a:off x="457200" y="1981200"/>
            <a:ext cx="8229600" cy="4144963"/>
          </a:xfrm>
        </p:spPr>
        <p:txBody>
          <a:bodyPr>
            <a:normAutofit fontScale="92500" lnSpcReduction="10000"/>
          </a:bodyPr>
          <a:lstStyle/>
          <a:p>
            <a:pPr algn="ctr">
              <a:buNone/>
            </a:pPr>
            <a:r>
              <a:rPr lang="en-US" b="1" dirty="0" smtClean="0"/>
              <a:t>Available Forms</a:t>
            </a:r>
          </a:p>
          <a:p>
            <a:pPr>
              <a:buNone/>
            </a:pPr>
            <a:endParaRPr lang="en-US" b="1" dirty="0"/>
          </a:p>
          <a:p>
            <a:r>
              <a:rPr lang="en-US" b="1" u="sng" dirty="0" smtClean="0"/>
              <a:t>Capsules</a:t>
            </a:r>
            <a:r>
              <a:rPr lang="en-US" b="1" dirty="0" smtClean="0"/>
              <a:t>: 	25mg, 50mg</a:t>
            </a:r>
          </a:p>
          <a:p>
            <a:r>
              <a:rPr lang="en-US" b="1" u="sng" dirty="0" smtClean="0"/>
              <a:t>Elixir</a:t>
            </a:r>
            <a:r>
              <a:rPr lang="en-US" b="1" dirty="0" smtClean="0"/>
              <a:t>:		12.5mg/5ml</a:t>
            </a:r>
          </a:p>
          <a:p>
            <a:r>
              <a:rPr lang="en-US" b="1" u="sng" dirty="0" smtClean="0"/>
              <a:t>Injection</a:t>
            </a:r>
            <a:r>
              <a:rPr lang="en-US" b="1" dirty="0" smtClean="0"/>
              <a:t>: 	10mg/ml, 50mg/ml</a:t>
            </a:r>
          </a:p>
          <a:p>
            <a:r>
              <a:rPr lang="en-US" b="1" u="sng" dirty="0" smtClean="0"/>
              <a:t>Syrup</a:t>
            </a:r>
            <a:r>
              <a:rPr lang="en-US" b="1" dirty="0" smtClean="0"/>
              <a:t>: 		12.5mg/5ml, 6.25mg/5ml</a:t>
            </a:r>
          </a:p>
          <a:p>
            <a:r>
              <a:rPr lang="en-US" b="1" u="sng" dirty="0" smtClean="0"/>
              <a:t>Tablets</a:t>
            </a:r>
            <a:r>
              <a:rPr lang="en-US" b="1" dirty="0" smtClean="0"/>
              <a:t>: 		25mg, 50mg</a:t>
            </a:r>
          </a:p>
          <a:p>
            <a:r>
              <a:rPr lang="en-US" b="1" u="sng" dirty="0" err="1" smtClean="0"/>
              <a:t>Chewables</a:t>
            </a:r>
            <a:r>
              <a:rPr lang="en-US" b="1" dirty="0" smtClean="0"/>
              <a:t>: 	12.5mg</a:t>
            </a:r>
            <a:endParaRPr lang="en-US" b="1" u="sn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b="1" dirty="0" smtClean="0"/>
              <a:t>Common Uses</a:t>
            </a:r>
            <a:endParaRPr lang="en-US" b="1" dirty="0"/>
          </a:p>
        </p:txBody>
      </p:sp>
      <p:sp>
        <p:nvSpPr>
          <p:cNvPr id="3" name="Content Placeholder 2"/>
          <p:cNvSpPr>
            <a:spLocks noGrp="1"/>
          </p:cNvSpPr>
          <p:nvPr>
            <p:ph idx="1"/>
          </p:nvPr>
        </p:nvSpPr>
        <p:spPr>
          <a:xfrm>
            <a:off x="457200" y="1295400"/>
            <a:ext cx="8229600" cy="5105400"/>
          </a:xfrm>
        </p:spPr>
        <p:txBody>
          <a:bodyPr>
            <a:normAutofit fontScale="85000" lnSpcReduction="20000"/>
          </a:bodyPr>
          <a:lstStyle/>
          <a:p>
            <a:pPr>
              <a:buNone/>
            </a:pPr>
            <a:r>
              <a:rPr lang="en-US" b="1" dirty="0" smtClean="0"/>
              <a:t>Used to relieve symptoms of allergy, hay fever, and the common cold. These symptoms include rash, itching, watery eyes, itchy eyes/nose/throat, cough, runny nose, and sneezing. It is also used to prevent and treat nausea, vomiting and dizziness caused by motion sickness. </a:t>
            </a:r>
            <a:r>
              <a:rPr lang="en-US" b="1" dirty="0" err="1" smtClean="0"/>
              <a:t>Diphenhydramine</a:t>
            </a:r>
            <a:r>
              <a:rPr lang="en-US" b="1" dirty="0" smtClean="0"/>
              <a:t> can also be used to help you relax and fall asleep. Parkinson Symptoms, Parkinson's Disease, </a:t>
            </a:r>
            <a:r>
              <a:rPr lang="en-US" b="1" dirty="0" err="1" smtClean="0"/>
              <a:t>Extrapyramidal</a:t>
            </a:r>
            <a:r>
              <a:rPr lang="en-US" b="1" dirty="0" smtClean="0"/>
              <a:t> Reaction, Allergic Conjunctivitis, Inflammation of the Nose due to an Allergy, Stuffy Nose, Itching, Welt from Pressure on Skin, Hives, Sensation of Spinning or Whirling, Chronic Trouble Sleeping, Sneezing, Cough, Nausea and Vomiting, Feel Like Throwing Up, Throwing Up, Motion Sickness, Life Threatening Allergic Reaction, Reaction due to an Allergy	</a:t>
            </a:r>
          </a:p>
          <a:p>
            <a:endParaRPr lang="en-US"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t>Mechanism of Action</a:t>
            </a:r>
            <a:endParaRPr lang="en-US" b="1" dirty="0"/>
          </a:p>
        </p:txBody>
      </p:sp>
      <p:sp>
        <p:nvSpPr>
          <p:cNvPr id="3" name="Content Placeholder 2"/>
          <p:cNvSpPr>
            <a:spLocks noGrp="1"/>
          </p:cNvSpPr>
          <p:nvPr>
            <p:ph idx="1"/>
          </p:nvPr>
        </p:nvSpPr>
        <p:spPr>
          <a:xfrm>
            <a:off x="457200" y="990600"/>
            <a:ext cx="8229600" cy="2743200"/>
          </a:xfrm>
        </p:spPr>
        <p:txBody>
          <a:bodyPr>
            <a:normAutofit/>
          </a:bodyPr>
          <a:lstStyle/>
          <a:p>
            <a:pPr>
              <a:buNone/>
            </a:pPr>
            <a:r>
              <a:rPr lang="en-US" sz="2500" b="1" dirty="0" err="1" smtClean="0"/>
              <a:t>Diphenhydramine</a:t>
            </a:r>
            <a:r>
              <a:rPr lang="en-US" sz="2500" b="1" dirty="0" smtClean="0"/>
              <a:t> competes with free histamine for binding at HA receptor sites. This antagonizes the effects of histamine on HA receptors, leading to a reduction of the negative symptoms brought on by this binding. </a:t>
            </a:r>
            <a:endParaRPr lang="en-US" sz="2500" b="1" dirty="0"/>
          </a:p>
        </p:txBody>
      </p:sp>
      <p:sp>
        <p:nvSpPr>
          <p:cNvPr id="4" name="TextBox 3"/>
          <p:cNvSpPr txBox="1"/>
          <p:nvPr/>
        </p:nvSpPr>
        <p:spPr>
          <a:xfrm>
            <a:off x="1066800" y="2895600"/>
            <a:ext cx="6553200" cy="1046440"/>
          </a:xfrm>
          <a:prstGeom prst="rect">
            <a:avLst/>
          </a:prstGeom>
          <a:noFill/>
        </p:spPr>
        <p:txBody>
          <a:bodyPr wrap="square" rtlCol="0">
            <a:spAutoFit/>
          </a:bodyPr>
          <a:lstStyle/>
          <a:p>
            <a:pPr algn="ctr"/>
            <a:r>
              <a:rPr lang="en-US" sz="4400" b="1" dirty="0" smtClean="0"/>
              <a:t>Therapeutic effects</a:t>
            </a:r>
          </a:p>
          <a:p>
            <a:endParaRPr lang="en-US" dirty="0"/>
          </a:p>
        </p:txBody>
      </p:sp>
      <p:sp>
        <p:nvSpPr>
          <p:cNvPr id="5" name="TextBox 4"/>
          <p:cNvSpPr txBox="1"/>
          <p:nvPr/>
        </p:nvSpPr>
        <p:spPr>
          <a:xfrm>
            <a:off x="609600" y="3687901"/>
            <a:ext cx="7467600" cy="3170099"/>
          </a:xfrm>
          <a:prstGeom prst="rect">
            <a:avLst/>
          </a:prstGeom>
          <a:noFill/>
        </p:spPr>
        <p:txBody>
          <a:bodyPr wrap="square" rtlCol="0">
            <a:spAutoFit/>
          </a:bodyPr>
          <a:lstStyle/>
          <a:p>
            <a:r>
              <a:rPr lang="en-US" sz="2500" b="1" dirty="0" smtClean="0"/>
              <a:t>Decreased symptoms of histamine excess (sneezing, </a:t>
            </a:r>
            <a:r>
              <a:rPr lang="en-US" sz="2500" b="1" dirty="0" err="1" smtClean="0"/>
              <a:t>rhinorrhea</a:t>
            </a:r>
            <a:r>
              <a:rPr lang="en-US" sz="2500" b="1" dirty="0" smtClean="0"/>
              <a:t>, nasal and ocular </a:t>
            </a:r>
            <a:r>
              <a:rPr lang="en-US" sz="2500" b="1" dirty="0" err="1" smtClean="0"/>
              <a:t>pruritus</a:t>
            </a:r>
            <a:r>
              <a:rPr lang="en-US" sz="2500" b="1" dirty="0" smtClean="0"/>
              <a:t>, ocular tearing and redness, </a:t>
            </a:r>
            <a:r>
              <a:rPr lang="en-US" sz="2500" b="1" dirty="0" err="1" smtClean="0"/>
              <a:t>urticaria</a:t>
            </a:r>
            <a:r>
              <a:rPr lang="en-US" sz="2500" b="1" dirty="0" smtClean="0"/>
              <a:t>). Relief of acute </a:t>
            </a:r>
            <a:r>
              <a:rPr lang="en-US" sz="2500" b="1" dirty="0" err="1" smtClean="0"/>
              <a:t>dystonic</a:t>
            </a:r>
            <a:r>
              <a:rPr lang="en-US" sz="2500" b="1" dirty="0" smtClean="0"/>
              <a:t> reactions. Prevention of motion sickness . Suppression of cough.  Relieve </a:t>
            </a:r>
            <a:r>
              <a:rPr lang="en-US" sz="2500" b="1" dirty="0" err="1" smtClean="0"/>
              <a:t>extrapyramidal</a:t>
            </a:r>
            <a:r>
              <a:rPr lang="en-US" sz="2500" b="1" dirty="0" smtClean="0"/>
              <a:t> symptoms associated with certain drugs. Can control symptoms associated with Parkinson’s disease.</a:t>
            </a:r>
          </a:p>
          <a:p>
            <a:endParaRPr lang="en-US" sz="25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b="1" dirty="0" smtClean="0"/>
              <a:t>Adverse Reactions</a:t>
            </a:r>
            <a:endParaRPr lang="en-US" b="1" dirty="0"/>
          </a:p>
        </p:txBody>
      </p:sp>
      <p:sp>
        <p:nvSpPr>
          <p:cNvPr id="3" name="Content Placeholder 2"/>
          <p:cNvSpPr>
            <a:spLocks noGrp="1"/>
          </p:cNvSpPr>
          <p:nvPr>
            <p:ph idx="1"/>
          </p:nvPr>
        </p:nvSpPr>
        <p:spPr>
          <a:xfrm>
            <a:off x="457200" y="1143000"/>
            <a:ext cx="8229600" cy="3962401"/>
          </a:xfrm>
        </p:spPr>
        <p:txBody>
          <a:bodyPr>
            <a:noAutofit/>
          </a:bodyPr>
          <a:lstStyle/>
          <a:p>
            <a:pPr>
              <a:buNone/>
            </a:pPr>
            <a:r>
              <a:rPr lang="en-US" sz="2300" b="1" dirty="0" smtClean="0"/>
              <a:t> CNS: headache, fatigue, anxiety, tremors, vertigo, confusion, depression, seizures, hallucinations </a:t>
            </a:r>
          </a:p>
          <a:p>
            <a:pPr>
              <a:buNone/>
            </a:pPr>
            <a:endParaRPr lang="en-US" sz="2300" b="1" dirty="0" smtClean="0"/>
          </a:p>
          <a:p>
            <a:pPr>
              <a:buNone/>
            </a:pPr>
            <a:r>
              <a:rPr lang="en-US" sz="2300" b="1" dirty="0" smtClean="0"/>
              <a:t>CV: tachycardia, palpitations, </a:t>
            </a:r>
            <a:r>
              <a:rPr lang="en-US" sz="2300" b="1" dirty="0" err="1" smtClean="0"/>
              <a:t>orthostaic</a:t>
            </a:r>
            <a:r>
              <a:rPr lang="en-US" sz="2300" b="1" dirty="0" smtClean="0"/>
              <a:t> hypotension, heart failure</a:t>
            </a:r>
            <a:br>
              <a:rPr lang="en-US" sz="2300" b="1" dirty="0" smtClean="0"/>
            </a:br>
            <a:endParaRPr lang="en-US" sz="2300" b="1" dirty="0" smtClean="0"/>
          </a:p>
          <a:p>
            <a:pPr>
              <a:buNone/>
            </a:pPr>
            <a:r>
              <a:rPr lang="en-US" sz="2300" b="1" dirty="0" smtClean="0"/>
              <a:t>EENT: blurred vision</a:t>
            </a:r>
            <a:br>
              <a:rPr lang="en-US" sz="2300" b="1" dirty="0" smtClean="0"/>
            </a:br>
            <a:endParaRPr lang="en-US" sz="2300" b="1" dirty="0" smtClean="0"/>
          </a:p>
          <a:p>
            <a:pPr>
              <a:buNone/>
            </a:pPr>
            <a:r>
              <a:rPr lang="en-US" sz="2300" b="1" dirty="0" smtClean="0"/>
              <a:t> GI: dry mouth, nausea, vomiting, constipation, flatulence</a:t>
            </a:r>
            <a:br>
              <a:rPr lang="en-US" sz="2300" b="1" dirty="0" smtClean="0"/>
            </a:br>
            <a:endParaRPr lang="en-US" sz="2300" b="1" dirty="0" smtClean="0"/>
          </a:p>
          <a:p>
            <a:pPr>
              <a:buNone/>
            </a:pPr>
            <a:r>
              <a:rPr lang="en-US" sz="2300" b="1" dirty="0" smtClean="0"/>
              <a:t> GU: urinary hesitancy or frequency, urine retention</a:t>
            </a:r>
            <a:br>
              <a:rPr lang="en-US" sz="2300" b="1" dirty="0" smtClean="0"/>
            </a:br>
            <a:endParaRPr lang="en-US" sz="2300" b="1" dirty="0" smtClean="0"/>
          </a:p>
          <a:p>
            <a:pPr>
              <a:buNone/>
            </a:pPr>
            <a:r>
              <a:rPr lang="en-US" sz="2300" b="1" dirty="0" smtClean="0"/>
              <a:t> Hematologic: </a:t>
            </a:r>
            <a:r>
              <a:rPr lang="en-US" sz="2300" b="1" dirty="0" err="1" smtClean="0"/>
              <a:t>leukopenia</a:t>
            </a:r>
            <a:r>
              <a:rPr lang="en-US" sz="2300" b="1" dirty="0" smtClean="0"/>
              <a:t/>
            </a:r>
            <a:br>
              <a:rPr lang="en-US" sz="2300" b="1" dirty="0" smtClean="0"/>
            </a:br>
            <a:endParaRPr lang="en-US" sz="2300" b="1" dirty="0" smtClean="0"/>
          </a:p>
          <a:p>
            <a:pPr>
              <a:buNone/>
            </a:pPr>
            <a:r>
              <a:rPr lang="en-US" sz="2300" b="1" dirty="0" smtClean="0"/>
              <a:t> Skin: photosensitivity, dermatitis</a:t>
            </a:r>
          </a:p>
          <a:p>
            <a:endParaRPr lang="en-US" sz="23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r>
              <a:rPr lang="en-US" b="1" dirty="0" smtClean="0"/>
              <a:t>Contraindications</a:t>
            </a:r>
            <a:endParaRPr lang="en-US" b="1" dirty="0"/>
          </a:p>
        </p:txBody>
      </p:sp>
      <p:sp>
        <p:nvSpPr>
          <p:cNvPr id="3" name="Content Placeholder 2"/>
          <p:cNvSpPr>
            <a:spLocks noGrp="1"/>
          </p:cNvSpPr>
          <p:nvPr>
            <p:ph idx="1"/>
          </p:nvPr>
        </p:nvSpPr>
        <p:spPr>
          <a:xfrm>
            <a:off x="381000" y="838200"/>
            <a:ext cx="8229600" cy="1143000"/>
          </a:xfrm>
        </p:spPr>
        <p:txBody>
          <a:bodyPr>
            <a:normAutofit/>
          </a:bodyPr>
          <a:lstStyle/>
          <a:p>
            <a:pPr>
              <a:buNone/>
            </a:pPr>
            <a:r>
              <a:rPr lang="en-US" sz="2000" b="1" dirty="0" smtClean="0"/>
              <a:t>Cardiac disease or hypertension, glaucoma, gastric or duodenal ulcers, Hypersensitivity, Acute attacks of asthma, Lactation , Known alcohol intolerance</a:t>
            </a:r>
            <a:endParaRPr lang="en-US" sz="2000" b="1" dirty="0"/>
          </a:p>
        </p:txBody>
      </p:sp>
      <p:sp>
        <p:nvSpPr>
          <p:cNvPr id="4" name="TextBox 3"/>
          <p:cNvSpPr txBox="1"/>
          <p:nvPr/>
        </p:nvSpPr>
        <p:spPr>
          <a:xfrm>
            <a:off x="609600" y="1905000"/>
            <a:ext cx="7772400" cy="769441"/>
          </a:xfrm>
          <a:prstGeom prst="rect">
            <a:avLst/>
          </a:prstGeom>
          <a:noFill/>
        </p:spPr>
        <p:txBody>
          <a:bodyPr wrap="square" rtlCol="0">
            <a:spAutoFit/>
          </a:bodyPr>
          <a:lstStyle/>
          <a:p>
            <a:pPr algn="ctr"/>
            <a:r>
              <a:rPr lang="en-US" sz="4400" b="1" dirty="0" smtClean="0"/>
              <a:t>Nursing Considerations</a:t>
            </a:r>
            <a:endParaRPr lang="en-US" sz="4400" b="1" dirty="0"/>
          </a:p>
        </p:txBody>
      </p:sp>
      <p:sp>
        <p:nvSpPr>
          <p:cNvPr id="5" name="TextBox 4"/>
          <p:cNvSpPr txBox="1"/>
          <p:nvPr/>
        </p:nvSpPr>
        <p:spPr>
          <a:xfrm>
            <a:off x="533400" y="3164681"/>
            <a:ext cx="8001000" cy="3693319"/>
          </a:xfrm>
          <a:prstGeom prst="rect">
            <a:avLst/>
          </a:prstGeom>
          <a:noFill/>
        </p:spPr>
        <p:txBody>
          <a:bodyPr wrap="square" rtlCol="0">
            <a:spAutoFit/>
          </a:bodyPr>
          <a:lstStyle/>
          <a:p>
            <a:r>
              <a:rPr lang="en-US" b="1" dirty="0" smtClean="0"/>
              <a:t>• Caution the client that the medication may cause drowsiness, creating difficulties or hazards or other activities that require alertness.</a:t>
            </a:r>
            <a:br>
              <a:rPr lang="en-US" b="1" dirty="0" smtClean="0"/>
            </a:br>
            <a:r>
              <a:rPr lang="en-US" b="1" dirty="0" smtClean="0"/>
              <a:t>• Tell the client to take the medication with food to decrease GI upset.</a:t>
            </a:r>
            <a:br>
              <a:rPr lang="en-US" b="1" dirty="0" smtClean="0"/>
            </a:br>
            <a:r>
              <a:rPr lang="en-US" b="1" dirty="0" smtClean="0"/>
              <a:t>• Explain to the client that arising quickly from a lying or sitting position may cause orthostatic hypotension.</a:t>
            </a:r>
            <a:br>
              <a:rPr lang="en-US" b="1" dirty="0" smtClean="0"/>
            </a:br>
            <a:r>
              <a:rPr lang="en-US" b="1" dirty="0" smtClean="0"/>
              <a:t>• When taking these medications, the client needs to have blood cells counts, renal function, hepatic function, and blood pressure monitored.</a:t>
            </a:r>
            <a:br>
              <a:rPr lang="en-US" b="1" dirty="0" smtClean="0"/>
            </a:br>
            <a:r>
              <a:rPr lang="en-US" b="1" dirty="0" smtClean="0"/>
              <a:t>• Adverse effects of these drugs occur more commonly in elderly clients (delirium, acute confusion, dizziness, dry mouth, blurred vision, urinary retention, constipation, tachycardia). Recommend dosage reduced</a:t>
            </a:r>
            <a:br>
              <a:rPr lang="en-US" b="1" dirty="0" smtClean="0"/>
            </a:br>
            <a:r>
              <a:rPr lang="en-US" b="1" dirty="0" smtClean="0"/>
              <a:t>• Explain to the client that use of these drugs in warm weather may increase the likelihood of heatstroke.</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t>Dopamine Agonist</a:t>
            </a:r>
            <a:endParaRPr lang="en-US" b="1" dirty="0"/>
          </a:p>
        </p:txBody>
      </p:sp>
      <p:sp>
        <p:nvSpPr>
          <p:cNvPr id="3" name="Content Placeholder 2"/>
          <p:cNvSpPr>
            <a:spLocks noGrp="1"/>
          </p:cNvSpPr>
          <p:nvPr>
            <p:ph idx="1"/>
          </p:nvPr>
        </p:nvSpPr>
        <p:spPr/>
        <p:txBody>
          <a:bodyPr/>
          <a:lstStyle/>
          <a:p>
            <a:pPr>
              <a:buNone/>
            </a:pPr>
            <a:endParaRPr lang="en-US" dirty="0" smtClean="0"/>
          </a:p>
          <a:p>
            <a:pPr>
              <a:buNone/>
            </a:pPr>
            <a:endParaRPr lang="en-US" dirty="0"/>
          </a:p>
        </p:txBody>
      </p:sp>
      <p:sp>
        <p:nvSpPr>
          <p:cNvPr id="4" name="TextBox 3"/>
          <p:cNvSpPr txBox="1"/>
          <p:nvPr/>
        </p:nvSpPr>
        <p:spPr>
          <a:xfrm>
            <a:off x="762000" y="1143000"/>
            <a:ext cx="7620000" cy="4893647"/>
          </a:xfrm>
          <a:prstGeom prst="rect">
            <a:avLst/>
          </a:prstGeom>
          <a:noFill/>
        </p:spPr>
        <p:txBody>
          <a:bodyPr wrap="square" rtlCol="0">
            <a:spAutoFit/>
          </a:bodyPr>
          <a:lstStyle/>
          <a:p>
            <a:r>
              <a:rPr lang="en-US" sz="2500" b="1" dirty="0" smtClean="0"/>
              <a:t>     </a:t>
            </a:r>
            <a:r>
              <a:rPr lang="en-US" sz="2600" b="1" dirty="0" smtClean="0"/>
              <a:t>In </a:t>
            </a:r>
            <a:r>
              <a:rPr lang="en-US" sz="2600" b="1" dirty="0"/>
              <a:t>promoting dopamine receptors, dopamine agonists increase the capacity of the dopamine receptors to collect dopamine. They effectively </a:t>
            </a:r>
            <a:r>
              <a:rPr lang="en-US" sz="2600" b="1" i="1" dirty="0"/>
              <a:t>turn up</a:t>
            </a:r>
            <a:r>
              <a:rPr lang="en-US" sz="2600" b="1" dirty="0"/>
              <a:t> dopamine activity. This return to the normal workings of the receptors can be used to remedy various sicknesses, such as Parkinson’s disease, which is commonly connected with an underactive dopamine system.</a:t>
            </a:r>
            <a:endParaRPr lang="en-US" sz="2600" b="1" dirty="0" smtClean="0"/>
          </a:p>
          <a:p>
            <a:endParaRPr lang="en-US" sz="2600" b="1" dirty="0" smtClean="0"/>
          </a:p>
          <a:p>
            <a:r>
              <a:rPr lang="en-US" sz="2600" b="1" dirty="0" smtClean="0"/>
              <a:t>     The </a:t>
            </a:r>
            <a:r>
              <a:rPr lang="en-US" sz="2600" b="1" dirty="0" smtClean="0"/>
              <a:t>goal of treatment is to improve the patient’s ability to carry out activities of daily living. Dopamine agonists do not cure or delay progression.</a:t>
            </a:r>
            <a:endParaRPr lang="en-US" sz="26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95400"/>
          </a:xfrm>
        </p:spPr>
        <p:txBody>
          <a:bodyPr>
            <a:normAutofit fontScale="90000"/>
          </a:bodyPr>
          <a:lstStyle/>
          <a:p>
            <a:r>
              <a:rPr lang="en-US" b="1" dirty="0" smtClean="0"/>
              <a:t>Dopamine Agonist</a:t>
            </a:r>
            <a:br>
              <a:rPr lang="en-US" b="1" dirty="0" smtClean="0"/>
            </a:br>
            <a:r>
              <a:rPr lang="en-US" b="1" dirty="0" err="1" smtClean="0"/>
              <a:t>Amantadine</a:t>
            </a:r>
            <a:r>
              <a:rPr lang="en-US" b="1" dirty="0" smtClean="0"/>
              <a:t> (</a:t>
            </a:r>
            <a:r>
              <a:rPr lang="en-US" b="1" dirty="0" err="1" smtClean="0"/>
              <a:t>Symmetrel</a:t>
            </a:r>
            <a:r>
              <a:rPr lang="en-US" b="1" dirty="0" smtClean="0"/>
              <a:t>)</a:t>
            </a:r>
            <a:br>
              <a:rPr lang="en-US" b="1" dirty="0" smtClean="0"/>
            </a:br>
            <a:r>
              <a:rPr lang="en-US" b="1" dirty="0" smtClean="0"/>
              <a:t/>
            </a:r>
            <a:br>
              <a:rPr lang="en-US" b="1" dirty="0" smtClean="0"/>
            </a:br>
            <a:endParaRPr lang="en-US" dirty="0"/>
          </a:p>
        </p:txBody>
      </p:sp>
      <p:sp>
        <p:nvSpPr>
          <p:cNvPr id="3" name="Content Placeholder 2"/>
          <p:cNvSpPr>
            <a:spLocks noGrp="1"/>
          </p:cNvSpPr>
          <p:nvPr>
            <p:ph idx="1"/>
          </p:nvPr>
        </p:nvSpPr>
        <p:spPr>
          <a:xfrm>
            <a:off x="457200" y="1905000"/>
            <a:ext cx="8229600" cy="4221163"/>
          </a:xfrm>
        </p:spPr>
        <p:txBody>
          <a:bodyPr/>
          <a:lstStyle/>
          <a:p>
            <a:pPr algn="ctr">
              <a:buNone/>
            </a:pPr>
            <a:r>
              <a:rPr lang="en-US" b="1" dirty="0" smtClean="0"/>
              <a:t>Available Forms</a:t>
            </a:r>
          </a:p>
          <a:p>
            <a:pPr>
              <a:buNone/>
            </a:pPr>
            <a:endParaRPr lang="en-US" b="1" dirty="0"/>
          </a:p>
          <a:p>
            <a:r>
              <a:rPr lang="en-US" b="1" u="sng" dirty="0" smtClean="0"/>
              <a:t>Capsules</a:t>
            </a:r>
            <a:r>
              <a:rPr lang="en-US" b="1" dirty="0" smtClean="0"/>
              <a:t>:	100mg</a:t>
            </a:r>
          </a:p>
          <a:p>
            <a:r>
              <a:rPr lang="en-US" b="1" u="sng" dirty="0" smtClean="0"/>
              <a:t>Syrup</a:t>
            </a:r>
            <a:r>
              <a:rPr lang="en-US" b="1" dirty="0" smtClean="0"/>
              <a:t>:		50mg/5mL</a:t>
            </a:r>
          </a:p>
          <a:p>
            <a:r>
              <a:rPr lang="en-US" b="1" u="sng" dirty="0" smtClean="0"/>
              <a:t>Tablets</a:t>
            </a:r>
            <a:r>
              <a:rPr lang="en-US" b="1" dirty="0" smtClean="0"/>
              <a:t>:		100mg</a:t>
            </a:r>
            <a:endParaRPr lang="en-US" b="1" u="sng"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Common Uses</a:t>
            </a:r>
            <a:endParaRPr lang="en-US" b="1" dirty="0"/>
          </a:p>
        </p:txBody>
      </p:sp>
      <p:sp>
        <p:nvSpPr>
          <p:cNvPr id="3" name="Content Placeholder 2"/>
          <p:cNvSpPr>
            <a:spLocks noGrp="1"/>
          </p:cNvSpPr>
          <p:nvPr>
            <p:ph idx="1"/>
          </p:nvPr>
        </p:nvSpPr>
        <p:spPr>
          <a:xfrm>
            <a:off x="457200" y="2332037"/>
            <a:ext cx="8229600" cy="4525963"/>
          </a:xfrm>
        </p:spPr>
        <p:txBody>
          <a:bodyPr/>
          <a:lstStyle/>
          <a:p>
            <a:pPr>
              <a:buNone/>
            </a:pPr>
            <a:r>
              <a:rPr lang="en-US" b="1" dirty="0" smtClean="0"/>
              <a:t>Prevention or treatment of influenza type A virus; respiratory tract illness in elderly or debilitated patients, drug induced </a:t>
            </a:r>
            <a:r>
              <a:rPr lang="en-US" b="1" dirty="0" err="1" smtClean="0"/>
              <a:t>extrapyramidal</a:t>
            </a:r>
            <a:r>
              <a:rPr lang="en-US" b="1" dirty="0" smtClean="0"/>
              <a:t> symptoms, idiopathic parkinsonism</a:t>
            </a:r>
            <a:endParaRPr lang="en-US"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t>Mechanism of Action</a:t>
            </a:r>
            <a:endParaRPr lang="en-US" b="1" dirty="0"/>
          </a:p>
        </p:txBody>
      </p:sp>
      <p:sp>
        <p:nvSpPr>
          <p:cNvPr id="3" name="Content Placeholder 2"/>
          <p:cNvSpPr>
            <a:spLocks noGrp="1"/>
          </p:cNvSpPr>
          <p:nvPr>
            <p:ph idx="1"/>
          </p:nvPr>
        </p:nvSpPr>
        <p:spPr>
          <a:xfrm>
            <a:off x="457200" y="1143000"/>
            <a:ext cx="8229600" cy="2362200"/>
          </a:xfrm>
        </p:spPr>
        <p:txBody>
          <a:bodyPr>
            <a:normAutofit/>
          </a:bodyPr>
          <a:lstStyle/>
          <a:p>
            <a:r>
              <a:rPr lang="en-US" sz="2500" b="1" dirty="0" smtClean="0"/>
              <a:t>Chemical Effect</a:t>
            </a:r>
          </a:p>
          <a:p>
            <a:pPr lvl="1"/>
            <a:r>
              <a:rPr lang="en-US" sz="2500" b="1" dirty="0" smtClean="0"/>
              <a:t>In parkinsonism unknown</a:t>
            </a:r>
          </a:p>
          <a:p>
            <a:r>
              <a:rPr lang="en-US" sz="2500" b="1" dirty="0" smtClean="0"/>
              <a:t>Therapeutic Effect:</a:t>
            </a:r>
          </a:p>
          <a:p>
            <a:pPr lvl="1"/>
            <a:r>
              <a:rPr lang="en-US" sz="2500" b="1" dirty="0" smtClean="0"/>
              <a:t>Protects against and reduces symptoms of influenza A viral infection and extrapyramidal symptoms</a:t>
            </a:r>
            <a:endParaRPr lang="en-US" sz="2500" b="1" dirty="0"/>
          </a:p>
        </p:txBody>
      </p:sp>
      <p:sp>
        <p:nvSpPr>
          <p:cNvPr id="4" name="TextBox 3"/>
          <p:cNvSpPr txBox="1"/>
          <p:nvPr/>
        </p:nvSpPr>
        <p:spPr>
          <a:xfrm>
            <a:off x="762000" y="3581400"/>
            <a:ext cx="6934200" cy="769441"/>
          </a:xfrm>
          <a:prstGeom prst="rect">
            <a:avLst/>
          </a:prstGeom>
          <a:noFill/>
        </p:spPr>
        <p:txBody>
          <a:bodyPr wrap="square" rtlCol="0">
            <a:spAutoFit/>
          </a:bodyPr>
          <a:lstStyle/>
          <a:p>
            <a:pPr algn="ctr"/>
            <a:r>
              <a:rPr lang="en-US" sz="4400" b="1" dirty="0" smtClean="0"/>
              <a:t>Adverse Reactions</a:t>
            </a:r>
            <a:endParaRPr lang="en-US" sz="4400" b="1" dirty="0"/>
          </a:p>
        </p:txBody>
      </p:sp>
      <p:sp>
        <p:nvSpPr>
          <p:cNvPr id="6" name="TextBox 5"/>
          <p:cNvSpPr txBox="1"/>
          <p:nvPr/>
        </p:nvSpPr>
        <p:spPr>
          <a:xfrm>
            <a:off x="685800" y="4724400"/>
            <a:ext cx="7848600" cy="1908215"/>
          </a:xfrm>
          <a:prstGeom prst="rect">
            <a:avLst/>
          </a:prstGeom>
          <a:noFill/>
        </p:spPr>
        <p:txBody>
          <a:bodyPr wrap="square" rtlCol="0">
            <a:spAutoFit/>
          </a:bodyPr>
          <a:lstStyle/>
          <a:p>
            <a:r>
              <a:rPr lang="en-US" sz="2500" b="1" dirty="0" smtClean="0"/>
              <a:t>Anxiety, confusion, depression, difficulty concentrating, dizziness, fatigue, hallucinations, heart failure, orthostatic hypotension, anorexia, constipation, vomiting, dry mouth, urine retention</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t>Contraindications</a:t>
            </a:r>
            <a:endParaRPr lang="en-US" b="1" dirty="0"/>
          </a:p>
        </p:txBody>
      </p:sp>
      <p:sp>
        <p:nvSpPr>
          <p:cNvPr id="3" name="Content Placeholder 2"/>
          <p:cNvSpPr>
            <a:spLocks noGrp="1"/>
          </p:cNvSpPr>
          <p:nvPr>
            <p:ph idx="1"/>
          </p:nvPr>
        </p:nvSpPr>
        <p:spPr>
          <a:xfrm>
            <a:off x="457200" y="1143000"/>
            <a:ext cx="8229600" cy="1981200"/>
          </a:xfrm>
        </p:spPr>
        <p:txBody>
          <a:bodyPr>
            <a:normAutofit lnSpcReduction="10000"/>
          </a:bodyPr>
          <a:lstStyle/>
          <a:p>
            <a:pPr>
              <a:buNone/>
            </a:pPr>
            <a:r>
              <a:rPr lang="en-US" sz="2500" b="1" dirty="0" smtClean="0"/>
              <a:t>Use cautiously in patients with seizure disorders, heart failure, peripheral edema, hepatic disease, mental illness, eczematoid rash, renal impairment, orthostatic hypotension, or CV disease. Adjust dose in patients with renal impairment</a:t>
            </a:r>
            <a:endParaRPr lang="en-US" sz="2500" b="1" dirty="0"/>
          </a:p>
        </p:txBody>
      </p:sp>
      <p:sp>
        <p:nvSpPr>
          <p:cNvPr id="4" name="TextBox 3"/>
          <p:cNvSpPr txBox="1"/>
          <p:nvPr/>
        </p:nvSpPr>
        <p:spPr>
          <a:xfrm>
            <a:off x="609600" y="3048000"/>
            <a:ext cx="7543800" cy="769441"/>
          </a:xfrm>
          <a:prstGeom prst="rect">
            <a:avLst/>
          </a:prstGeom>
          <a:noFill/>
        </p:spPr>
        <p:txBody>
          <a:bodyPr wrap="square" rtlCol="0">
            <a:spAutoFit/>
          </a:bodyPr>
          <a:lstStyle/>
          <a:p>
            <a:pPr algn="ctr"/>
            <a:r>
              <a:rPr lang="en-US" sz="4400" b="1" dirty="0" smtClean="0"/>
              <a:t>Nursing Considerations</a:t>
            </a:r>
            <a:endParaRPr lang="en-US" sz="4400" b="1" dirty="0"/>
          </a:p>
        </p:txBody>
      </p:sp>
      <p:sp>
        <p:nvSpPr>
          <p:cNvPr id="6" name="TextBox 5"/>
          <p:cNvSpPr txBox="1"/>
          <p:nvPr/>
        </p:nvSpPr>
        <p:spPr>
          <a:xfrm>
            <a:off x="990600" y="3962400"/>
            <a:ext cx="6858000" cy="2400657"/>
          </a:xfrm>
          <a:prstGeom prst="rect">
            <a:avLst/>
          </a:prstGeom>
          <a:noFill/>
        </p:spPr>
        <p:txBody>
          <a:bodyPr wrap="square" rtlCol="0">
            <a:spAutoFit/>
          </a:bodyPr>
          <a:lstStyle/>
          <a:p>
            <a:r>
              <a:rPr lang="en-US" sz="2500" b="1" dirty="0" smtClean="0"/>
              <a:t>Instruct patient to take drug several hours before bedtime, advice patient not to stand or change positions too quickly, instruct patient to report adverse reactions, especially dizziness, depression, anxiety, nausea, and urine retention, and instruct patient not to stop the drug abruptly</a:t>
            </a:r>
            <a:endParaRPr lang="en-US" sz="25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causes Extrapyramidal Symptoms?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Extrapyramidal symptoms (EPS), develop primarily due to a disruption in dopamine pathways in sections of the brain involved in the motor system. </a:t>
            </a:r>
            <a:endParaRPr lang="en-US" b="1" dirty="0"/>
          </a:p>
          <a:p>
            <a:r>
              <a:rPr lang="en-US" b="1" dirty="0" smtClean="0"/>
              <a:t>This disruption leads to reduced availability of dopamine in the parts of the brain which regulate and coordinate movement. </a:t>
            </a:r>
          </a:p>
          <a:p>
            <a:r>
              <a:rPr lang="en-US" b="1" dirty="0" smtClean="0"/>
              <a:t>The result symptoms which relate to loss of muscle control, such as muscle twitching and tremors. </a:t>
            </a:r>
            <a:endParaRPr 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t>Commonly Used</a:t>
            </a:r>
            <a:endParaRPr lang="en-US" b="1" dirty="0"/>
          </a:p>
        </p:txBody>
      </p:sp>
      <p:sp>
        <p:nvSpPr>
          <p:cNvPr id="3" name="Content Placeholder 2"/>
          <p:cNvSpPr>
            <a:spLocks noGrp="1"/>
          </p:cNvSpPr>
          <p:nvPr>
            <p:ph idx="1"/>
          </p:nvPr>
        </p:nvSpPr>
        <p:spPr>
          <a:xfrm>
            <a:off x="457200" y="1219200"/>
            <a:ext cx="8229600" cy="4906963"/>
          </a:xfrm>
        </p:spPr>
        <p:txBody>
          <a:bodyPr>
            <a:normAutofit/>
          </a:bodyPr>
          <a:lstStyle/>
          <a:p>
            <a:r>
              <a:rPr lang="en-US" b="1" dirty="0" err="1" smtClean="0"/>
              <a:t>Antimuscarinics</a:t>
            </a:r>
            <a:endParaRPr lang="en-US" b="1" dirty="0" smtClean="0"/>
          </a:p>
          <a:p>
            <a:pPr lvl="1"/>
            <a:r>
              <a:rPr lang="en-US" b="1" dirty="0" err="1" smtClean="0"/>
              <a:t>Benztropine</a:t>
            </a:r>
            <a:r>
              <a:rPr lang="en-US" b="1" dirty="0" smtClean="0"/>
              <a:t> (</a:t>
            </a:r>
            <a:r>
              <a:rPr lang="en-US" b="1" dirty="0" err="1" smtClean="0"/>
              <a:t>Cogentin</a:t>
            </a:r>
            <a:r>
              <a:rPr lang="en-US" b="1" dirty="0" smtClean="0"/>
              <a:t>)</a:t>
            </a:r>
          </a:p>
          <a:p>
            <a:pPr lvl="1"/>
            <a:r>
              <a:rPr lang="en-US" b="1" dirty="0" err="1" smtClean="0"/>
              <a:t>Trihexyphenidyl</a:t>
            </a:r>
            <a:r>
              <a:rPr lang="en-US" b="1" dirty="0" smtClean="0"/>
              <a:t> (</a:t>
            </a:r>
            <a:r>
              <a:rPr lang="en-US" b="1" dirty="0" err="1" smtClean="0"/>
              <a:t>Artane</a:t>
            </a:r>
            <a:r>
              <a:rPr lang="en-US" b="1" dirty="0" smtClean="0"/>
              <a:t>)</a:t>
            </a:r>
          </a:p>
          <a:p>
            <a:pPr lvl="1"/>
            <a:r>
              <a:rPr lang="en-US" b="1" dirty="0" err="1" smtClean="0"/>
              <a:t>Procyclidine</a:t>
            </a:r>
            <a:r>
              <a:rPr lang="en-US" b="1" dirty="0" smtClean="0"/>
              <a:t> (</a:t>
            </a:r>
            <a:r>
              <a:rPr lang="en-US" b="1" dirty="0" err="1" smtClean="0"/>
              <a:t>Kemadrin</a:t>
            </a:r>
            <a:r>
              <a:rPr lang="en-US" b="1" dirty="0" smtClean="0"/>
              <a:t>)</a:t>
            </a:r>
          </a:p>
          <a:p>
            <a:r>
              <a:rPr lang="en-US" b="1" dirty="0" smtClean="0"/>
              <a:t>Antihistaminic</a:t>
            </a:r>
          </a:p>
          <a:p>
            <a:pPr lvl="1"/>
            <a:r>
              <a:rPr lang="en-US" b="1" dirty="0" err="1" smtClean="0"/>
              <a:t>Diphenhydramine</a:t>
            </a:r>
            <a:r>
              <a:rPr lang="en-US" b="1" dirty="0" smtClean="0"/>
              <a:t> hydrochloride (Benadryl)</a:t>
            </a:r>
          </a:p>
          <a:p>
            <a:r>
              <a:rPr lang="en-US" b="1" dirty="0" smtClean="0"/>
              <a:t>Dopamine Agonist</a:t>
            </a:r>
          </a:p>
          <a:p>
            <a:pPr lvl="1"/>
            <a:r>
              <a:rPr lang="en-US" b="1" dirty="0" err="1" smtClean="0"/>
              <a:t>Amantadine</a:t>
            </a:r>
            <a:r>
              <a:rPr lang="en-US" b="1" dirty="0" smtClean="0"/>
              <a:t> (</a:t>
            </a:r>
            <a:r>
              <a:rPr lang="en-US" b="1" dirty="0" err="1" smtClean="0"/>
              <a:t>Symmetrel</a:t>
            </a:r>
            <a:r>
              <a:rPr lang="en-US" b="1" dirty="0" smtClean="0"/>
              <a:t>)</a:t>
            </a:r>
          </a:p>
          <a:p>
            <a:pPr lvl="1"/>
            <a:r>
              <a:rPr lang="en-US" b="1" dirty="0" err="1" smtClean="0"/>
              <a:t>Ropinirole</a:t>
            </a:r>
            <a:r>
              <a:rPr lang="en-US" b="1" dirty="0" smtClean="0"/>
              <a:t> (</a:t>
            </a:r>
            <a:r>
              <a:rPr lang="en-US" b="1" dirty="0" err="1" smtClean="0"/>
              <a:t>Requip</a:t>
            </a:r>
            <a:r>
              <a:rPr lang="en-US" b="1"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Antimuscarinics</a:t>
            </a:r>
            <a:endParaRPr lang="en-US" dirty="0"/>
          </a:p>
        </p:txBody>
      </p:sp>
      <p:sp>
        <p:nvSpPr>
          <p:cNvPr id="3" name="Content Placeholder 2"/>
          <p:cNvSpPr>
            <a:spLocks noGrp="1"/>
          </p:cNvSpPr>
          <p:nvPr>
            <p:ph idx="1"/>
          </p:nvPr>
        </p:nvSpPr>
        <p:spPr>
          <a:xfrm>
            <a:off x="457200" y="2332037"/>
            <a:ext cx="8229600" cy="4525963"/>
          </a:xfrm>
        </p:spPr>
        <p:txBody>
          <a:bodyPr/>
          <a:lstStyle/>
          <a:p>
            <a:pPr>
              <a:buNone/>
            </a:pPr>
            <a:endParaRPr lang="en-US" b="1" dirty="0" smtClean="0"/>
          </a:p>
          <a:p>
            <a:pPr>
              <a:buNone/>
            </a:pPr>
            <a:r>
              <a:rPr lang="en-US" b="1" dirty="0" err="1"/>
              <a:t>Anticholinergics</a:t>
            </a:r>
            <a:r>
              <a:rPr lang="en-US" b="1" dirty="0"/>
              <a:t> or </a:t>
            </a:r>
            <a:r>
              <a:rPr lang="en-US" b="1" dirty="0" err="1"/>
              <a:t>antimuscarinics</a:t>
            </a:r>
            <a:r>
              <a:rPr lang="en-US" b="1" dirty="0"/>
              <a:t> are most often used to help control some of the common side-effects which can occur with some antipsychotic (neuroleptics or major </a:t>
            </a:r>
            <a:r>
              <a:rPr lang="en-US" b="1" dirty="0" err="1"/>
              <a:t>tranquillisers</a:t>
            </a:r>
            <a:r>
              <a:rPr lang="en-US" b="1" dirty="0"/>
              <a:t>) </a:t>
            </a:r>
            <a:r>
              <a:rPr lang="en-US" b="1" dirty="0" smtClean="0"/>
              <a:t>drugs.</a:t>
            </a:r>
            <a:endParaRPr lang="en-US"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Antimuscarinics</a:t>
            </a:r>
            <a:r>
              <a:rPr lang="en-US" b="1" dirty="0" smtClean="0"/>
              <a:t>:</a:t>
            </a:r>
            <a:br>
              <a:rPr lang="en-US" b="1" dirty="0" smtClean="0"/>
            </a:br>
            <a:r>
              <a:rPr lang="en-US" b="1" dirty="0" err="1" smtClean="0"/>
              <a:t>Benztropine</a:t>
            </a:r>
            <a:r>
              <a:rPr lang="en-US" b="1" dirty="0" smtClean="0"/>
              <a:t> (</a:t>
            </a:r>
            <a:r>
              <a:rPr lang="en-US" b="1" dirty="0" err="1" smtClean="0"/>
              <a:t>Cogentin</a:t>
            </a:r>
            <a:r>
              <a:rPr lang="en-US" b="1" dirty="0" smtClean="0"/>
              <a:t>)</a:t>
            </a:r>
            <a:endParaRPr lang="en-US" b="1" dirty="0"/>
          </a:p>
        </p:txBody>
      </p:sp>
      <p:sp>
        <p:nvSpPr>
          <p:cNvPr id="3" name="Content Placeholder 2"/>
          <p:cNvSpPr>
            <a:spLocks noGrp="1"/>
          </p:cNvSpPr>
          <p:nvPr>
            <p:ph idx="1"/>
          </p:nvPr>
        </p:nvSpPr>
        <p:spPr/>
        <p:txBody>
          <a:bodyPr/>
          <a:lstStyle/>
          <a:p>
            <a:pPr algn="ctr">
              <a:buNone/>
            </a:pPr>
            <a:r>
              <a:rPr lang="en-US" b="1" dirty="0" smtClean="0"/>
              <a:t>Available Forms</a:t>
            </a:r>
          </a:p>
          <a:p>
            <a:endParaRPr lang="en-US" b="1" u="sng" dirty="0"/>
          </a:p>
          <a:p>
            <a:r>
              <a:rPr lang="en-US" b="1" u="sng" dirty="0" smtClean="0"/>
              <a:t>Injection</a:t>
            </a:r>
            <a:r>
              <a:rPr lang="en-US" b="1" dirty="0" smtClean="0"/>
              <a:t>: 	1mg/ml in 2-ml </a:t>
            </a:r>
            <a:r>
              <a:rPr lang="en-US" b="1" dirty="0" err="1" smtClean="0"/>
              <a:t>ampules</a:t>
            </a:r>
            <a:endParaRPr lang="en-US" b="1" dirty="0" smtClean="0"/>
          </a:p>
          <a:p>
            <a:r>
              <a:rPr lang="en-US" b="1" u="sng" dirty="0" smtClean="0"/>
              <a:t>Tablets</a:t>
            </a:r>
            <a:r>
              <a:rPr lang="en-US" b="1" dirty="0" smtClean="0"/>
              <a:t>:		0.5mg, 1mg, 2mg</a:t>
            </a:r>
          </a:p>
          <a:p>
            <a:pPr>
              <a:buNone/>
            </a:pPr>
            <a:endParaRPr lang="en-US" dirty="0" smtClean="0"/>
          </a:p>
          <a:p>
            <a:pPr>
              <a:buNone/>
            </a:pPr>
            <a:r>
              <a:rPr lang="en-US" b="1" u="sng" dirty="0" smtClean="0"/>
              <a:t>Administration</a:t>
            </a:r>
            <a:r>
              <a:rPr lang="en-US" dirty="0" smtClean="0"/>
              <a:t>: </a:t>
            </a:r>
            <a:r>
              <a:rPr lang="en-US" b="1" dirty="0" smtClean="0"/>
              <a:t>PO, IV (used for emergencies, such as acute </a:t>
            </a:r>
            <a:r>
              <a:rPr lang="en-US" b="1" dirty="0" err="1" smtClean="0"/>
              <a:t>dystonic</a:t>
            </a:r>
            <a:r>
              <a:rPr lang="en-US" b="1" dirty="0" smtClean="0"/>
              <a:t> </a:t>
            </a:r>
            <a:r>
              <a:rPr lang="en-US" b="1" dirty="0" err="1" smtClean="0"/>
              <a:t>rxns</a:t>
            </a:r>
            <a:r>
              <a:rPr lang="en-US" b="1" dirty="0" smtClean="0"/>
              <a:t>), IM (must use filter needle for </a:t>
            </a:r>
            <a:r>
              <a:rPr lang="en-US" b="1" dirty="0" err="1" smtClean="0"/>
              <a:t>ampule</a:t>
            </a:r>
            <a:r>
              <a:rPr lang="en-US" b="1" dirty="0" smtClean="0"/>
              <a:t>)</a:t>
            </a:r>
          </a:p>
          <a:p>
            <a:endParaRPr lang="en-US" b="1" u="sng"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4525963"/>
          </a:xfrm>
        </p:spPr>
        <p:txBody>
          <a:bodyPr/>
          <a:lstStyle/>
          <a:p>
            <a:pPr algn="ctr">
              <a:buNone/>
            </a:pPr>
            <a:r>
              <a:rPr lang="en-US" sz="4400" b="1" dirty="0" smtClean="0"/>
              <a:t>Common Uses</a:t>
            </a:r>
          </a:p>
          <a:p>
            <a:pPr>
              <a:buNone/>
            </a:pPr>
            <a:endParaRPr lang="en-US" b="1" dirty="0" smtClean="0"/>
          </a:p>
          <a:p>
            <a:pPr>
              <a:buNone/>
            </a:pPr>
            <a:r>
              <a:rPr lang="en-US" b="1" dirty="0" smtClean="0"/>
              <a:t>Drug-Induced </a:t>
            </a:r>
            <a:r>
              <a:rPr lang="en-US" b="1" dirty="0" err="1" smtClean="0"/>
              <a:t>extrapydramidal</a:t>
            </a:r>
            <a:r>
              <a:rPr lang="en-US" b="1" dirty="0" smtClean="0"/>
              <a:t> disorders (except </a:t>
            </a:r>
            <a:r>
              <a:rPr lang="en-US" b="1" dirty="0" err="1" smtClean="0"/>
              <a:t>tardive</a:t>
            </a:r>
            <a:r>
              <a:rPr lang="en-US" b="1" dirty="0" smtClean="0"/>
              <a:t> </a:t>
            </a:r>
            <a:r>
              <a:rPr lang="en-US" b="1" dirty="0" err="1" smtClean="0"/>
              <a:t>dyskinesia</a:t>
            </a:r>
            <a:r>
              <a:rPr lang="en-US" b="1" dirty="0" smtClean="0"/>
              <a:t>), Transient </a:t>
            </a:r>
            <a:r>
              <a:rPr lang="en-US" b="1" dirty="0" err="1" smtClean="0"/>
              <a:t>extrapyramidal</a:t>
            </a:r>
            <a:r>
              <a:rPr lang="en-US" b="1" dirty="0" smtClean="0"/>
              <a:t> disorders, acute </a:t>
            </a:r>
            <a:r>
              <a:rPr lang="en-US" b="1" dirty="0" err="1" smtClean="0"/>
              <a:t>dystonic</a:t>
            </a:r>
            <a:r>
              <a:rPr lang="en-US" b="1" dirty="0" smtClean="0"/>
              <a:t> reaction, parkinsonism, </a:t>
            </a:r>
            <a:r>
              <a:rPr lang="en-US" b="1" dirty="0" err="1" smtClean="0"/>
              <a:t>postencephalitic</a:t>
            </a:r>
            <a:r>
              <a:rPr lang="en-US" b="1" dirty="0" smtClean="0"/>
              <a:t> parkinsonism</a:t>
            </a:r>
          </a:p>
          <a:p>
            <a:endParaRPr lang="en-US"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t>Mechanism of Action</a:t>
            </a:r>
            <a:endParaRPr lang="en-US" b="1" dirty="0"/>
          </a:p>
        </p:txBody>
      </p:sp>
      <p:sp>
        <p:nvSpPr>
          <p:cNvPr id="3" name="Content Placeholder 2"/>
          <p:cNvSpPr>
            <a:spLocks noGrp="1"/>
          </p:cNvSpPr>
          <p:nvPr>
            <p:ph idx="1"/>
          </p:nvPr>
        </p:nvSpPr>
        <p:spPr>
          <a:xfrm>
            <a:off x="457200" y="1066800"/>
            <a:ext cx="8229600" cy="1523999"/>
          </a:xfrm>
        </p:spPr>
        <p:txBody>
          <a:bodyPr>
            <a:normAutofit lnSpcReduction="10000"/>
          </a:bodyPr>
          <a:lstStyle/>
          <a:p>
            <a:pPr>
              <a:buNone/>
            </a:pPr>
            <a:r>
              <a:rPr lang="en-US" b="1" dirty="0" smtClean="0"/>
              <a:t>Unknown. May block central cholinergic receptors, helping to balance cholinergic activity in the basal ganglia.</a:t>
            </a:r>
            <a:endParaRPr lang="en-US" b="1" dirty="0"/>
          </a:p>
        </p:txBody>
      </p:sp>
      <p:sp>
        <p:nvSpPr>
          <p:cNvPr id="4" name="TextBox 3"/>
          <p:cNvSpPr txBox="1"/>
          <p:nvPr/>
        </p:nvSpPr>
        <p:spPr>
          <a:xfrm>
            <a:off x="1447800" y="2667000"/>
            <a:ext cx="6096000" cy="769441"/>
          </a:xfrm>
          <a:prstGeom prst="rect">
            <a:avLst/>
          </a:prstGeom>
          <a:noFill/>
        </p:spPr>
        <p:txBody>
          <a:bodyPr wrap="square" rtlCol="0">
            <a:spAutoFit/>
          </a:bodyPr>
          <a:lstStyle/>
          <a:p>
            <a:pPr algn="ctr"/>
            <a:r>
              <a:rPr lang="en-US" sz="4400" b="1" dirty="0" smtClean="0"/>
              <a:t>Adverse Reactions</a:t>
            </a:r>
            <a:endParaRPr lang="en-US" sz="4400" b="1" dirty="0"/>
          </a:p>
        </p:txBody>
      </p:sp>
      <p:sp>
        <p:nvSpPr>
          <p:cNvPr id="5" name="TextBox 4"/>
          <p:cNvSpPr txBox="1"/>
          <p:nvPr/>
        </p:nvSpPr>
        <p:spPr>
          <a:xfrm>
            <a:off x="762000" y="3581400"/>
            <a:ext cx="7239000" cy="2954655"/>
          </a:xfrm>
          <a:prstGeom prst="rect">
            <a:avLst/>
          </a:prstGeom>
          <a:noFill/>
        </p:spPr>
        <p:txBody>
          <a:bodyPr wrap="square" rtlCol="0">
            <a:spAutoFit/>
          </a:bodyPr>
          <a:lstStyle/>
          <a:p>
            <a:r>
              <a:rPr lang="en-US" sz="2800" b="1" dirty="0" smtClean="0"/>
              <a:t>confusion, memory impairment, nervousness, depression, disorientation, hallucinations, toxic psychosis, tachycardia, dilated pupils, blurred vision, dry mouth, constipation, nausea, vomiting, paralytic </a:t>
            </a:r>
            <a:r>
              <a:rPr lang="en-US" sz="2800" b="1" dirty="0" err="1" smtClean="0"/>
              <a:t>ileus</a:t>
            </a:r>
            <a:r>
              <a:rPr lang="en-US" sz="2800" b="1" dirty="0" smtClean="0"/>
              <a:t>, urine retention, </a:t>
            </a:r>
            <a:r>
              <a:rPr lang="en-US" sz="2800" b="1" dirty="0" err="1" smtClean="0"/>
              <a:t>dysuria</a:t>
            </a:r>
            <a:r>
              <a:rPr lang="en-US" sz="2800" b="1" dirty="0" smtClean="0"/>
              <a:t>, muscle weakness, decreased sweating</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t>Contraindications</a:t>
            </a:r>
            <a:endParaRPr lang="en-US" b="1" dirty="0"/>
          </a:p>
        </p:txBody>
      </p:sp>
      <p:sp>
        <p:nvSpPr>
          <p:cNvPr id="3" name="Content Placeholder 2"/>
          <p:cNvSpPr>
            <a:spLocks noGrp="1"/>
          </p:cNvSpPr>
          <p:nvPr>
            <p:ph idx="1"/>
          </p:nvPr>
        </p:nvSpPr>
        <p:spPr>
          <a:xfrm>
            <a:off x="457200" y="914401"/>
            <a:ext cx="8229600" cy="2285999"/>
          </a:xfrm>
        </p:spPr>
        <p:txBody>
          <a:bodyPr/>
          <a:lstStyle/>
          <a:p>
            <a:pPr>
              <a:buNone/>
            </a:pPr>
            <a:r>
              <a:rPr lang="en-US" sz="2500" b="1" dirty="0" smtClean="0"/>
              <a:t>In patients with angle-closure glaucoma, children younger than 3, used in caution with older children, since drug can produce </a:t>
            </a:r>
            <a:r>
              <a:rPr lang="en-US" sz="2500" b="1" dirty="0" err="1" smtClean="0"/>
              <a:t>anhidrosis</a:t>
            </a:r>
            <a:r>
              <a:rPr lang="en-US" sz="2500" b="1" dirty="0" smtClean="0"/>
              <a:t> – need to be careful in hot weather, in patients with mental disorders, elderly patients, and children</a:t>
            </a:r>
          </a:p>
          <a:p>
            <a:endParaRPr lang="en-US" dirty="0"/>
          </a:p>
        </p:txBody>
      </p:sp>
      <p:sp>
        <p:nvSpPr>
          <p:cNvPr id="4" name="TextBox 3"/>
          <p:cNvSpPr txBox="1"/>
          <p:nvPr/>
        </p:nvSpPr>
        <p:spPr>
          <a:xfrm>
            <a:off x="838200" y="3276600"/>
            <a:ext cx="7010400" cy="769441"/>
          </a:xfrm>
          <a:prstGeom prst="rect">
            <a:avLst/>
          </a:prstGeom>
          <a:noFill/>
        </p:spPr>
        <p:txBody>
          <a:bodyPr wrap="square" rtlCol="0">
            <a:spAutoFit/>
          </a:bodyPr>
          <a:lstStyle/>
          <a:p>
            <a:pPr algn="ctr"/>
            <a:r>
              <a:rPr lang="en-US" sz="4400" b="1" dirty="0" smtClean="0"/>
              <a:t>Nursing Considerations</a:t>
            </a:r>
            <a:endParaRPr lang="en-US" sz="4400" b="1" dirty="0"/>
          </a:p>
        </p:txBody>
      </p:sp>
      <p:sp>
        <p:nvSpPr>
          <p:cNvPr id="5" name="TextBox 4"/>
          <p:cNvSpPr txBox="1"/>
          <p:nvPr/>
        </p:nvSpPr>
        <p:spPr>
          <a:xfrm>
            <a:off x="533400" y="4267200"/>
            <a:ext cx="7924800" cy="3170099"/>
          </a:xfrm>
          <a:prstGeom prst="rect">
            <a:avLst/>
          </a:prstGeom>
          <a:noFill/>
        </p:spPr>
        <p:txBody>
          <a:bodyPr wrap="square" rtlCol="0">
            <a:spAutoFit/>
          </a:bodyPr>
          <a:lstStyle/>
          <a:p>
            <a:r>
              <a:rPr lang="en-US" sz="2500" b="1" dirty="0" smtClean="0"/>
              <a:t>Monitor vital signs carefully, watch for adverse reactions, at certain doses, drug produces atropine-like toxicity (which can aggravate </a:t>
            </a:r>
            <a:r>
              <a:rPr lang="en-US" sz="2500" b="1" dirty="0" err="1" smtClean="0"/>
              <a:t>tardive</a:t>
            </a:r>
            <a:r>
              <a:rPr lang="en-US" sz="2500" b="1" dirty="0" smtClean="0"/>
              <a:t> </a:t>
            </a:r>
            <a:r>
              <a:rPr lang="en-US" sz="2500" b="1" dirty="0" err="1" smtClean="0"/>
              <a:t>dyskinesia</a:t>
            </a:r>
            <a:r>
              <a:rPr lang="en-US" sz="2500" b="1" dirty="0" smtClean="0"/>
              <a:t>), watch for intermittent constipation and abdominal distention and pain (indicates onset of paralytic </a:t>
            </a:r>
            <a:r>
              <a:rPr lang="en-US" sz="2500" b="1" dirty="0" err="1" smtClean="0"/>
              <a:t>ileus</a:t>
            </a:r>
            <a:r>
              <a:rPr lang="en-US" sz="2500" b="1" dirty="0" smtClean="0"/>
              <a:t>), never stop the drug abruptly, reduce gradually</a:t>
            </a:r>
          </a:p>
          <a:p>
            <a:endParaRPr lang="en-US" sz="2500" dirty="0" smtClean="0"/>
          </a:p>
          <a:p>
            <a:endParaRPr lang="en-US" sz="25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Antihistaminic</a:t>
            </a:r>
            <a:endParaRPr lang="en-US" dirty="0"/>
          </a:p>
        </p:txBody>
      </p:sp>
      <p:sp>
        <p:nvSpPr>
          <p:cNvPr id="3" name="Content Placeholder 2"/>
          <p:cNvSpPr>
            <a:spLocks noGrp="1"/>
          </p:cNvSpPr>
          <p:nvPr>
            <p:ph idx="1"/>
          </p:nvPr>
        </p:nvSpPr>
        <p:spPr>
          <a:xfrm>
            <a:off x="457200" y="1752600"/>
            <a:ext cx="8229600" cy="4525963"/>
          </a:xfrm>
        </p:spPr>
        <p:txBody>
          <a:bodyPr>
            <a:normAutofit lnSpcReduction="10000"/>
          </a:bodyPr>
          <a:lstStyle/>
          <a:p>
            <a:pPr marL="0" indent="0">
              <a:buNone/>
            </a:pPr>
            <a:r>
              <a:rPr lang="en-US" b="1" dirty="0" smtClean="0"/>
              <a:t>	When </a:t>
            </a:r>
            <a:r>
              <a:rPr lang="en-US" b="1" dirty="0"/>
              <a:t>your body comes into contact with whatever your allergic trigger is -- pollen, ragweed, pet dander, dust mites, for example -- it makes chemicals called histamines. They cause the tissue in your nose to swell (making it stuffy), your nose and eyes to run, and your eyes to itch. Sometimes you may also get an itchy rash on your skin, called </a:t>
            </a:r>
            <a:r>
              <a:rPr lang="en-US" b="1" dirty="0" smtClean="0"/>
              <a:t>hives. Antihistamines </a:t>
            </a:r>
            <a:r>
              <a:rPr lang="en-US" b="1" dirty="0"/>
              <a:t>reduce or block histamines, so they stop allergy symptoms.</a:t>
            </a:r>
            <a:endParaRPr lang="en-US" b="1" dirty="0">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936</Words>
  <Application>Microsoft Office PowerPoint</Application>
  <PresentationFormat>On-screen Show (4:3)</PresentationFormat>
  <Paragraphs>91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Meds to Treat EPS</vt:lpstr>
      <vt:lpstr>What causes Extrapyramidal Symptoms?</vt:lpstr>
      <vt:lpstr>Commonly Used</vt:lpstr>
      <vt:lpstr>Antimuscarinics</vt:lpstr>
      <vt:lpstr>Antimuscarinics: Benztropine (Cogentin)</vt:lpstr>
      <vt:lpstr>PowerPoint Presentation</vt:lpstr>
      <vt:lpstr>Mechanism of Action</vt:lpstr>
      <vt:lpstr>Contraindications</vt:lpstr>
      <vt:lpstr>Antihistaminic</vt:lpstr>
      <vt:lpstr>Antihistaminic: Diphenhydramine Hydrochloride (Benadryl)</vt:lpstr>
      <vt:lpstr>Common Uses</vt:lpstr>
      <vt:lpstr>Mechanism of Action</vt:lpstr>
      <vt:lpstr>Adverse Reactions</vt:lpstr>
      <vt:lpstr>Contraindications</vt:lpstr>
      <vt:lpstr>Dopamine Agonist</vt:lpstr>
      <vt:lpstr>Dopamine Agonist Amantadine (Symmetrel)  </vt:lpstr>
      <vt:lpstr>Common Uses</vt:lpstr>
      <vt:lpstr>Mechanism of Action</vt:lpstr>
      <vt:lpstr>Contraindications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Meds to Treat EPS</dc:title>
  <dc:creator>Jill</dc:creator>
  <cp:lastModifiedBy>labuser</cp:lastModifiedBy>
  <cp:revision>33</cp:revision>
  <dcterms:created xsi:type="dcterms:W3CDTF">2013-02-01T22:22:00Z</dcterms:created>
  <dcterms:modified xsi:type="dcterms:W3CDTF">2013-02-22T18:22:17Z</dcterms:modified>
</cp:coreProperties>
</file>