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9" r:id="rId11"/>
    <p:sldId id="264" r:id="rId12"/>
    <p:sldId id="265" r:id="rId13"/>
    <p:sldId id="268" r:id="rId14"/>
    <p:sldId id="266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294" autoAdjust="0"/>
    <p:restoredTop sz="94660"/>
  </p:normalViewPr>
  <p:slideViewPr>
    <p:cSldViewPr>
      <p:cViewPr varScale="1">
        <p:scale>
          <a:sx n="60" d="100"/>
          <a:sy n="60" d="100"/>
        </p:scale>
        <p:origin x="-223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2248AEAD-AA63-4697-9694-093920052A07}" type="datetimeFigureOut">
              <a:rPr lang="en-US" smtClean="0"/>
              <a:t>10/29/12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18F8483B-DC92-4625-9BF7-DFA40C8CDDF2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8062912" cy="1470025"/>
          </a:xfrm>
        </p:spPr>
        <p:txBody>
          <a:bodyPr>
            <a:normAutofit/>
          </a:bodyPr>
          <a:lstStyle/>
          <a:p>
            <a:r>
              <a:rPr lang="en-US" dirty="0" smtClean="0"/>
              <a:t>Mastitis</a:t>
            </a:r>
            <a:br>
              <a:rPr lang="en-US" dirty="0" smtClean="0"/>
            </a:b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Jena Boen &amp; Jessica </a:t>
            </a:r>
            <a:r>
              <a:rPr lang="en-US" sz="2400" dirty="0" err="1" smtClean="0">
                <a:solidFill>
                  <a:schemeClr val="accent1">
                    <a:lumMod val="75000"/>
                  </a:schemeClr>
                </a:solidFill>
              </a:rPr>
              <a:t>Hetrick</a:t>
            </a:r>
            <a:r>
              <a:rPr lang="en-US" sz="2400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endParaRPr lang="en-US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N305: Nursing of the Childbearing Family</a:t>
            </a:r>
          </a:p>
          <a:p>
            <a:r>
              <a:rPr lang="en-US" dirty="0" smtClean="0"/>
              <a:t>Lakeview College of Nursing</a:t>
            </a:r>
          </a:p>
          <a:p>
            <a:r>
              <a:rPr lang="en-US" dirty="0" smtClean="0"/>
              <a:t>October 23,2012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61182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Nursing Diagnoses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1. Risk for infection r/t exposed breast tissue AEB inflammation, cracked nipples and pain.</a:t>
            </a:r>
          </a:p>
          <a:p>
            <a:endParaRPr lang="en-US" dirty="0"/>
          </a:p>
          <a:p>
            <a:endParaRPr lang="en-US" dirty="0" smtClean="0"/>
          </a:p>
          <a:p>
            <a:r>
              <a:rPr lang="en-US" dirty="0" smtClean="0"/>
              <a:t>2. Ineffective breastfeeding r/t change in feeding patterns AEB inadequate sucking, incorrect positioning, or infrequent feedings.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619676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interventions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smtClean="0"/>
              <a:t>To clear blocked breast ducts:</a:t>
            </a:r>
          </a:p>
          <a:p>
            <a:pPr lvl="1"/>
            <a:r>
              <a:rPr lang="en-US" dirty="0" smtClean="0"/>
              <a:t>Breastfeed more frequently</a:t>
            </a:r>
          </a:p>
          <a:p>
            <a:pPr lvl="2"/>
            <a:r>
              <a:rPr lang="en-US" dirty="0" smtClean="0"/>
              <a:t>Mastitis not harmful for the baby</a:t>
            </a:r>
          </a:p>
          <a:p>
            <a:pPr lvl="1"/>
            <a:r>
              <a:rPr lang="en-US" dirty="0" smtClean="0"/>
              <a:t>Offering baby infected breast first</a:t>
            </a:r>
          </a:p>
          <a:p>
            <a:pPr lvl="2"/>
            <a:r>
              <a:rPr lang="en-US" dirty="0" smtClean="0"/>
              <a:t>To promote complete emptying</a:t>
            </a:r>
          </a:p>
          <a:p>
            <a:pPr lvl="1"/>
            <a:r>
              <a:rPr lang="en-US" dirty="0" smtClean="0"/>
              <a:t>Use breast pump to express milk</a:t>
            </a:r>
          </a:p>
          <a:p>
            <a:pPr lvl="1"/>
            <a:r>
              <a:rPr lang="en-US" dirty="0" smtClean="0"/>
              <a:t>Warm compresses prior to feeding</a:t>
            </a:r>
          </a:p>
          <a:p>
            <a:pPr lvl="2"/>
            <a:r>
              <a:rPr lang="en-US" dirty="0" smtClean="0"/>
              <a:t>Stimulate milk ejection reflex</a:t>
            </a:r>
          </a:p>
          <a:p>
            <a:pPr lvl="3"/>
            <a:r>
              <a:rPr lang="en-US" dirty="0"/>
              <a:t>(Purcell, 2011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Massage area before feeding</a:t>
            </a:r>
          </a:p>
          <a:p>
            <a:pPr lvl="1"/>
            <a:r>
              <a:rPr lang="en-US" dirty="0" smtClean="0"/>
              <a:t>Bed rest</a:t>
            </a:r>
          </a:p>
          <a:p>
            <a:pPr lvl="2"/>
            <a:r>
              <a:rPr lang="en-US" dirty="0" smtClean="0"/>
              <a:t>(F.A Davis Company, 2011)</a:t>
            </a:r>
          </a:p>
          <a:p>
            <a:r>
              <a:rPr lang="en-US" dirty="0"/>
              <a:t>Pain Relief</a:t>
            </a:r>
          </a:p>
          <a:p>
            <a:pPr lvl="1"/>
            <a:r>
              <a:rPr lang="en-US" dirty="0"/>
              <a:t>Ice compresses after breastfeeding</a:t>
            </a:r>
          </a:p>
          <a:p>
            <a:pPr lvl="1"/>
            <a:r>
              <a:rPr lang="en-US" dirty="0"/>
              <a:t>Drink plenty of </a:t>
            </a:r>
            <a:r>
              <a:rPr lang="en-US" dirty="0" smtClean="0"/>
              <a:t>fluids (2-3 L day)</a:t>
            </a:r>
            <a:endParaRPr lang="en-US" dirty="0"/>
          </a:p>
          <a:p>
            <a:pPr lvl="1"/>
            <a:r>
              <a:rPr lang="en-US" dirty="0"/>
              <a:t>Get plenty of rest</a:t>
            </a:r>
          </a:p>
          <a:p>
            <a:pPr lvl="2"/>
            <a:r>
              <a:rPr lang="en-US" dirty="0"/>
              <a:t>(Purcell, 2011</a:t>
            </a:r>
            <a:r>
              <a:rPr lang="en-US" dirty="0" smtClean="0"/>
              <a:t>)</a:t>
            </a:r>
          </a:p>
          <a:p>
            <a:r>
              <a:rPr lang="en-US" dirty="0" smtClean="0"/>
              <a:t>Prevent engorgement</a:t>
            </a:r>
          </a:p>
          <a:p>
            <a:pPr lvl="1"/>
            <a:r>
              <a:rPr lang="en-US" dirty="0" smtClean="0"/>
              <a:t>Use breast pump and frequent breast feeding</a:t>
            </a:r>
          </a:p>
          <a:p>
            <a:pPr lvl="1"/>
            <a:r>
              <a:rPr lang="en-US" dirty="0" smtClean="0"/>
              <a:t>Refrain from wearing tight clothing</a:t>
            </a:r>
          </a:p>
          <a:p>
            <a:pPr lvl="2"/>
            <a:r>
              <a:rPr lang="en-US" dirty="0" smtClean="0"/>
              <a:t>(Purcell, 2011)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2"/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3169089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Interventions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Educate the patient!!</a:t>
            </a:r>
          </a:p>
          <a:p>
            <a:pPr lvl="1"/>
            <a:r>
              <a:rPr lang="en-US" dirty="0" smtClean="0"/>
              <a:t>Referral to lactation specialist</a:t>
            </a:r>
          </a:p>
          <a:p>
            <a:pPr lvl="1"/>
            <a:r>
              <a:rPr lang="en-US" dirty="0" smtClean="0"/>
              <a:t>Teach how to hand express milk/massage affected breast behind painful area</a:t>
            </a:r>
          </a:p>
          <a:p>
            <a:pPr lvl="2"/>
            <a:r>
              <a:rPr lang="en-US" dirty="0"/>
              <a:t>(Richman, </a:t>
            </a:r>
            <a:r>
              <a:rPr lang="en-US" dirty="0" err="1"/>
              <a:t>Schub</a:t>
            </a:r>
            <a:r>
              <a:rPr lang="en-US" dirty="0"/>
              <a:t>, &amp; </a:t>
            </a:r>
            <a:r>
              <a:rPr lang="en-US" dirty="0" err="1"/>
              <a:t>Pravikoff</a:t>
            </a:r>
            <a:r>
              <a:rPr lang="en-US" dirty="0"/>
              <a:t>, 2011</a:t>
            </a:r>
            <a:r>
              <a:rPr lang="en-US" dirty="0" smtClean="0"/>
              <a:t>)</a:t>
            </a:r>
          </a:p>
          <a:p>
            <a:pPr lvl="1"/>
            <a:r>
              <a:rPr lang="en-US" dirty="0" smtClean="0"/>
              <a:t>Encourage to continue breastfeeding</a:t>
            </a:r>
          </a:p>
          <a:p>
            <a:pPr lvl="2"/>
            <a:r>
              <a:rPr lang="en-US" dirty="0" smtClean="0"/>
              <a:t>Some babies don’t want the breast milk because of increased sodium content</a:t>
            </a:r>
          </a:p>
          <a:p>
            <a:pPr lvl="1"/>
            <a:r>
              <a:rPr lang="en-US" dirty="0" smtClean="0"/>
              <a:t>Wash hands before touching breast</a:t>
            </a:r>
          </a:p>
          <a:p>
            <a:pPr lvl="1"/>
            <a:r>
              <a:rPr lang="en-US" dirty="0" smtClean="0"/>
              <a:t>Breastfeed every 2-3 hours around the clock</a:t>
            </a:r>
          </a:p>
          <a:p>
            <a:pPr lvl="2"/>
            <a:r>
              <a:rPr lang="en-US" dirty="0" smtClean="0"/>
              <a:t>(F.A Davis Company, 2010)</a:t>
            </a:r>
          </a:p>
          <a:p>
            <a:pPr lvl="1"/>
            <a:r>
              <a:rPr lang="en-US" dirty="0" smtClean="0"/>
              <a:t>Finish antibiotic therapy</a:t>
            </a:r>
          </a:p>
          <a:p>
            <a:pPr lvl="1"/>
            <a:r>
              <a:rPr lang="en-US" dirty="0" smtClean="0"/>
              <a:t>Reduce stress and fatigue</a:t>
            </a:r>
          </a:p>
          <a:p>
            <a:pPr lvl="1"/>
            <a:r>
              <a:rPr lang="en-US" dirty="0" smtClean="0"/>
              <a:t>Vary babies nursing position to fully empty breast</a:t>
            </a:r>
          </a:p>
          <a:p>
            <a:pPr lvl="2"/>
            <a:r>
              <a:rPr lang="en-US" dirty="0" smtClean="0"/>
              <a:t>(</a:t>
            </a:r>
            <a:r>
              <a:rPr lang="en-US" dirty="0"/>
              <a:t>Richman &amp; </a:t>
            </a:r>
            <a:r>
              <a:rPr lang="en-US" dirty="0" err="1"/>
              <a:t>Schub</a:t>
            </a:r>
            <a:r>
              <a:rPr lang="en-US" dirty="0"/>
              <a:t>, 2011)</a:t>
            </a:r>
          </a:p>
          <a:p>
            <a:pPr marL="365760" lvl="1" indent="0">
              <a:buNone/>
            </a:pPr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218830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Conclusion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Mastitis is a common and preventable condition</a:t>
            </a:r>
          </a:p>
          <a:p>
            <a:r>
              <a:rPr lang="en-US" dirty="0" smtClean="0"/>
              <a:t>Inefficient milk removal and bacterial infection are primary causes of mastitis</a:t>
            </a:r>
          </a:p>
          <a:p>
            <a:r>
              <a:rPr lang="en-US" dirty="0" smtClean="0"/>
              <a:t>Mastitis varies in severity from mild to severe with different symptoms</a:t>
            </a:r>
          </a:p>
          <a:p>
            <a:r>
              <a:rPr lang="en-US" dirty="0" smtClean="0"/>
              <a:t>Early, unnecessary weaning may result if woman does not get adequate treatment and support</a:t>
            </a:r>
          </a:p>
          <a:p>
            <a:r>
              <a:rPr lang="en-US" dirty="0" smtClean="0"/>
              <a:t>Nurses have key role in prevention</a:t>
            </a:r>
          </a:p>
          <a:p>
            <a:pPr lvl="1"/>
            <a:r>
              <a:rPr lang="en-US" dirty="0" smtClean="0"/>
              <a:t>Provide support to mother and taking detailed history/observation of breastfeeding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177913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References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0000" lnSpcReduction="20000"/>
          </a:bodyPr>
          <a:lstStyle/>
          <a:p>
            <a:pPr hangingPunct="0"/>
            <a:r>
              <a:rPr lang="en-US" dirty="0"/>
              <a:t>Chapman, L., &amp; Durham, R. (2010). </a:t>
            </a:r>
            <a:r>
              <a:rPr lang="en-US" i="1" dirty="0"/>
              <a:t>Maternal-Newborn Nursing</a:t>
            </a:r>
            <a:r>
              <a:rPr lang="en-US" dirty="0"/>
              <a:t>. Philadelphia, PA: F.A. Davis Company</a:t>
            </a:r>
            <a:r>
              <a:rPr lang="en-US" dirty="0" smtClean="0"/>
              <a:t>.</a:t>
            </a:r>
          </a:p>
          <a:p>
            <a:pPr hangingPunct="0"/>
            <a:r>
              <a:rPr lang="en-US" dirty="0" smtClean="0"/>
              <a:t>F.A </a:t>
            </a:r>
            <a:r>
              <a:rPr lang="en-US" dirty="0"/>
              <a:t>Davis Company. (2011). Mastitis. Retrieved from http://web.ebscohost.com.ezproxy.lakeviewcol.edu:2048/nrc/detail?vid=7&amp;hid=13&amp;sid=5269989c-88e2-405d-8747-f67161c7f3a9%40sessionmgr4&amp;bdata=JnNpdGU9bnJjLWxpdmU%3d#db=nrc&amp;AN=2011533329</a:t>
            </a:r>
          </a:p>
          <a:p>
            <a:pPr hangingPunct="0"/>
            <a:r>
              <a:rPr lang="en-US" dirty="0"/>
              <a:t>Noonan, M. (2010, August). </a:t>
            </a:r>
            <a:r>
              <a:rPr lang="en-US" dirty="0" err="1"/>
              <a:t>Lactational</a:t>
            </a:r>
            <a:r>
              <a:rPr lang="en-US" dirty="0"/>
              <a:t> Mastitis: recognition and breastfeeding support. </a:t>
            </a:r>
            <a:r>
              <a:rPr lang="en-US" i="1" dirty="0"/>
              <a:t>British Journal of Midwifery</a:t>
            </a:r>
            <a:r>
              <a:rPr lang="en-US" dirty="0"/>
              <a:t>, </a:t>
            </a:r>
            <a:r>
              <a:rPr lang="en-US" i="1" dirty="0"/>
              <a:t>18</a:t>
            </a:r>
            <a:r>
              <a:rPr lang="en-US" dirty="0"/>
              <a:t>, 503-508.</a:t>
            </a:r>
          </a:p>
          <a:p>
            <a:pPr hangingPunct="0"/>
            <a:r>
              <a:rPr lang="en-US" dirty="0"/>
              <a:t>Purcell, A. R. (2011, September 1). Mastitis. </a:t>
            </a:r>
            <a:r>
              <a:rPr lang="en-US" i="1" dirty="0"/>
              <a:t>Nursing Reference Center</a:t>
            </a:r>
            <a:r>
              <a:rPr lang="en-US" dirty="0"/>
              <a:t>. Retrieved from web.ebscohost.com.exproxy.lakeviewcol.edu:2048/</a:t>
            </a:r>
            <a:r>
              <a:rPr lang="en-US" dirty="0" err="1"/>
              <a:t>nrc</a:t>
            </a:r>
            <a:r>
              <a:rPr lang="en-US" dirty="0"/>
              <a:t>/detail?</a:t>
            </a:r>
          </a:p>
          <a:p>
            <a:pPr hangingPunct="0"/>
            <a:r>
              <a:rPr lang="en-US" dirty="0"/>
              <a:t>Richman, S., &amp; </a:t>
            </a:r>
            <a:r>
              <a:rPr lang="en-US" dirty="0" err="1"/>
              <a:t>Schub</a:t>
            </a:r>
            <a:r>
              <a:rPr lang="en-US" dirty="0"/>
              <a:t>, T. (2011, October 28). Mastitis, Lactation: Nonsurgical Treatment. </a:t>
            </a:r>
            <a:r>
              <a:rPr lang="en-US" i="1" dirty="0"/>
              <a:t>Nursing Practice Council</a:t>
            </a:r>
            <a:r>
              <a:rPr lang="en-US" dirty="0"/>
              <a:t>. Retrieved from http://web.ebscohost.com.ezproxy.lakeviewcol.edu:2048/nrc/detail?vid=7&amp;hid=13&amp;sid=5269989c-88e2-405d-8747-f67161c7f3a9%40sessionmgr4&amp;bdata=JnNpdGU9bnJjLWxpdmU%3d#db=nrc&amp;AN=5000004708</a:t>
            </a:r>
          </a:p>
          <a:p>
            <a:pPr hangingPunct="0"/>
            <a:r>
              <a:rPr lang="en-US" dirty="0"/>
              <a:t>Richman, S., </a:t>
            </a:r>
            <a:r>
              <a:rPr lang="en-US" dirty="0" err="1"/>
              <a:t>Schub</a:t>
            </a:r>
            <a:r>
              <a:rPr lang="en-US" dirty="0"/>
              <a:t>, T., &amp; </a:t>
            </a:r>
            <a:r>
              <a:rPr lang="en-US" dirty="0" err="1"/>
              <a:t>Pravikoff</a:t>
            </a:r>
            <a:r>
              <a:rPr lang="en-US" dirty="0"/>
              <a:t>, D. </a:t>
            </a:r>
            <a:r>
              <a:rPr lang="en-US" i="1" dirty="0"/>
              <a:t>Nursing Reference Center </a:t>
            </a:r>
            <a:r>
              <a:rPr lang="en-US" dirty="0"/>
              <a:t>(2011, August 19). Mastitis, Lactation. 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002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4400" dirty="0" smtClean="0"/>
              <a:t>What is mastitis?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Painful swelling and redness in the breast</a:t>
            </a:r>
          </a:p>
          <a:p>
            <a:pPr lvl="1"/>
            <a:r>
              <a:rPr lang="en-US" dirty="0"/>
              <a:t>(Purcell, 2011</a:t>
            </a:r>
            <a:r>
              <a:rPr lang="en-US" dirty="0" smtClean="0"/>
              <a:t>)</a:t>
            </a:r>
          </a:p>
          <a:p>
            <a:r>
              <a:rPr lang="en-US" dirty="0" smtClean="0"/>
              <a:t>Most commonly seen in the upper, outer quadrant </a:t>
            </a:r>
          </a:p>
          <a:p>
            <a:r>
              <a:rPr lang="en-US" dirty="0" smtClean="0"/>
              <a:t>Seen in left and right breast equally</a:t>
            </a:r>
          </a:p>
          <a:p>
            <a:r>
              <a:rPr lang="en-US" dirty="0" smtClean="0"/>
              <a:t>Causes:</a:t>
            </a:r>
          </a:p>
          <a:p>
            <a:pPr lvl="1"/>
            <a:r>
              <a:rPr lang="en-US" dirty="0" smtClean="0"/>
              <a:t>Trapped breast milk in milk ducts</a:t>
            </a:r>
          </a:p>
          <a:p>
            <a:pPr lvl="2"/>
            <a:r>
              <a:rPr lang="en-US" dirty="0" smtClean="0"/>
              <a:t>Missed feedings, inadequate/incomplete draining</a:t>
            </a:r>
          </a:p>
          <a:p>
            <a:pPr lvl="1"/>
            <a:r>
              <a:rPr lang="en-US" dirty="0" smtClean="0"/>
              <a:t>Bacterial infection in the breast tissue</a:t>
            </a:r>
          </a:p>
          <a:p>
            <a:pPr lvl="2"/>
            <a:r>
              <a:rPr lang="en-US" dirty="0" smtClean="0"/>
              <a:t>Cracked nipples allow bacteria from infant’s nose or throat, hands of the mother or birthing personnel</a:t>
            </a:r>
          </a:p>
          <a:p>
            <a:pPr lvl="1"/>
            <a:r>
              <a:rPr lang="en-US" dirty="0" smtClean="0"/>
              <a:t>Abrupt weaning of the infant</a:t>
            </a:r>
          </a:p>
          <a:p>
            <a:pPr lvl="3"/>
            <a:r>
              <a:rPr lang="en-US" dirty="0" smtClean="0"/>
              <a:t>(</a:t>
            </a:r>
            <a:r>
              <a:rPr lang="en-US" dirty="0"/>
              <a:t>F.A Davis Company, 2011</a:t>
            </a:r>
            <a:r>
              <a:rPr lang="en-US" dirty="0" smtClean="0"/>
              <a:t>)</a:t>
            </a:r>
          </a:p>
          <a:p>
            <a:pPr lvl="3"/>
            <a:endParaRPr lang="en-US" dirty="0" smtClean="0"/>
          </a:p>
          <a:p>
            <a:pPr lvl="2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178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Risk factors for mastitis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 smtClean="0"/>
              <a:t>Age (21-35 years old)</a:t>
            </a:r>
          </a:p>
          <a:p>
            <a:r>
              <a:rPr lang="en-US" dirty="0" smtClean="0"/>
              <a:t>Previous history of mastitis</a:t>
            </a:r>
          </a:p>
          <a:p>
            <a:r>
              <a:rPr lang="en-US" dirty="0" smtClean="0"/>
              <a:t>Birth complications</a:t>
            </a:r>
          </a:p>
          <a:p>
            <a:r>
              <a:rPr lang="en-US" dirty="0" smtClean="0"/>
              <a:t>Lowered maternal immune defense</a:t>
            </a:r>
          </a:p>
          <a:p>
            <a:pPr lvl="1"/>
            <a:r>
              <a:rPr lang="en-US" dirty="0" smtClean="0"/>
              <a:t>Stress, fatigue</a:t>
            </a:r>
          </a:p>
          <a:p>
            <a:r>
              <a:rPr lang="en-US" dirty="0" smtClean="0"/>
              <a:t>Trauma</a:t>
            </a:r>
          </a:p>
          <a:p>
            <a:r>
              <a:rPr lang="en-US" dirty="0" smtClean="0"/>
              <a:t>Too tight of bra/clothing</a:t>
            </a:r>
          </a:p>
          <a:p>
            <a:r>
              <a:rPr lang="en-US" dirty="0" smtClean="0"/>
              <a:t>Irregular breastfeeding pattern</a:t>
            </a:r>
          </a:p>
          <a:p>
            <a:r>
              <a:rPr lang="en-US" dirty="0" smtClean="0"/>
              <a:t>Pressure on the breast</a:t>
            </a:r>
          </a:p>
          <a:p>
            <a:pPr lvl="1"/>
            <a:r>
              <a:rPr lang="en-US" dirty="0" smtClean="0"/>
              <a:t>Sleeping on stomach, holding breast too tight during feeding, exercising without support bra</a:t>
            </a:r>
          </a:p>
          <a:p>
            <a:r>
              <a:rPr lang="en-US" dirty="0" smtClean="0"/>
              <a:t>Diabetes mellitus</a:t>
            </a:r>
          </a:p>
          <a:p>
            <a:r>
              <a:rPr lang="en-US" dirty="0" smtClean="0"/>
              <a:t>Rheumatoid arthritis</a:t>
            </a:r>
          </a:p>
          <a:p>
            <a:r>
              <a:rPr lang="en-US" dirty="0" smtClean="0"/>
              <a:t>Use of cortisone drugs</a:t>
            </a:r>
          </a:p>
          <a:p>
            <a:r>
              <a:rPr lang="en-US" dirty="0" smtClean="0"/>
              <a:t>Smoking</a:t>
            </a:r>
          </a:p>
          <a:p>
            <a:r>
              <a:rPr lang="en-US" dirty="0"/>
              <a:t>(Noonan, 2010)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678787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Overview of mastitis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25% of mothers who discontinue breastfeeding cute mastitis as their reason for ceasing breastfeeding </a:t>
            </a:r>
          </a:p>
          <a:p>
            <a:pPr lvl="1"/>
            <a:r>
              <a:rPr lang="en-US" dirty="0" smtClean="0"/>
              <a:t>(</a:t>
            </a:r>
            <a:r>
              <a:rPr lang="en-US" dirty="0"/>
              <a:t>Richman &amp; </a:t>
            </a:r>
            <a:r>
              <a:rPr lang="en-US" dirty="0" err="1"/>
              <a:t>Schub</a:t>
            </a:r>
            <a:r>
              <a:rPr lang="en-US" dirty="0"/>
              <a:t>, 2011</a:t>
            </a:r>
            <a:r>
              <a:rPr lang="en-US" dirty="0" smtClean="0"/>
              <a:t>)</a:t>
            </a:r>
          </a:p>
          <a:p>
            <a:r>
              <a:rPr lang="en-US" dirty="0" smtClean="0"/>
              <a:t>20-25% of women who develop mastitis will experience recurrent episodes</a:t>
            </a:r>
          </a:p>
          <a:p>
            <a:pPr lvl="1"/>
            <a:r>
              <a:rPr lang="en-US" dirty="0"/>
              <a:t>(Noonan, 2010</a:t>
            </a:r>
            <a:r>
              <a:rPr lang="en-US" dirty="0" smtClean="0"/>
              <a:t>)</a:t>
            </a:r>
          </a:p>
          <a:p>
            <a:r>
              <a:rPr lang="en-US" dirty="0" smtClean="0"/>
              <a:t>74-95% of all cases of mastitis occur in the first 12 weeks postpartum</a:t>
            </a:r>
          </a:p>
          <a:p>
            <a:pPr lvl="1"/>
            <a:r>
              <a:rPr lang="en-US" dirty="0" smtClean="0"/>
              <a:t>(Noonan, 2010)</a:t>
            </a:r>
          </a:p>
          <a:p>
            <a:r>
              <a:rPr lang="en-US" dirty="0" smtClean="0"/>
              <a:t>Risk of mastitis is higher among women who have breastfed previously</a:t>
            </a:r>
            <a:endParaRPr lang="en-US" dirty="0"/>
          </a:p>
          <a:p>
            <a:pPr lvl="1"/>
            <a:endParaRPr lang="en-US" dirty="0" smtClean="0"/>
          </a:p>
          <a:p>
            <a:pPr marL="36576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845775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4000" dirty="0" smtClean="0"/>
              <a:t>Signs/Symptoms of mastitis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Malaise and myalgia</a:t>
            </a:r>
          </a:p>
          <a:p>
            <a:r>
              <a:rPr lang="en-US" dirty="0" smtClean="0"/>
              <a:t>Fever (&gt;101</a:t>
            </a:r>
            <a:r>
              <a:rPr lang="en-US" sz="1800" dirty="0" smtClean="0"/>
              <a:t>F</a:t>
            </a:r>
            <a:r>
              <a:rPr lang="en-US" dirty="0" smtClean="0"/>
              <a:t>)</a:t>
            </a:r>
          </a:p>
          <a:p>
            <a:r>
              <a:rPr lang="en-US" dirty="0" smtClean="0"/>
              <a:t>Tachycardia</a:t>
            </a:r>
          </a:p>
          <a:p>
            <a:r>
              <a:rPr lang="en-US" dirty="0" smtClean="0"/>
              <a:t>Chills</a:t>
            </a:r>
          </a:p>
          <a:p>
            <a:r>
              <a:rPr lang="en-US" dirty="0" smtClean="0"/>
              <a:t>Headaches/dizziness</a:t>
            </a:r>
          </a:p>
          <a:p>
            <a:r>
              <a:rPr lang="en-US" dirty="0" smtClean="0"/>
              <a:t>Warmth, redness, tenderness in breast</a:t>
            </a:r>
          </a:p>
          <a:p>
            <a:r>
              <a:rPr lang="en-US" dirty="0" smtClean="0"/>
              <a:t>Firm area on breast (wedge shaped)</a:t>
            </a:r>
          </a:p>
          <a:p>
            <a:r>
              <a:rPr lang="en-US" dirty="0" smtClean="0"/>
              <a:t>Decreased milk output</a:t>
            </a:r>
          </a:p>
          <a:p>
            <a:r>
              <a:rPr lang="en-US" dirty="0" smtClean="0"/>
              <a:t>Nausea/vomiting</a:t>
            </a:r>
          </a:p>
          <a:p>
            <a:r>
              <a:rPr lang="en-US" dirty="0" smtClean="0"/>
              <a:t>Pain with breastfeeding</a:t>
            </a:r>
          </a:p>
          <a:p>
            <a:pPr lvl="1"/>
            <a:r>
              <a:rPr lang="en-US" dirty="0"/>
              <a:t>(Richman, </a:t>
            </a:r>
            <a:r>
              <a:rPr lang="en-US" dirty="0" err="1"/>
              <a:t>Schub</a:t>
            </a:r>
            <a:r>
              <a:rPr lang="en-US" dirty="0"/>
              <a:t>, &amp; </a:t>
            </a:r>
            <a:r>
              <a:rPr lang="en-US" dirty="0" err="1"/>
              <a:t>Pravikoff</a:t>
            </a:r>
            <a:r>
              <a:rPr lang="en-US" dirty="0"/>
              <a:t>, 2011)</a:t>
            </a:r>
            <a:endParaRPr lang="en-US" dirty="0" smtClean="0"/>
          </a:p>
          <a:p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11796447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mastitis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Jena\Pictures\si55551247_m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7950" y="1676399"/>
            <a:ext cx="7450650" cy="4852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679467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 smtClean="0"/>
              <a:t>Pharmacological treatment of mastitis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Nonsteroidal anti-inflammatory (ibuprofen)</a:t>
            </a:r>
          </a:p>
          <a:p>
            <a:pPr lvl="1"/>
            <a:r>
              <a:rPr lang="en-US" dirty="0" smtClean="0"/>
              <a:t>Reduces inflammation and pain which may help with milk ejection (Noonan, 2010)</a:t>
            </a:r>
          </a:p>
          <a:p>
            <a:pPr lvl="1"/>
            <a:r>
              <a:rPr lang="en-US" dirty="0" smtClean="0"/>
              <a:t>Doses up to 1.6 g/day PO will not be detected in breast milk </a:t>
            </a:r>
            <a:r>
              <a:rPr lang="en-US" dirty="0"/>
              <a:t>(Richman &amp; </a:t>
            </a:r>
            <a:r>
              <a:rPr lang="en-US" dirty="0" err="1"/>
              <a:t>Schub</a:t>
            </a:r>
            <a:r>
              <a:rPr lang="en-US" dirty="0"/>
              <a:t>, 2011)</a:t>
            </a:r>
          </a:p>
          <a:p>
            <a:pPr lvl="1"/>
            <a:endParaRPr lang="en-US" dirty="0" smtClean="0"/>
          </a:p>
          <a:p>
            <a:r>
              <a:rPr lang="en-US" dirty="0" err="1" smtClean="0"/>
              <a:t>Penicillinase</a:t>
            </a:r>
            <a:r>
              <a:rPr lang="en-US" dirty="0" smtClean="0"/>
              <a:t>-resistant penicillin (</a:t>
            </a:r>
            <a:r>
              <a:rPr lang="en-US" dirty="0" err="1" smtClean="0"/>
              <a:t>flucloxacillin</a:t>
            </a:r>
            <a:r>
              <a:rPr lang="en-US" dirty="0" smtClean="0"/>
              <a:t> and </a:t>
            </a:r>
            <a:r>
              <a:rPr lang="en-US" dirty="0" err="1" smtClean="0"/>
              <a:t>dicloxacillin</a:t>
            </a:r>
            <a:r>
              <a:rPr lang="en-US" dirty="0" smtClean="0"/>
              <a:t>) </a:t>
            </a:r>
          </a:p>
          <a:p>
            <a:pPr lvl="1"/>
            <a:r>
              <a:rPr lang="en-US" dirty="0" smtClean="0"/>
              <a:t>Broad spectrum antibiotic </a:t>
            </a:r>
            <a:r>
              <a:rPr lang="en-US" dirty="0" smtClean="0">
                <a:sym typeface="Wingdings" pitchFamily="2" charset="2"/>
              </a:rPr>
              <a:t> fight off infection</a:t>
            </a:r>
            <a:endParaRPr lang="en-US" dirty="0" smtClean="0"/>
          </a:p>
          <a:p>
            <a:pPr lvl="2"/>
            <a:r>
              <a:rPr lang="en-US" dirty="0" smtClean="0"/>
              <a:t>Effective against </a:t>
            </a:r>
            <a:r>
              <a:rPr lang="en-US" i="1" dirty="0" smtClean="0"/>
              <a:t>Staphylococcus </a:t>
            </a:r>
            <a:r>
              <a:rPr lang="en-US" i="1" dirty="0" err="1" smtClean="0"/>
              <a:t>aureus</a:t>
            </a:r>
            <a:r>
              <a:rPr lang="en-US" i="1" dirty="0" smtClean="0"/>
              <a:t> </a:t>
            </a:r>
            <a:r>
              <a:rPr lang="en-US" dirty="0" smtClean="0"/>
              <a:t>for 10-14 days</a:t>
            </a:r>
          </a:p>
          <a:p>
            <a:pPr lvl="2"/>
            <a:r>
              <a:rPr lang="en-US" dirty="0" smtClean="0"/>
              <a:t>(Noonan, 2010)</a:t>
            </a:r>
          </a:p>
          <a:p>
            <a:pPr lvl="1"/>
            <a:r>
              <a:rPr lang="en-US" dirty="0" smtClean="0"/>
              <a:t>Mothers allergic to penicillin will receive </a:t>
            </a:r>
            <a:r>
              <a:rPr lang="en-US" dirty="0" err="1" smtClean="0"/>
              <a:t>cephalixin</a:t>
            </a:r>
            <a:r>
              <a:rPr lang="en-US" dirty="0" smtClean="0"/>
              <a:t> and clindamycin</a:t>
            </a:r>
          </a:p>
          <a:p>
            <a:pPr lvl="1"/>
            <a:r>
              <a:rPr lang="en-US" dirty="0" smtClean="0"/>
              <a:t>(Noonan, 2010)</a:t>
            </a:r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6598496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/>
              <a:t>Pharmacological treatment of mastitis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Probiotic treatment with </a:t>
            </a:r>
            <a:r>
              <a:rPr lang="en-US" i="1" dirty="0" smtClean="0"/>
              <a:t>Lactobacillus</a:t>
            </a:r>
            <a:endParaRPr lang="en-US" dirty="0" smtClean="0"/>
          </a:p>
          <a:p>
            <a:pPr lvl="1"/>
            <a:r>
              <a:rPr lang="en-US" dirty="0" smtClean="0"/>
              <a:t>Isolated from breast milk</a:t>
            </a:r>
          </a:p>
          <a:p>
            <a:pPr lvl="1"/>
            <a:r>
              <a:rPr lang="en-US" dirty="0" smtClean="0"/>
              <a:t>Treats infection</a:t>
            </a:r>
            <a:endParaRPr lang="en-US" dirty="0"/>
          </a:p>
          <a:p>
            <a:r>
              <a:rPr lang="en-US" dirty="0" smtClean="0"/>
              <a:t>Nisin (food-grade antimicrobial peptide)</a:t>
            </a:r>
          </a:p>
          <a:p>
            <a:pPr lvl="1"/>
            <a:r>
              <a:rPr lang="en-US" dirty="0" smtClean="0"/>
              <a:t>Applied to nipple and areola</a:t>
            </a:r>
          </a:p>
          <a:p>
            <a:pPr lvl="1"/>
            <a:r>
              <a:rPr lang="en-US" dirty="0" smtClean="0"/>
              <a:t>Effective alternative to antibiotic therapy for infection</a:t>
            </a:r>
          </a:p>
          <a:p>
            <a:r>
              <a:rPr lang="en-US" dirty="0" smtClean="0"/>
              <a:t>Acetaminophen for discomfort</a:t>
            </a:r>
            <a:endParaRPr lang="en-US" dirty="0"/>
          </a:p>
          <a:p>
            <a:r>
              <a:rPr lang="en-US" dirty="0" smtClean="0"/>
              <a:t>Acupuncture may help relieve symptoms</a:t>
            </a:r>
          </a:p>
          <a:p>
            <a:r>
              <a:rPr lang="en-US" dirty="0" smtClean="0"/>
              <a:t>If abscess develops </a:t>
            </a:r>
            <a:r>
              <a:rPr lang="en-US" dirty="0" smtClean="0">
                <a:sym typeface="Wingdings" pitchFamily="2" charset="2"/>
              </a:rPr>
              <a:t> drained surgically or with needle aspiration</a:t>
            </a:r>
            <a:endParaRPr lang="en-US" dirty="0" smtClean="0"/>
          </a:p>
          <a:p>
            <a:r>
              <a:rPr lang="en-US" dirty="0"/>
              <a:t>(Richman &amp; </a:t>
            </a:r>
            <a:r>
              <a:rPr lang="en-US" dirty="0" err="1"/>
              <a:t>Schub</a:t>
            </a:r>
            <a:r>
              <a:rPr lang="en-US" dirty="0"/>
              <a:t>, 2011)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3030394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4400" dirty="0" smtClean="0"/>
              <a:t>Consequences of mastitis</a:t>
            </a:r>
            <a:endParaRPr lang="en-US" sz="4400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Potential to develop mastitis with following pregnancies</a:t>
            </a:r>
          </a:p>
          <a:p>
            <a:r>
              <a:rPr lang="en-US" dirty="0" smtClean="0"/>
              <a:t>Inadequate feeding for infant</a:t>
            </a:r>
          </a:p>
          <a:p>
            <a:r>
              <a:rPr lang="en-US" dirty="0" smtClean="0"/>
              <a:t>Discomfort for mother </a:t>
            </a:r>
          </a:p>
          <a:p>
            <a:r>
              <a:rPr lang="en-US" dirty="0" smtClean="0"/>
              <a:t>Increases risk for HIV transmission during breastfeeding from HIV-positive mother to baby</a:t>
            </a:r>
          </a:p>
          <a:p>
            <a:pPr lvl="1"/>
            <a:r>
              <a:rPr lang="en-US" dirty="0" smtClean="0"/>
              <a:t>(Purcell, 2011)</a:t>
            </a:r>
          </a:p>
          <a:p>
            <a:r>
              <a:rPr lang="en-US" dirty="0" smtClean="0"/>
              <a:t>Abscess formation when delayed treatment</a:t>
            </a:r>
          </a:p>
          <a:p>
            <a:pPr lvl="1"/>
            <a:r>
              <a:rPr lang="en-US" dirty="0"/>
              <a:t>(Chapman &amp; Durham, 2010)</a:t>
            </a:r>
            <a:endParaRPr lang="en-US" dirty="0" smtClean="0"/>
          </a:p>
          <a:p>
            <a:pPr lvl="1"/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940352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604</TotalTime>
  <Words>1045</Words>
  <Application>Microsoft Macintosh PowerPoint</Application>
  <PresentationFormat>On-screen Show (4:3)</PresentationFormat>
  <Paragraphs>141</Paragraphs>
  <Slides>14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Oriel</vt:lpstr>
      <vt:lpstr>Mastitis Jena Boen &amp; Jessica Hetrick </vt:lpstr>
      <vt:lpstr>What is mastitis?</vt:lpstr>
      <vt:lpstr>Risk factors for mastitis</vt:lpstr>
      <vt:lpstr>Overview of mastitis</vt:lpstr>
      <vt:lpstr>Signs/Symptoms of mastitis</vt:lpstr>
      <vt:lpstr>mastitis</vt:lpstr>
      <vt:lpstr>Pharmacological treatment of mastitis</vt:lpstr>
      <vt:lpstr>Pharmacological treatment of mastitis</vt:lpstr>
      <vt:lpstr>Consequences of mastitis</vt:lpstr>
      <vt:lpstr>Nursing Diagnoses</vt:lpstr>
      <vt:lpstr>interventions</vt:lpstr>
      <vt:lpstr>Interventions</vt:lpstr>
      <vt:lpstr>Conclusion</vt:lpstr>
      <vt:lpstr>References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Mastitis Jena Boen &amp; Jessica Hetrick</dc:title>
  <dc:creator>Jena</dc:creator>
  <cp:lastModifiedBy>Jessica Hetrick</cp:lastModifiedBy>
  <cp:revision>9</cp:revision>
  <dcterms:created xsi:type="dcterms:W3CDTF">2012-09-26T17:08:27Z</dcterms:created>
  <dcterms:modified xsi:type="dcterms:W3CDTF">2012-10-30T01:04:52Z</dcterms:modified>
</cp:coreProperties>
</file>