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16"/>
  </p:notesMasterIdLst>
  <p:sldIdLst>
    <p:sldId id="256" r:id="rId2"/>
    <p:sldId id="257" r:id="rId3"/>
    <p:sldId id="258" r:id="rId4"/>
    <p:sldId id="259" r:id="rId5"/>
    <p:sldId id="260" r:id="rId6"/>
    <p:sldId id="261" r:id="rId7"/>
    <p:sldId id="262" r:id="rId8"/>
    <p:sldId id="268" r:id="rId9"/>
    <p:sldId id="269" r:id="rId10"/>
    <p:sldId id="263" r:id="rId11"/>
    <p:sldId id="264" r:id="rId12"/>
    <p:sldId id="265"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837" autoAdjust="0"/>
  </p:normalViewPr>
  <p:slideViewPr>
    <p:cSldViewPr>
      <p:cViewPr varScale="1">
        <p:scale>
          <a:sx n="44" d="100"/>
          <a:sy n="44" d="100"/>
        </p:scale>
        <p:origin x="-21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purpose of this study was to figure out how students expressed a caring manner in a simulator experience, and how they recognize patients as being caring (</a:t>
            </a:r>
            <a:r>
              <a:rPr lang="en-US" sz="1200" dirty="0" err="1" smtClean="0"/>
              <a:t>Eggenberger</a:t>
            </a:r>
            <a:r>
              <a:rPr lang="en-US" sz="1200" dirty="0" smtClean="0"/>
              <a:t>, T., Keller, K., </a:t>
            </a:r>
            <a:r>
              <a:rPr lang="en-US" sz="1200" dirty="0" err="1" smtClean="0"/>
              <a:t>Locsin</a:t>
            </a:r>
            <a:r>
              <a:rPr lang="en-US" sz="1200" dirty="0" smtClean="0"/>
              <a:t>, R., p.24)</a:t>
            </a:r>
          </a:p>
          <a:p>
            <a:r>
              <a:rPr lang="en-US" sz="1200" dirty="0" smtClean="0"/>
              <a:t>The researchers analyzed their data by identifying significant responses that described how the students responded to the emergent situations. According to this study, “The thematic categories that emerged from the data included knowing persons through descriptions from significant others, utilizing ways of knowing in nursing, and identifying nursing calls and responses” (</a:t>
            </a:r>
            <a:r>
              <a:rPr lang="en-US" sz="1200" dirty="0" err="1" smtClean="0"/>
              <a:t>Eggenberger</a:t>
            </a:r>
            <a:r>
              <a:rPr lang="en-US" sz="1200" dirty="0" smtClean="0"/>
              <a:t>, T., Keller, K., </a:t>
            </a:r>
            <a:r>
              <a:rPr lang="en-US" sz="1200" dirty="0" err="1" smtClean="0"/>
              <a:t>Locsin</a:t>
            </a:r>
            <a:r>
              <a:rPr lang="en-US" sz="1200" dirty="0" smtClean="0"/>
              <a:t>, R., p. 26). It 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a:t>
            </a:r>
            <a:r>
              <a:rPr lang="en-US" sz="1200" dirty="0" err="1" smtClean="0"/>
              <a:t>foind</a:t>
            </a:r>
            <a:r>
              <a:rPr lang="en-US" sz="1200" dirty="0" smtClean="0"/>
              <a:t> that by identifying nursing call and responses students were better able to care for the patient and provide the respect they deserved (</a:t>
            </a:r>
            <a:r>
              <a:rPr lang="en-US" sz="1200" dirty="0" err="1" smtClean="0"/>
              <a:t>Eggenberger</a:t>
            </a:r>
            <a:r>
              <a:rPr lang="en-US" sz="1200" dirty="0" smtClean="0"/>
              <a:t>, T., Keller, K., </a:t>
            </a:r>
            <a:r>
              <a:rPr lang="en-US" sz="1200" dirty="0" err="1" smtClean="0"/>
              <a:t>Locsin</a:t>
            </a:r>
            <a:r>
              <a:rPr lang="en-US" sz="1200" dirty="0" smtClean="0"/>
              <a:t>, R., p. 26-27).</a:t>
            </a:r>
          </a:p>
          <a:p>
            <a:r>
              <a:rPr lang="en-US" sz="1200" dirty="0" smtClean="0"/>
              <a:t>The finding from these categories were; In each category the students performed caring nursing and proved that simulation can be effective to study compassion in student nurses. They were indeed able to answer their research question.</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question being explored by this research was; “Does a difference exist in pain when </a:t>
            </a:r>
            <a:r>
              <a:rPr lang="en-US" sz="1200" dirty="0" err="1" smtClean="0"/>
              <a:t>transdermal</a:t>
            </a:r>
            <a:r>
              <a:rPr lang="en-US" sz="1200" dirty="0" smtClean="0"/>
              <a:t> anesthesia was used?” (</a:t>
            </a:r>
            <a:r>
              <a:rPr lang="en-US" sz="1200" dirty="0" err="1" smtClean="0"/>
              <a:t>Windle</a:t>
            </a:r>
            <a:r>
              <a:rPr lang="en-US" sz="1200" dirty="0" smtClean="0"/>
              <a:t>, P., p.251). This question was conclusively answered upon the completion of this study.  </a:t>
            </a:r>
          </a:p>
          <a:p>
            <a:r>
              <a:rPr lang="en-US" sz="1200" dirty="0" smtClean="0"/>
              <a:t>This study looked at the pain level result when using BNS and </a:t>
            </a:r>
            <a:r>
              <a:rPr lang="en-US" sz="1200" dirty="0" err="1" smtClean="0"/>
              <a:t>lidocaine</a:t>
            </a:r>
            <a:r>
              <a:rPr lang="en-US" sz="1200" dirty="0" smtClean="0"/>
              <a:t> </a:t>
            </a:r>
            <a:r>
              <a:rPr lang="en-US" sz="1200" dirty="0" err="1" smtClean="0"/>
              <a:t>intradermal</a:t>
            </a:r>
            <a:r>
              <a:rPr lang="en-US" sz="1200" dirty="0" smtClean="0"/>
              <a:t> injections and injections using no anesthetic. The overall results showed that patients who received no anesthetic before IV </a:t>
            </a:r>
            <a:r>
              <a:rPr lang="en-US" sz="1200" dirty="0" err="1" smtClean="0"/>
              <a:t>cannulation</a:t>
            </a:r>
            <a:r>
              <a:rPr lang="en-US" sz="1200" dirty="0" smtClean="0"/>
              <a:t> reported experiencing pain compared to those patients receiving the </a:t>
            </a:r>
            <a:r>
              <a:rPr lang="en-US" sz="1200" dirty="0" err="1" smtClean="0"/>
              <a:t>intradermal</a:t>
            </a:r>
            <a:r>
              <a:rPr lang="en-US" sz="1200" dirty="0" smtClean="0"/>
              <a:t> injections with </a:t>
            </a:r>
            <a:r>
              <a:rPr lang="en-US" sz="1200" dirty="0" err="1" smtClean="0"/>
              <a:t>lidocaine</a:t>
            </a:r>
            <a:r>
              <a:rPr lang="en-US" sz="1200" dirty="0" smtClean="0"/>
              <a:t> or BNS in them.  Table four reflects this. Then discussion of the table.</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conclusions of this study found that simulation experiences are necessary to teach caring behaviors to students coming into the nursing field. It proved that it is possible to evaluate caring behaviors in emergent situations in the simulation setting  (</a:t>
            </a:r>
            <a:r>
              <a:rPr lang="en-US" sz="1200" dirty="0" err="1" smtClean="0"/>
              <a:t>Eggenberger</a:t>
            </a:r>
            <a:r>
              <a:rPr lang="en-US" sz="1200" dirty="0" smtClean="0"/>
              <a:t>, T., Keller, K., </a:t>
            </a:r>
            <a:r>
              <a:rPr lang="en-US" sz="1200" dirty="0" err="1" smtClean="0"/>
              <a:t>Locsin</a:t>
            </a:r>
            <a:r>
              <a:rPr lang="en-US" sz="1200" dirty="0" smtClean="0"/>
              <a:t>, R., p.28). It also proved that it</a:t>
            </a:r>
            <a:r>
              <a:rPr lang="en-US" sz="1200" baseline="0" dirty="0" smtClean="0"/>
              <a:t> is an</a:t>
            </a:r>
            <a:r>
              <a:rPr lang="en-US" sz="1200" dirty="0" smtClean="0"/>
              <a:t> effective way to ensure that students are better prepared to be practicing in the actual health care setting.</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this study the authors concluded that it would be beneficial to change the way that Iv’s are inserted. It was found that using </a:t>
            </a:r>
            <a:r>
              <a:rPr lang="en-US" sz="1200" dirty="0" err="1" smtClean="0"/>
              <a:t>intradermal</a:t>
            </a:r>
            <a:r>
              <a:rPr lang="en-US" sz="1200" dirty="0" smtClean="0"/>
              <a:t> medication, such as BNS, greatly decreases the pain that the patients experience. It was also found to be very cost-</a:t>
            </a:r>
            <a:r>
              <a:rPr lang="en-US" sz="1200" dirty="0" err="1" smtClean="0"/>
              <a:t>effectiive</a:t>
            </a:r>
            <a:r>
              <a:rPr lang="en-US" sz="1200" dirty="0" smtClean="0"/>
              <a:t>. According to their conclusion, a change in the way that Iv insertion is approached is a must to improve patient satisfaction (</a:t>
            </a:r>
            <a:r>
              <a:rPr lang="en-US" sz="1200" dirty="0" err="1" smtClean="0"/>
              <a:t>Windle</a:t>
            </a:r>
            <a:r>
              <a:rPr lang="en-US" sz="1200" dirty="0" smtClean="0"/>
              <a:t>, P., p. </a:t>
            </a:r>
            <a:r>
              <a:rPr lang="en-US" sz="1200" smtClean="0"/>
              <a:t>258)</a:t>
            </a:r>
          </a:p>
          <a:p>
            <a:endParaRPr lang="en-US"/>
          </a:p>
        </p:txBody>
      </p:sp>
      <p:sp>
        <p:nvSpPr>
          <p:cNvPr id="4" name="Slide Number Placeholder 3"/>
          <p:cNvSpPr>
            <a:spLocks noGrp="1"/>
          </p:cNvSpPr>
          <p:nvPr>
            <p:ph type="sldNum" sz="quarter" idx="10"/>
          </p:nvPr>
        </p:nvSpPr>
        <p:spPr/>
        <p:txBody>
          <a:bodyPr/>
          <a:lstStyle/>
          <a:p>
            <a:fld id="{BAD7020F-7790-4202-9080-C893B740F2C8}"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 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when they state, “Students were asked whether or not they would be interested to participate in a study focused on evaluating caring behaviors using simulation technology. The study process was explained and the students were asked to voluntarily participate”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stated, “It was made clear that participation was not a criterion for obtaining a grade, nor would non-participation influence their course grade”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According to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“All the participants were assured that they would be given the same standard of care whether they participated in the study or not”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a:t>
            </a:r>
            <a:r>
              <a:rPr lang="en-US" dirty="0" err="1" smtClean="0"/>
              <a:t>Eggenberger</a:t>
            </a:r>
            <a:r>
              <a:rPr lang="en-US" dirty="0" smtClean="0"/>
              <a:t>,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err="1" smtClean="0"/>
              <a:t>Eggenberger</a:t>
            </a:r>
            <a:r>
              <a:rPr lang="en-US" baseline="0" dirty="0" smtClean="0"/>
              <a:t>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baseline="0" dirty="0" err="1" smtClean="0"/>
              <a:t>Eggenberger</a:t>
            </a:r>
            <a:r>
              <a:rPr lang="en-US" baseline="0" dirty="0" smtClean="0"/>
              <a:t> et al., 2010, p. 24).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a:t>
            </a:r>
            <a:r>
              <a:rPr lang="en-US" baseline="0" dirty="0" err="1" smtClean="0"/>
              <a:t>Windle</a:t>
            </a:r>
            <a:r>
              <a:rPr lang="en-US" baseline="0" dirty="0" smtClean="0"/>
              <a:t>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a:t>
            </a:r>
            <a:r>
              <a:rPr lang="en-US" baseline="0" dirty="0" err="1" smtClean="0"/>
              <a:t>Windle</a:t>
            </a:r>
            <a:r>
              <a:rPr lang="en-US" baseline="0" dirty="0" smtClean="0"/>
              <a:t> et al., “Patients were asked to quantify their pain/discomfort level after the </a:t>
            </a:r>
            <a:r>
              <a:rPr lang="en-US" baseline="0" dirty="0" err="1" smtClean="0"/>
              <a:t>intradermal</a:t>
            </a:r>
            <a:r>
              <a:rPr lang="en-US" baseline="0" dirty="0" smtClean="0"/>
              <a:t> injection and IV insertion using a modified visual analog scale. Significant findings (P=&lt; .05) indicated that BNS was less painful on injection, and both BNS and </a:t>
            </a:r>
            <a:r>
              <a:rPr lang="en-US" baseline="0" dirty="0" err="1" smtClean="0"/>
              <a:t>lidocaine</a:t>
            </a:r>
            <a:r>
              <a:rPr lang="en-US" baseline="0" dirty="0" smtClean="0"/>
              <a:t> were effective as local anesthetics for IV insertion” (</a:t>
            </a:r>
            <a:r>
              <a:rPr lang="en-US" baseline="0" dirty="0" err="1" smtClean="0"/>
              <a:t>Windle</a:t>
            </a:r>
            <a:r>
              <a:rPr lang="en-US" baseline="0" dirty="0" smtClean="0"/>
              <a:t>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9/23/2011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9/23/2011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9/23/2011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9/23/2011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9/23/2011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9/23/2011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9/23/2011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Alli</a:t>
            </a:r>
            <a:r>
              <a:rPr lang="en-US" dirty="0" smtClean="0"/>
              <a:t> 7</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Alli</a:t>
            </a:r>
            <a:r>
              <a:rPr lang="en-US" dirty="0" smtClean="0"/>
              <a:t> 8</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Informed Consent</a:t>
            </a:r>
            <a:endParaRPr lang="en-US" sz="4000" dirty="0"/>
          </a:p>
        </p:txBody>
      </p:sp>
      <p:sp>
        <p:nvSpPr>
          <p:cNvPr id="3" name="Content Placeholder 2"/>
          <p:cNvSpPr>
            <a:spLocks noGrp="1"/>
          </p:cNvSpPr>
          <p:nvPr>
            <p:ph sz="quarter" idx="1"/>
          </p:nvPr>
        </p:nvSpPr>
        <p:spPr/>
        <p:txBody>
          <a:bodyPr>
            <a:normAutofit/>
          </a:bodyPr>
          <a:lstStyle/>
          <a:p>
            <a:pPr algn="ctr">
              <a:buNone/>
            </a:pPr>
            <a:endParaRPr lang="en-US" dirty="0" smtClean="0"/>
          </a:p>
          <a:p>
            <a:pPr algn="ctr"/>
            <a:r>
              <a:rPr lang="en-US" sz="2800" dirty="0" smtClean="0"/>
              <a:t>Obtaining Informed consent</a:t>
            </a:r>
          </a:p>
          <a:p>
            <a:pPr lvl="6"/>
            <a:r>
              <a:rPr lang="en-US" sz="2800" dirty="0" smtClean="0"/>
              <a:t>Introduction of research activities</a:t>
            </a:r>
          </a:p>
          <a:p>
            <a:pPr lvl="6"/>
            <a:r>
              <a:rPr lang="en-US" sz="2800" dirty="0" smtClean="0"/>
              <a:t>Offer to answer questions</a:t>
            </a:r>
          </a:p>
          <a:p>
            <a:pPr lvl="6"/>
            <a:r>
              <a:rPr lang="en-US" sz="2800" dirty="0" err="1" smtClean="0"/>
              <a:t>Noncoercive</a:t>
            </a:r>
            <a:r>
              <a:rPr lang="en-US" sz="2800" dirty="0" smtClean="0"/>
              <a:t> disclaimer </a:t>
            </a:r>
          </a:p>
          <a:p>
            <a:pPr lvl="6"/>
            <a:endParaRPr lang="en-US" sz="2800" dirty="0" smtClean="0"/>
          </a:p>
          <a:p>
            <a:pPr algn="ctr"/>
            <a:r>
              <a:rPr lang="en-US" sz="2800" dirty="0" smtClean="0"/>
              <a:t>Institutional Review Board (IRB)</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4000" dirty="0" smtClean="0"/>
              <a:t>Qualitative</a:t>
            </a:r>
          </a:p>
          <a:p>
            <a:pPr algn="ctr">
              <a:buNone/>
            </a:pPr>
            <a:r>
              <a:rPr lang="en-US" sz="4000" dirty="0" smtClean="0"/>
              <a:t>&amp;</a:t>
            </a:r>
          </a:p>
          <a:p>
            <a:pPr algn="ctr"/>
            <a:r>
              <a:rPr lang="en-US" sz="4000" dirty="0" smtClean="0"/>
              <a:t>Quantitative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a:xfrm>
            <a:off x="2667000" y="1984248"/>
            <a:ext cx="3276600" cy="4873752"/>
          </a:xfrm>
        </p:spPr>
        <p:txBody>
          <a:bodyPr/>
          <a:lstStyle/>
          <a:p>
            <a:r>
              <a:rPr lang="en-US" sz="3600" dirty="0" smtClean="0"/>
              <a:t>Qualitative</a:t>
            </a:r>
          </a:p>
          <a:p>
            <a:pPr lvl="1"/>
            <a:r>
              <a:rPr lang="en-US" sz="3600" dirty="0" smtClean="0"/>
              <a:t>Article 1</a:t>
            </a:r>
          </a:p>
          <a:p>
            <a:pPr lvl="1"/>
            <a:endParaRPr lang="en-US" sz="3600" dirty="0" smtClean="0"/>
          </a:p>
          <a:p>
            <a:pPr lvl="1"/>
            <a:endParaRPr lang="en-US" sz="3600" dirty="0" smtClean="0"/>
          </a:p>
          <a:p>
            <a:r>
              <a:rPr lang="en-US" sz="3600" dirty="0" smtClean="0"/>
              <a:t>Qualitative</a:t>
            </a:r>
          </a:p>
          <a:p>
            <a:pPr lvl="1"/>
            <a:r>
              <a:rPr lang="en-US" sz="3600" dirty="0" smtClean="0"/>
              <a:t>Article 2</a:t>
            </a:r>
          </a:p>
          <a:p>
            <a:pPr lvl="1"/>
            <a:endParaRPr lang="en-US" sz="36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Bree</a:t>
            </a:r>
            <a:r>
              <a:rPr lang="en-US" dirty="0" smtClean="0"/>
              <a:t> 1</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Bree</a:t>
            </a:r>
            <a:r>
              <a:rPr lang="en-US" dirty="0" smtClean="0"/>
              <a:t> 2</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Britt 3</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Britt 4</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rmAutofit/>
          </a:bodyPr>
          <a:lstStyle/>
          <a:p>
            <a:r>
              <a:rPr lang="en-US" sz="2400" dirty="0" smtClean="0"/>
              <a:t>Article Findings for </a:t>
            </a:r>
            <a:r>
              <a:rPr lang="en-US" sz="2400" i="1" dirty="0" smtClean="0"/>
              <a:t>Valuing Caring Behaviors Within Simulated Emergent Nursing Situations</a:t>
            </a:r>
            <a:endParaRPr lang="en-US" sz="2400" dirty="0"/>
          </a:p>
        </p:txBody>
      </p:sp>
      <p:sp>
        <p:nvSpPr>
          <p:cNvPr id="3" name="Content Placeholder 2"/>
          <p:cNvSpPr>
            <a:spLocks noGrp="1"/>
          </p:cNvSpPr>
          <p:nvPr>
            <p:ph sz="quarter" idx="1"/>
          </p:nvPr>
        </p:nvSpPr>
        <p:spPr/>
        <p:txBody>
          <a:bodyPr/>
          <a:lstStyle/>
          <a:p>
            <a:endParaRPr lang="en-US" sz="1800" dirty="0" smtClean="0"/>
          </a:p>
          <a:p>
            <a:r>
              <a:rPr lang="en-US" sz="1800" dirty="0" smtClean="0"/>
              <a:t>The purpose of this study was to figure out how students expressed a caring manner in a simulator experience, and how they recognize patients as being caring (</a:t>
            </a:r>
            <a:r>
              <a:rPr lang="en-US" sz="1800" dirty="0" err="1" smtClean="0"/>
              <a:t>Eggenberger</a:t>
            </a:r>
            <a:r>
              <a:rPr lang="en-US" sz="1800" dirty="0" smtClean="0"/>
              <a:t>, T., Keller, K., </a:t>
            </a:r>
            <a:r>
              <a:rPr lang="en-US" sz="1800" dirty="0" err="1" smtClean="0"/>
              <a:t>Locsin</a:t>
            </a:r>
            <a:r>
              <a:rPr lang="en-US" sz="1800" dirty="0" smtClean="0"/>
              <a:t>, R., p.24)</a:t>
            </a:r>
          </a:p>
          <a:p>
            <a:pPr>
              <a:buNone/>
            </a:pPr>
            <a:endParaRPr lang="en-US" sz="1800" dirty="0" smtClean="0"/>
          </a:p>
          <a:p>
            <a:r>
              <a:rPr lang="en-US" sz="1800" dirty="0" smtClean="0"/>
              <a:t>Thematic categories</a:t>
            </a:r>
          </a:p>
          <a:p>
            <a:pPr marL="342900" indent="-342900">
              <a:buFont typeface="+mj-lt"/>
              <a:buAutoNum type="arabicPeriod"/>
            </a:pPr>
            <a:r>
              <a:rPr lang="en-US" sz="1800" dirty="0" smtClean="0"/>
              <a:t>Knowing persons</a:t>
            </a:r>
          </a:p>
          <a:p>
            <a:pPr marL="342900" indent="-342900">
              <a:buFont typeface="+mj-lt"/>
              <a:buAutoNum type="arabicPeriod"/>
            </a:pPr>
            <a:r>
              <a:rPr lang="en-US" sz="1800" dirty="0" smtClean="0"/>
              <a:t>Ways of knowing in nursing</a:t>
            </a:r>
          </a:p>
          <a:p>
            <a:pPr marL="342900" indent="-342900">
              <a:buFont typeface="+mj-lt"/>
              <a:buAutoNum type="arabicPeriod"/>
            </a:pPr>
            <a:r>
              <a:rPr lang="en-US" sz="1800" dirty="0" smtClean="0"/>
              <a:t>Identifying nursing calls and responses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467600" cy="1143000"/>
          </a:xfrm>
        </p:spPr>
        <p:txBody>
          <a:bodyPr>
            <a:noAutofit/>
          </a:bodyPr>
          <a:lstStyle/>
          <a:p>
            <a:r>
              <a:rPr lang="en-US" sz="2400" dirty="0" smtClean="0"/>
              <a:t>Article Findings for </a:t>
            </a:r>
            <a:r>
              <a:rPr lang="en-US" sz="2400" i="1" dirty="0" smtClean="0"/>
              <a:t>Comparison of </a:t>
            </a:r>
            <a:r>
              <a:rPr lang="en-US" sz="2400" i="1" dirty="0" err="1" smtClean="0"/>
              <a:t>Bacteriostatic</a:t>
            </a:r>
            <a:r>
              <a:rPr lang="en-US" sz="2400" i="1" dirty="0" smtClean="0"/>
              <a:t> Normal Saline</a:t>
            </a:r>
            <a:br>
              <a:rPr lang="en-US" sz="2400" i="1" dirty="0" smtClean="0"/>
            </a:br>
            <a:r>
              <a:rPr lang="en-US" sz="2400" i="1" dirty="0" smtClean="0"/>
              <a:t>and </a:t>
            </a:r>
            <a:r>
              <a:rPr lang="en-US" sz="2400" i="1" dirty="0" err="1" smtClean="0"/>
              <a:t>Lidocaine</a:t>
            </a:r>
            <a:r>
              <a:rPr lang="en-US" sz="2400" i="1" dirty="0" smtClean="0"/>
              <a:t> Used as </a:t>
            </a:r>
            <a:r>
              <a:rPr lang="en-US" sz="2400" i="1" dirty="0" err="1" smtClean="0"/>
              <a:t>Intradermal</a:t>
            </a:r>
            <a:r>
              <a:rPr lang="en-US" sz="2400" i="1" dirty="0" smtClean="0"/>
              <a:t>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a:xfrm>
            <a:off x="457200" y="1984248"/>
            <a:ext cx="7467600" cy="4873752"/>
          </a:xfrm>
        </p:spPr>
        <p:txBody>
          <a:bodyPr>
            <a:normAutofit/>
          </a:bodyPr>
          <a:lstStyle/>
          <a:p>
            <a:pPr>
              <a:buNone/>
            </a:pPr>
            <a:r>
              <a:rPr lang="en-US" sz="1400" dirty="0" smtClean="0"/>
              <a:t>Table </a:t>
            </a:r>
            <a:r>
              <a:rPr lang="en-US" sz="1400" dirty="0" smtClean="0"/>
              <a:t>4-</a:t>
            </a:r>
          </a:p>
          <a:p>
            <a:pPr>
              <a:buNone/>
            </a:pPr>
            <a:r>
              <a:rPr lang="en-US" sz="1900" dirty="0" smtClean="0"/>
              <a:t>Anesthesia		During			</a:t>
            </a:r>
            <a:r>
              <a:rPr lang="en-US" sz="1900" dirty="0" err="1" smtClean="0"/>
              <a:t>During</a:t>
            </a:r>
            <a:r>
              <a:rPr lang="en-US" sz="1900" dirty="0" smtClean="0"/>
              <a:t> IV </a:t>
            </a:r>
          </a:p>
          <a:p>
            <a:pPr>
              <a:buNone/>
            </a:pPr>
            <a:r>
              <a:rPr lang="en-US" sz="1900" dirty="0" smtClean="0"/>
              <a:t>			</a:t>
            </a:r>
            <a:r>
              <a:rPr lang="en-US" sz="1900" dirty="0" smtClean="0"/>
              <a:t>   </a:t>
            </a:r>
            <a:r>
              <a:rPr lang="en-US" sz="1900" dirty="0" err="1" smtClean="0"/>
              <a:t>Intradermal</a:t>
            </a:r>
            <a:r>
              <a:rPr lang="en-US" sz="1900" dirty="0" smtClean="0"/>
              <a:t> </a:t>
            </a:r>
            <a:r>
              <a:rPr lang="en-US" sz="1900" dirty="0" smtClean="0"/>
              <a:t>Wheal	            </a:t>
            </a:r>
            <a:r>
              <a:rPr lang="en-US" sz="1900" dirty="0" smtClean="0"/>
              <a:t> Insertion</a:t>
            </a:r>
            <a:endParaRPr lang="en-US" sz="1900" dirty="0" smtClean="0"/>
          </a:p>
          <a:p>
            <a:pPr>
              <a:buNone/>
            </a:pPr>
            <a:endParaRPr lang="en-US" sz="1900" dirty="0" smtClean="0"/>
          </a:p>
          <a:p>
            <a:pPr>
              <a:buNone/>
            </a:pPr>
            <a:r>
              <a:rPr lang="en-US" sz="1900" dirty="0" smtClean="0"/>
              <a:t>Type</a:t>
            </a:r>
            <a:r>
              <a:rPr lang="en-US" sz="1900" dirty="0" smtClean="0"/>
              <a:t>		Mean	SD		Mean	SD</a:t>
            </a:r>
          </a:p>
          <a:p>
            <a:pPr>
              <a:buNone/>
            </a:pPr>
            <a:r>
              <a:rPr lang="en-US" sz="1900" dirty="0" smtClean="0"/>
              <a:t>Lido		16.94	16.58		8.16	14.86</a:t>
            </a:r>
          </a:p>
          <a:p>
            <a:pPr>
              <a:buNone/>
            </a:pPr>
            <a:r>
              <a:rPr lang="en-US" sz="1900" dirty="0" smtClean="0"/>
              <a:t>Saline		11.15	14.36		13.61	15.67</a:t>
            </a:r>
          </a:p>
          <a:p>
            <a:pPr>
              <a:buNone/>
            </a:pPr>
            <a:r>
              <a:rPr lang="en-US" sz="1900" dirty="0" smtClean="0"/>
              <a:t>None					27.47	20.71</a:t>
            </a:r>
          </a:p>
          <a:p>
            <a:pPr>
              <a:buNone/>
            </a:pPr>
            <a:r>
              <a:rPr lang="en-US" sz="1900" dirty="0" smtClean="0"/>
              <a:t> (</a:t>
            </a:r>
            <a:r>
              <a:rPr lang="en-US" sz="1900" dirty="0" err="1" smtClean="0"/>
              <a:t>Windle</a:t>
            </a:r>
            <a:r>
              <a:rPr lang="en-US" sz="1900" dirty="0" smtClean="0"/>
              <a:t>, P, p.251</a:t>
            </a:r>
            <a:r>
              <a:rPr lang="en-US" sz="1900" dirty="0" smtClean="0"/>
              <a:t>) asked about citing waiting on response from </a:t>
            </a:r>
            <a:r>
              <a:rPr lang="en-US" sz="1900" dirty="0" err="1" smtClean="0"/>
              <a:t>cindy</a:t>
            </a:r>
            <a:endParaRPr lang="en-US" sz="1900"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Authors conclusions for </a:t>
            </a:r>
            <a:r>
              <a:rPr lang="en-US" sz="3200" i="1" dirty="0" smtClean="0"/>
              <a:t>Valuing Caring Behaviors Within</a:t>
            </a:r>
            <a:br>
              <a:rPr lang="en-US" sz="3200" i="1" dirty="0" smtClean="0"/>
            </a:br>
            <a:r>
              <a:rPr lang="en-US" sz="3200" i="1" dirty="0" smtClean="0"/>
              <a:t>Simulated Emergent Nursing Situations </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Simulation experiences are vital!</a:t>
            </a:r>
          </a:p>
          <a:p>
            <a:endParaRPr lang="en-US" dirty="0" smtClean="0"/>
          </a:p>
          <a:p>
            <a:r>
              <a:rPr lang="en-US" dirty="0" smtClean="0"/>
              <a:t>Students thrive off of simulation experience by engaging with and learning from a simulated patient.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467600" cy="1143000"/>
          </a:xfrm>
        </p:spPr>
        <p:txBody>
          <a:bodyPr>
            <a:noAutofit/>
          </a:bodyPr>
          <a:lstStyle/>
          <a:p>
            <a:r>
              <a:rPr lang="en-US" sz="2400" dirty="0" smtClean="0"/>
              <a:t>Authors Findings for </a:t>
            </a:r>
            <a:r>
              <a:rPr lang="en-US" sz="2400" i="1" dirty="0" smtClean="0"/>
              <a:t>Comparison of </a:t>
            </a:r>
            <a:r>
              <a:rPr lang="en-US" sz="2400" i="1" dirty="0" err="1" smtClean="0"/>
              <a:t>Bacteriostatic</a:t>
            </a:r>
            <a:r>
              <a:rPr lang="en-US" sz="2400" i="1" dirty="0" smtClean="0"/>
              <a:t> Normal Saline</a:t>
            </a:r>
            <a:br>
              <a:rPr lang="en-US" sz="2400" i="1" dirty="0" smtClean="0"/>
            </a:br>
            <a:r>
              <a:rPr lang="en-US" sz="2400" i="1" dirty="0" smtClean="0"/>
              <a:t>and </a:t>
            </a:r>
            <a:r>
              <a:rPr lang="en-US" sz="2400" i="1" dirty="0" err="1" smtClean="0"/>
              <a:t>Lidocaine</a:t>
            </a:r>
            <a:r>
              <a:rPr lang="en-US" sz="2400" i="1" dirty="0" smtClean="0"/>
              <a:t> Used as </a:t>
            </a:r>
            <a:r>
              <a:rPr lang="en-US" sz="2400" i="1" dirty="0" err="1" smtClean="0"/>
              <a:t>Intradermal</a:t>
            </a:r>
            <a:r>
              <a:rPr lang="en-US" sz="2400" i="1" dirty="0" smtClean="0"/>
              <a:t>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p:txBody>
          <a:bodyPr/>
          <a:lstStyle/>
          <a:p>
            <a:endParaRPr lang="en-US" dirty="0" smtClean="0"/>
          </a:p>
          <a:p>
            <a:r>
              <a:rPr lang="en-US" dirty="0" err="1" smtClean="0"/>
              <a:t>Intradermal</a:t>
            </a:r>
            <a:r>
              <a:rPr lang="en-US" dirty="0" smtClean="0"/>
              <a:t> medication are beneficial in IV insertion.</a:t>
            </a:r>
          </a:p>
          <a:p>
            <a:endParaRPr lang="en-US" dirty="0" smtClean="0"/>
          </a:p>
          <a:p>
            <a:r>
              <a:rPr lang="en-US" dirty="0" smtClean="0"/>
              <a:t>Patient satisfaction is effected by a patient’s pain.</a:t>
            </a:r>
          </a:p>
          <a:p>
            <a:endParaRPr lang="en-US" dirty="0" smtClean="0"/>
          </a:p>
          <a:p>
            <a:r>
              <a:rPr lang="en-US" dirty="0" smtClean="0"/>
              <a:t>Using </a:t>
            </a:r>
            <a:r>
              <a:rPr lang="en-US" dirty="0" err="1" smtClean="0"/>
              <a:t>intradermal</a:t>
            </a:r>
            <a:r>
              <a:rPr lang="en-US" dirty="0" smtClean="0"/>
              <a:t> medications decrease a patients pain.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112</TotalTime>
  <Words>1684</Words>
  <Application>Microsoft Office PowerPoint</Application>
  <PresentationFormat>On-screen Show (4:3)</PresentationFormat>
  <Paragraphs>97</Paragraphs>
  <Slides>14</Slides>
  <Notes>8</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Slide 1</vt:lpstr>
      <vt:lpstr>Bree 1</vt:lpstr>
      <vt:lpstr>Bree 2</vt:lpstr>
      <vt:lpstr>Britt 3</vt:lpstr>
      <vt:lpstr>Britt 4</vt:lpstr>
      <vt:lpstr>Article Findings for Valuing Caring Behaviors Within Simulated Emergent Nursing Situations</vt:lpstr>
      <vt:lpstr>Article Findings for Comparison of Bacteriostatic Normal Saline and Lidocaine Used as Intradermal Anesthesia for the Placement of Intravenous Lines</vt:lpstr>
      <vt:lpstr>Authors conclusions for Valuing Caring Behaviors Within Simulated Emergent Nursing Situations </vt:lpstr>
      <vt:lpstr>Authors Findings for Comparison of Bacteriostatic Normal Saline and Lidocaine Used as Intradermal Anesthesia for the Placement of Intravenous Lines</vt:lpstr>
      <vt:lpstr>Alli 7</vt:lpstr>
      <vt:lpstr>Alli 8</vt:lpstr>
      <vt:lpstr>Informed Consent</vt:lpstr>
      <vt:lpstr>Research Methodologies</vt:lpstr>
      <vt:lpstr>Research Methodologies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 Maria Andres</cp:lastModifiedBy>
  <cp:revision>32</cp:revision>
  <dcterms:created xsi:type="dcterms:W3CDTF">2011-09-23T17:30:37Z</dcterms:created>
  <dcterms:modified xsi:type="dcterms:W3CDTF">2011-09-23T19:33:35Z</dcterms:modified>
</cp:coreProperties>
</file>